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6" r:id="rId2"/>
    <p:sldId id="339" r:id="rId3"/>
    <p:sldId id="338" r:id="rId4"/>
    <p:sldId id="340" r:id="rId5"/>
    <p:sldId id="341" r:id="rId6"/>
    <p:sldId id="342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C"/>
    <a:srgbClr val="550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>
      <p:cViewPr>
        <p:scale>
          <a:sx n="60" d="100"/>
          <a:sy n="60" d="100"/>
        </p:scale>
        <p:origin x="165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634C-8618-4364-8260-DB1CAC94602A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B8F7-C8C4-4CCF-9640-F27560C3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4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6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1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5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02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7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54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3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89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29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5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7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540EED-6B7F-4B2A-8467-30D7E2C699DE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1016" y="719142"/>
            <a:ext cx="82248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lang="en-US" sz="32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81012" y="1971676"/>
            <a:ext cx="8224838" cy="138499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41"/>
          <p:cNvSpPr>
            <a:spLocks noGrp="1"/>
          </p:cNvSpPr>
          <p:nvPr>
            <p:ph type="body" sz="quarter" idx="13"/>
          </p:nvPr>
        </p:nvSpPr>
        <p:spPr bwMode="gray">
          <a:xfrm>
            <a:off x="481012" y="1270476"/>
            <a:ext cx="8224838" cy="283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7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2590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Advik Hi-Tech Pvt. Ltd.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33400"/>
            <a:ext cx="777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777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620000" y="40751"/>
            <a:ext cx="1462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800" b="1" dirty="0" smtClean="0">
                <a:solidFill>
                  <a:srgbClr val="FF0000"/>
                </a:solidFill>
                <a:latin typeface="Wingdings 3" pitchFamily="18" charset="2"/>
              </a:rPr>
              <a:t>q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34777" y="6477000"/>
            <a:ext cx="7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BE4AD-FC8F-4AA4-90A8-0DA1896CBB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78486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200000"/>
              </a:lnSpc>
              <a:buClr>
                <a:srgbClr val="6D6E71"/>
              </a:buClr>
              <a:defRPr/>
            </a:pPr>
            <a:r>
              <a:rPr lang="en-US" sz="6000" b="1" i="1" dirty="0" smtClean="0">
                <a:solidFill>
                  <a:prstClr val="black"/>
                </a:solidFill>
              </a:rPr>
              <a:t>PPAP</a:t>
            </a:r>
          </a:p>
          <a:p>
            <a:pPr algn="ctr">
              <a:lnSpc>
                <a:spcPct val="200000"/>
              </a:lnSpc>
              <a:buClr>
                <a:srgbClr val="6D6E71"/>
              </a:buClr>
              <a:defRPr/>
            </a:pPr>
            <a:r>
              <a:rPr lang="en-US" sz="4000" i="1" dirty="0" smtClean="0">
                <a:solidFill>
                  <a:prstClr val="black"/>
                </a:solidFill>
              </a:rPr>
              <a:t>Production Part Approval Process</a:t>
            </a:r>
            <a:endParaRPr lang="en-US" sz="4000" i="1" dirty="0">
              <a:solidFill>
                <a:prstClr val="black"/>
              </a:solidFill>
            </a:endParaRPr>
          </a:p>
          <a:p>
            <a:pPr marL="342900" indent="-342900" algn="ctr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4000" dirty="0" smtClean="0">
              <a:solidFill>
                <a:prstClr val="black"/>
              </a:solidFill>
            </a:endParaRPr>
          </a:p>
          <a:p>
            <a:pPr marL="342900" indent="-342900" algn="ctr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126249" y="838200"/>
            <a:ext cx="8506555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215" y="886811"/>
            <a:ext cx="543785" cy="33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194" y="1847193"/>
            <a:ext cx="696186" cy="26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10.1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0717" t="12500" r="21889" b="76042"/>
          <a:stretch/>
        </p:blipFill>
        <p:spPr>
          <a:xfrm>
            <a:off x="126249" y="3371194"/>
            <a:ext cx="8556148" cy="9603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0843" y="3371194"/>
            <a:ext cx="696186" cy="26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10.2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28" y="609600"/>
            <a:ext cx="8915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i="1" dirty="0" smtClean="0">
                <a:solidFill>
                  <a:prstClr val="black"/>
                </a:solidFill>
              </a:rPr>
              <a:t>11. Initial Process Study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Initial process study is to be carried out for all Special characteristics, that is Fit, Function and Critical Characteristics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MSA must be performed for the instrument used to conduct initial process study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Initial Process studies are Short Term and will not predict effect of time and variation in 4M-T conditions over long run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 short term study should be carried out with 25 subgroups containing at least 100 readings from consecutive parts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28" y="609600"/>
            <a:ext cx="8915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i="1" dirty="0" smtClean="0">
                <a:solidFill>
                  <a:prstClr val="black"/>
                </a:solidFill>
              </a:rPr>
              <a:t>11.1 Quality Indices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err="1" smtClean="0">
                <a:solidFill>
                  <a:prstClr val="black"/>
                </a:solidFill>
              </a:rPr>
              <a:t>Cpk</a:t>
            </a:r>
            <a:r>
              <a:rPr lang="en-US" sz="2000" b="1" i="1" dirty="0" smtClean="0">
                <a:solidFill>
                  <a:prstClr val="black"/>
                </a:solidFill>
              </a:rPr>
              <a:t>- Capability index for stable process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Sigma – R-bar/d2- Within subgroup variation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Process capability based on variation observed within subgroup only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Indicator of how good a process can be if within subgroup variations are eliminated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Cpk</a:t>
            </a:r>
            <a:r>
              <a:rPr lang="en-US" sz="2000" dirty="0" smtClean="0">
                <a:solidFill>
                  <a:prstClr val="black"/>
                </a:solidFill>
              </a:rPr>
              <a:t> should be calculated when process is stable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err="1" smtClean="0">
                <a:solidFill>
                  <a:prstClr val="black"/>
                </a:solidFill>
              </a:rPr>
              <a:t>Ppk</a:t>
            </a:r>
            <a:r>
              <a:rPr lang="en-US" sz="2000" b="1" i="1" dirty="0" smtClean="0">
                <a:solidFill>
                  <a:prstClr val="black"/>
                </a:solidFill>
              </a:rPr>
              <a:t>- Performance Index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Sigma- Root mean square- All of individual data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Process performance based on variation throughout full set of data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It is not limited to within subgroup variation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It can not isolate within subgroup variation from between subgroup variation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When process is unstable and under unknown causes </a:t>
            </a:r>
            <a:r>
              <a:rPr lang="en-US" sz="2000" dirty="0" err="1" smtClean="0">
                <a:solidFill>
                  <a:prstClr val="black"/>
                </a:solidFill>
              </a:rPr>
              <a:t>Ppk</a:t>
            </a:r>
            <a:r>
              <a:rPr lang="en-US" sz="2000" dirty="0" smtClean="0">
                <a:solidFill>
                  <a:prstClr val="black"/>
                </a:solidFill>
              </a:rPr>
              <a:t> to be used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28" y="609600"/>
            <a:ext cx="89154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i="1" dirty="0" smtClean="0">
                <a:solidFill>
                  <a:prstClr val="black"/>
                </a:solidFill>
              </a:rPr>
              <a:t>11.2 Acceptance Criteria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If above acceptance criteria is not satisfied,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Prepare improvement get customer agreement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Do 100% inspection as agreed with customer till improvement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400" b="1" i="1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b="1" i="1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745" t="17709" r="22475" b="58333"/>
          <a:stretch/>
        </p:blipFill>
        <p:spPr>
          <a:xfrm>
            <a:off x="196529" y="1450776"/>
            <a:ext cx="8718871" cy="23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336280" cy="5372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810612"/>
            <a:ext cx="543785" cy="33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03" y="3039462"/>
            <a:ext cx="656897" cy="313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402" t="17708" r="17203" b="48959"/>
          <a:stretch/>
        </p:blipFill>
        <p:spPr>
          <a:xfrm>
            <a:off x="533400" y="609600"/>
            <a:ext cx="7315200" cy="2388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303" t="23958" r="21888" b="30209"/>
          <a:stretch/>
        </p:blipFill>
        <p:spPr>
          <a:xfrm>
            <a:off x="762000" y="3162304"/>
            <a:ext cx="6934200" cy="3076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635875"/>
            <a:ext cx="609600" cy="27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897" y="1447800"/>
            <a:ext cx="609600" cy="27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177609"/>
            <a:ext cx="609600" cy="27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153400" cy="5684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609600"/>
            <a:ext cx="609600" cy="27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359" y="1981200"/>
            <a:ext cx="609600" cy="27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" y="685800"/>
            <a:ext cx="854202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428" y="838200"/>
            <a:ext cx="6567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18.1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" y="685800"/>
            <a:ext cx="854202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428" y="838200"/>
            <a:ext cx="6567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18.1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Customer Submission &amp; Notification Requirements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6096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228" y="609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Customer Notification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The organization shall notify customer of any planned changes as mentioned in table for approval in advance</a:t>
            </a:r>
            <a:endParaRPr lang="en-US" sz="2000" b="1" i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07" y="1143000"/>
            <a:ext cx="554545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  <a:cs typeface="+mn-cs"/>
              </a:rPr>
              <a:t>Contents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452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Introduction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General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PPAP </a:t>
            </a:r>
            <a:r>
              <a:rPr lang="en-US" b="1" i="1" dirty="0" smtClean="0">
                <a:solidFill>
                  <a:prstClr val="black"/>
                </a:solidFill>
              </a:rPr>
              <a:t>Document </a:t>
            </a:r>
            <a:r>
              <a:rPr lang="en-US" b="1" i="1" dirty="0" smtClean="0">
                <a:solidFill>
                  <a:prstClr val="black"/>
                </a:solidFill>
              </a:rPr>
              <a:t>Requirement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Customer Notification and Submission Requirements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Submission to customer- Level of evidence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Font typeface="Wingdings" panose="05000000000000000000" pitchFamily="2" charset="2"/>
              <a:buChar char="q"/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PPAP Process Requirement</a:t>
            </a:r>
            <a:endParaRPr lang="en-US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Customer Submission &amp; Notification Requirements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6096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228" y="609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Customer Notification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The organization shall notify customer of any planned changes as mentioned in table for approval in advance</a:t>
            </a:r>
            <a:endParaRPr lang="en-US" sz="2000" b="1" i="1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31" t="15625" r="19546" b="20834"/>
          <a:stretch/>
        </p:blipFill>
        <p:spPr>
          <a:xfrm>
            <a:off x="1143000" y="1472128"/>
            <a:ext cx="67818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9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Customer Submission &amp; Notification Requirements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6096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228" y="609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b="1" i="1" dirty="0" smtClean="0">
                <a:solidFill>
                  <a:prstClr val="black"/>
                </a:solidFill>
              </a:rPr>
              <a:t>Submission to Customer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The organization shall submit for PPAP approval prior to first production shipment in the following situations</a:t>
            </a:r>
            <a:endParaRPr lang="en-US" sz="2000" b="1" i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6134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Submission Level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6096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718" t="31250" r="22474" b="32292"/>
          <a:stretch/>
        </p:blipFill>
        <p:spPr>
          <a:xfrm>
            <a:off x="105229" y="1054820"/>
            <a:ext cx="8581572" cy="3096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53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Submission Level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6096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988" t="13541" r="20717" b="13541"/>
          <a:stretch/>
        </p:blipFill>
        <p:spPr>
          <a:xfrm>
            <a:off x="762000" y="609600"/>
            <a:ext cx="6858000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Introduction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362200"/>
            <a:ext cx="8623457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66"/>
            <a:ext cx="8991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General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762000"/>
            <a:ext cx="8915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i="1" dirty="0" smtClean="0">
                <a:solidFill>
                  <a:prstClr val="black"/>
                </a:solidFill>
              </a:rPr>
              <a:t>Submission of PPAP</a:t>
            </a:r>
            <a:endParaRPr lang="en-US" sz="2400" b="1" i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The organization shall obtain approval from the authorized customer representative for: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 new part or product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Correction of a discrepancy on a previously submitted part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Product modified by an engineering change to design records, specification or material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b="1" i="1" dirty="0" smtClean="0">
              <a:solidFill>
                <a:prstClr val="black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The organization should meet all documents specified in AIAG PPAP manual along with customer specified requirements if any, list of docs are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b="1" i="1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71" b="1"/>
          <a:stretch/>
        </p:blipFill>
        <p:spPr>
          <a:xfrm>
            <a:off x="723900" y="1143000"/>
            <a:ext cx="4686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" y="609600"/>
            <a:ext cx="8915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DESIGN RECORD:-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b="1" i="1" dirty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1 Drawings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2. CAD/CAM data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3. </a:t>
            </a:r>
            <a:r>
              <a:rPr lang="en-US" sz="2000" b="1" i="1" dirty="0" smtClean="0">
                <a:solidFill>
                  <a:prstClr val="black"/>
                </a:solidFill>
              </a:rPr>
              <a:t>BLACK BOX Part </a:t>
            </a:r>
            <a:r>
              <a:rPr lang="en-US" sz="2000" dirty="0" smtClean="0">
                <a:solidFill>
                  <a:prstClr val="black"/>
                </a:solidFill>
              </a:rPr>
              <a:t>- Record specifying interface and performance requirements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4. </a:t>
            </a:r>
            <a:r>
              <a:rPr lang="en-US" sz="2000" b="1" i="1" dirty="0" smtClean="0">
                <a:solidFill>
                  <a:prstClr val="black"/>
                </a:solidFill>
              </a:rPr>
              <a:t>CATALOG PART</a:t>
            </a:r>
            <a:r>
              <a:rPr lang="en-US" sz="2000" b="1" i="1" dirty="0" smtClean="0">
                <a:solidFill>
                  <a:prstClr val="black"/>
                </a:solidFill>
              </a:rPr>
              <a:t>– </a:t>
            </a:r>
            <a:r>
              <a:rPr lang="en-US" sz="2000" dirty="0" smtClean="0">
                <a:solidFill>
                  <a:prstClr val="black"/>
                </a:solidFill>
              </a:rPr>
              <a:t>functional specification or a reference to a recognized industry standard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5. </a:t>
            </a:r>
            <a:r>
              <a:rPr lang="en-US" sz="2000" b="1" i="1" dirty="0" smtClean="0">
                <a:solidFill>
                  <a:prstClr val="black"/>
                </a:solidFill>
              </a:rPr>
              <a:t>BULK MATERIAL- </a:t>
            </a:r>
            <a:r>
              <a:rPr lang="en-US" sz="2000" dirty="0" smtClean="0">
                <a:solidFill>
                  <a:prstClr val="black"/>
                </a:solidFill>
              </a:rPr>
              <a:t>identification of raw material, formulations steps and parameters, and final product specification or acceptance criteria</a:t>
            </a: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AutoNum type="arabicPeriod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endParaRPr lang="en-US" sz="20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" y="762000"/>
            <a:ext cx="9151620" cy="4968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28" y="7620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28" y="2057400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114800"/>
            <a:ext cx="63318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541020"/>
            <a:ext cx="7833360" cy="5775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706" y="617220"/>
            <a:ext cx="433614" cy="297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175" y="2689622"/>
            <a:ext cx="5043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" y="4503301"/>
            <a:ext cx="63318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4955"/>
            <a:ext cx="7924800" cy="1827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28" y="76200"/>
            <a:ext cx="7819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PPAP- Documents Requirement</a:t>
            </a:r>
            <a:endParaRPr lang="en-US" sz="2400" b="1" dirty="0">
              <a:solidFill>
                <a:prstClr val="black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706" y="537098"/>
            <a:ext cx="433614" cy="297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" y="4503301"/>
            <a:ext cx="63318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362200"/>
            <a:ext cx="8191500" cy="39928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920" y="2276322"/>
            <a:ext cx="433614" cy="297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516</Words>
  <Application>Microsoft Office PowerPoint</Application>
  <PresentationFormat>On-screen Show (4:3)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Sakharkar</dc:creator>
  <cp:lastModifiedBy>Deepak Patidar</cp:lastModifiedBy>
  <cp:revision>669</cp:revision>
  <cp:lastPrinted>2017-08-28T08:44:19Z</cp:lastPrinted>
  <dcterms:created xsi:type="dcterms:W3CDTF">2006-08-16T00:00:00Z</dcterms:created>
  <dcterms:modified xsi:type="dcterms:W3CDTF">2019-06-18T17:55:22Z</dcterms:modified>
</cp:coreProperties>
</file>