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94660"/>
  </p:normalViewPr>
  <p:slideViewPr>
    <p:cSldViewPr>
      <p:cViewPr varScale="1">
        <p:scale>
          <a:sx n="67" d="100"/>
          <a:sy n="67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2B131-D5E7-414F-87BC-D343B89591CB}" type="datetimeFigureOut">
              <a:rPr lang="en-US" smtClean="0"/>
              <a:pPr/>
              <a:t>7/25/2017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52384-2321-40C5-984E-113A80EDAA2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13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942E-A1D8-4DB4-B0D3-EDD662E5D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52CA-B25D-4E91-9057-B10A18E88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E4C2-FAC4-4820-B30C-2377B1E32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43859-AEF0-4DA9-9CB2-59B3037B8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D816E-9B26-450F-9DFE-00210645C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3E9C1-7AE0-4D4C-A1E9-926D755CDE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C1C4-553F-447C-9B8E-59FEDEF53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4538C-4C70-4B79-A3FD-9AD5F6C4B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B8DDD-7ADE-4CDC-B7C7-B41977F40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009C1-FE6E-40D1-91E7-2E7AFE1F5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1222F-2D7C-4989-ADE6-DF8650E96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2CFEB-8A59-4EC3-8A60-CA38CF48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9E06-946B-4FA4-AE2D-2B10521F7D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advik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495525" y="44624"/>
            <a:ext cx="161297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 bwMode="auto">
          <a:xfrm>
            <a:off x="0" y="0"/>
            <a:ext cx="7236296" cy="54868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1374" y="6453336"/>
            <a:ext cx="9144000" cy="72008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51104" y="6597352"/>
            <a:ext cx="20574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C78B2-78DC-40F5-BDF8-4FBCBC587D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129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KAIZEN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latin typeface="Algerian" panose="04020705040A02060702" pitchFamily="82" charset="0"/>
              </a:rPr>
              <a:t>3M-</a:t>
            </a:r>
            <a:r>
              <a:rPr lang="en-US" sz="8000" smtClean="0">
                <a:solidFill>
                  <a:srgbClr val="FF0000"/>
                </a:solidFill>
                <a:latin typeface="Algerian" panose="04020705040A02060702" pitchFamily="82" charset="0"/>
              </a:rPr>
              <a:t>MURA</a:t>
            </a:r>
            <a:r>
              <a:rPr lang="en-US" sz="8000" smtClean="0"/>
              <a:t> </a:t>
            </a:r>
            <a:r>
              <a:rPr lang="en-US" sz="3600" smtClean="0">
                <a:latin typeface="Tempus Sans ITC" panose="04020404030D07020202" pitchFamily="82" charset="0"/>
              </a:rPr>
              <a:t>(INCONSISTENCY)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895600"/>
            <a:ext cx="7848600" cy="1752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-- SOME WORKER WORK HARD AND OTHER DO NOT.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INCONSISTENT QUALITY OF PARTS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MACHINES ARE INCONSISTENT.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LINES ARE NOT BALANCED</a:t>
            </a:r>
          </a:p>
        </p:txBody>
      </p:sp>
    </p:spTree>
    <p:extLst>
      <p:ext uri="{BB962C8B-B14F-4D97-AF65-F5344CB8AC3E}">
        <p14:creationId xmlns:p14="http://schemas.microsoft.com/office/powerpoint/2010/main" val="14856511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howcard Gothic" pitchFamily="82" charset="0"/>
              </a:rPr>
              <a:t>3-K</a:t>
            </a:r>
            <a:r>
              <a:rPr lang="en-US" sz="3600" smtClean="0"/>
              <a:t> </a:t>
            </a:r>
            <a:endParaRPr lang="en-US" sz="8000" smtClean="0"/>
          </a:p>
        </p:txBody>
      </p:sp>
    </p:spTree>
    <p:extLst>
      <p:ext uri="{BB962C8B-B14F-4D97-AF65-F5344CB8AC3E}">
        <p14:creationId xmlns:p14="http://schemas.microsoft.com/office/powerpoint/2010/main" val="98241196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Showcard Gothic" panose="04020904020102020604" pitchFamily="82" charset="0"/>
              </a:rPr>
              <a:t>3-K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362200"/>
            <a:ext cx="8610600" cy="1752600"/>
          </a:xfrm>
        </p:spPr>
        <p:txBody>
          <a:bodyPr/>
          <a:lstStyle/>
          <a:p>
            <a:pPr algn="l" eaLnBrk="1" hangingPunct="1"/>
            <a:r>
              <a:rPr lang="en-US" sz="2400" i="1" smtClean="0">
                <a:solidFill>
                  <a:srgbClr val="FF0000"/>
                </a:solidFill>
              </a:rPr>
              <a:t>	</a:t>
            </a:r>
            <a:r>
              <a:rPr lang="en-US" sz="2400" i="1" smtClean="0"/>
              <a:t>Way to standardize the work and minimize mistake</a:t>
            </a:r>
          </a:p>
          <a:p>
            <a:pPr algn="l" eaLnBrk="1" hangingPunct="1"/>
            <a:endParaRPr lang="en-US" sz="2400" i="1" smtClean="0">
              <a:solidFill>
                <a:srgbClr val="FF0000"/>
              </a:solidFill>
            </a:endParaRPr>
          </a:p>
          <a:p>
            <a:pPr algn="l" eaLnBrk="1" hangingPunct="1"/>
            <a:r>
              <a:rPr lang="en-US" sz="2400" i="1" smtClean="0">
                <a:solidFill>
                  <a:srgbClr val="FF0000"/>
                </a:solidFill>
              </a:rPr>
              <a:t>KIMERAARETA KOTA GA</a:t>
            </a:r>
            <a:r>
              <a:rPr lang="en-US" sz="2400" smtClean="0"/>
              <a:t>    : WHAT HAS BEEN DECIDED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i="1" smtClean="0">
                <a:solidFill>
                  <a:srgbClr val="FF0000"/>
                </a:solidFill>
              </a:rPr>
              <a:t>KIHON DORI	</a:t>
            </a:r>
            <a:r>
              <a:rPr lang="en-US" sz="2400" smtClean="0"/>
              <a:t>		: EXAXTLY AS PER STANDARD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i="1" smtClean="0">
                <a:solidFill>
                  <a:srgbClr val="FF0000"/>
                </a:solidFill>
              </a:rPr>
              <a:t>KICHIN TO MAMORU</a:t>
            </a:r>
            <a:r>
              <a:rPr lang="en-US" sz="2400" smtClean="0"/>
              <a:t>	: MUST BE FOLLOWED</a:t>
            </a:r>
          </a:p>
        </p:txBody>
      </p:sp>
    </p:spTree>
    <p:extLst>
      <p:ext uri="{BB962C8B-B14F-4D97-AF65-F5344CB8AC3E}">
        <p14:creationId xmlns:p14="http://schemas.microsoft.com/office/powerpoint/2010/main" val="27339086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144000" cy="1981200"/>
          </a:xfrm>
        </p:spPr>
        <p:txBody>
          <a:bodyPr/>
          <a:lstStyle/>
          <a:p>
            <a:pPr eaLnBrk="1" hangingPunct="1"/>
            <a:r>
              <a:rPr lang="en-US" sz="96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4-G</a:t>
            </a:r>
            <a:br>
              <a:rPr lang="en-US" sz="9600" dirty="0" smtClean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Stencil" panose="040409050D0802020404" pitchFamily="82" charset="0"/>
              </a:rPr>
              <a:t/>
            </a:r>
            <a:br>
              <a:rPr lang="en-US" sz="9600" dirty="0" smtClean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Effective Problem Solving</a:t>
            </a:r>
            <a:r>
              <a:rPr lang="en-US" sz="3600" dirty="0" smtClean="0"/>
              <a:t> </a:t>
            </a:r>
            <a:endParaRPr lang="en-US" sz="8000" dirty="0" smtClean="0"/>
          </a:p>
        </p:txBody>
      </p:sp>
    </p:spTree>
    <p:extLst>
      <p:ext uri="{BB962C8B-B14F-4D97-AF65-F5344CB8AC3E}">
        <p14:creationId xmlns:p14="http://schemas.microsoft.com/office/powerpoint/2010/main" val="120156930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8610600" cy="4495800"/>
          </a:xfrm>
        </p:spPr>
        <p:txBody>
          <a:bodyPr/>
          <a:lstStyle/>
          <a:p>
            <a:pPr marL="914400" lvl="2" indent="0"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  <a:latin typeface="Stencil" panose="040409050D0802020404" pitchFamily="82" charset="0"/>
              </a:rPr>
              <a:t>GENCHI  </a:t>
            </a:r>
            <a:r>
              <a:rPr lang="en-US" smtClean="0"/>
              <a:t>   </a:t>
            </a:r>
            <a:r>
              <a:rPr lang="en-US" sz="1800" smtClean="0"/>
              <a:t>		 </a:t>
            </a:r>
            <a:r>
              <a:rPr lang="en-US" sz="1800" b="1" smtClean="0"/>
              <a:t>: </a:t>
            </a:r>
            <a:r>
              <a:rPr lang="en-US" smtClean="0"/>
              <a:t>GO TO THE ACTUAL PLACE</a:t>
            </a:r>
          </a:p>
          <a:p>
            <a:pPr marL="914400" lvl="2" indent="0" eaLnBrk="1" hangingPunct="1">
              <a:buFontTx/>
              <a:buNone/>
            </a:pPr>
            <a:endParaRPr lang="en-US" sz="2000" smtClean="0"/>
          </a:p>
          <a:p>
            <a:pPr algn="l" eaLnBrk="1" hangingPunct="1"/>
            <a:r>
              <a:rPr lang="en-US" sz="2400" smtClean="0">
                <a:solidFill>
                  <a:srgbClr val="FF0000"/>
                </a:solidFill>
              </a:rPr>
              <a:t>	</a:t>
            </a:r>
            <a:r>
              <a:rPr lang="en-US" sz="2400" smtClean="0">
                <a:solidFill>
                  <a:srgbClr val="FF0000"/>
                </a:solidFill>
                <a:latin typeface="Stencil" panose="040409050D0802020404" pitchFamily="82" charset="0"/>
              </a:rPr>
              <a:t>GENBUTSU	</a:t>
            </a:r>
            <a:r>
              <a:rPr lang="en-US" sz="2400" smtClean="0"/>
              <a:t>	: SEE THE ACTUAL PROBLEM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	</a:t>
            </a:r>
            <a:r>
              <a:rPr lang="en-US" sz="2400" smtClean="0">
                <a:solidFill>
                  <a:srgbClr val="FF0000"/>
                </a:solidFill>
                <a:latin typeface="Stencil" panose="040409050D0802020404" pitchFamily="82" charset="0"/>
              </a:rPr>
              <a:t>GENJITSU</a:t>
            </a:r>
            <a:r>
              <a:rPr lang="en-US" sz="2400" smtClean="0"/>
              <a:t>		: TAKE REALISETIC ACTION</a:t>
            </a:r>
          </a:p>
          <a:p>
            <a:pPr algn="l" eaLnBrk="1" hangingPunct="1"/>
            <a:r>
              <a:rPr lang="en-US" sz="2400" smtClean="0"/>
              <a:t>				 BASE ON FACT.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	</a:t>
            </a:r>
            <a:r>
              <a:rPr lang="en-US" sz="2400" smtClean="0">
                <a:solidFill>
                  <a:srgbClr val="FF0000"/>
                </a:solidFill>
                <a:latin typeface="Stencil" panose="040409050D0802020404" pitchFamily="82" charset="0"/>
              </a:rPr>
              <a:t>GENSOKU	</a:t>
            </a:r>
            <a:r>
              <a:rPr lang="en-US" sz="2400" smtClean="0"/>
              <a:t>	: ACTION MUST BE BASED ON</a:t>
            </a:r>
          </a:p>
          <a:p>
            <a:pPr algn="l" eaLnBrk="1" hangingPunct="1"/>
            <a:r>
              <a:rPr lang="en-US" sz="2400" smtClean="0"/>
              <a:t>				 SOUND THEORIES.</a:t>
            </a:r>
          </a:p>
        </p:txBody>
      </p:sp>
    </p:spTree>
    <p:extLst>
      <p:ext uri="{BB962C8B-B14F-4D97-AF65-F5344CB8AC3E}">
        <p14:creationId xmlns:p14="http://schemas.microsoft.com/office/powerpoint/2010/main" val="12143326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68760"/>
            <a:ext cx="9144000" cy="2133600"/>
          </a:xfrm>
        </p:spPr>
        <p:txBody>
          <a:bodyPr/>
          <a:lstStyle/>
          <a:p>
            <a:pPr eaLnBrk="1" hangingPunct="1"/>
            <a:r>
              <a:rPr lang="en-US" sz="88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5-S</a:t>
            </a:r>
            <a:r>
              <a:rPr lang="en-US" sz="3600" dirty="0" smtClean="0">
                <a:latin typeface="Wide Latin" panose="020A0A07050505020404" pitchFamily="18" charset="0"/>
              </a:rPr>
              <a:t> </a:t>
            </a:r>
            <a:br>
              <a:rPr lang="en-US" sz="3600" dirty="0" smtClean="0">
                <a:latin typeface="Wide Latin" panose="020A0A07050505020404" pitchFamily="18" charset="0"/>
              </a:rPr>
            </a:br>
            <a:r>
              <a:rPr lang="en-US" sz="3600" dirty="0" smtClean="0">
                <a:latin typeface="Wide Latin" panose="020A0A07050505020404" pitchFamily="18" charset="0"/>
              </a:rPr>
              <a:t/>
            </a:r>
            <a:br>
              <a:rPr lang="en-US" sz="3600" dirty="0" smtClean="0">
                <a:latin typeface="Wide Latin" panose="020A0A07050505020404" pitchFamily="18" charset="0"/>
              </a:rPr>
            </a:br>
            <a:r>
              <a:rPr lang="en-US" sz="3600" dirty="0" smtClean="0">
                <a:latin typeface="Wide Latin" panose="020A0A07050505020404" pitchFamily="18" charset="0"/>
              </a:rPr>
              <a:t/>
            </a:r>
            <a:br>
              <a:rPr lang="en-US" sz="3600" dirty="0" smtClean="0">
                <a:latin typeface="Wide Latin" panose="020A0A07050505020404" pitchFamily="18" charset="0"/>
              </a:rPr>
            </a:br>
            <a:r>
              <a:rPr lang="en-US" sz="3600" dirty="0" smtClean="0">
                <a:latin typeface="Wide Latin" panose="020A0A07050505020404" pitchFamily="18" charset="0"/>
              </a:rPr>
              <a:t/>
            </a:r>
            <a:br>
              <a:rPr lang="en-US" sz="3600" dirty="0" smtClean="0">
                <a:latin typeface="Wide Latin" panose="020A0A07050505020404" pitchFamily="18" charset="0"/>
              </a:rPr>
            </a:br>
            <a:r>
              <a:rPr lang="en-US" sz="3600" dirty="0" smtClean="0">
                <a:latin typeface="Wide Latin" panose="020A0A07050505020404" pitchFamily="18" charset="0"/>
              </a:rPr>
              <a:t>Improve Quality</a:t>
            </a:r>
            <a:endParaRPr lang="en-US" sz="8000" dirty="0" smtClean="0">
              <a:latin typeface="Wide Latin" panose="020A0A070505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43451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9600"/>
            <a:ext cx="8534400" cy="5715000"/>
          </a:xfrm>
        </p:spPr>
        <p:txBody>
          <a:bodyPr/>
          <a:lstStyle/>
          <a:p>
            <a:pPr marL="914400" lvl="2" indent="0" algn="ctr" eaLnBrk="1" hangingPunct="1">
              <a:buFontTx/>
              <a:buNone/>
            </a:pPr>
            <a:r>
              <a:rPr lang="en-US" sz="3600" smtClean="0">
                <a:solidFill>
                  <a:srgbClr val="FF0000"/>
                </a:solidFill>
              </a:rPr>
              <a:t>WHAT IS WORK PLACE ORGANIZATION</a:t>
            </a:r>
          </a:p>
          <a:p>
            <a:pPr marL="914400" lvl="2" indent="0" algn="ctr" eaLnBrk="1" hangingPunct="1">
              <a:buFontTx/>
              <a:buNone/>
            </a:pPr>
            <a:endParaRPr lang="en-US" sz="3600" smtClean="0"/>
          </a:p>
          <a:p>
            <a:pPr marL="914400" lvl="2" indent="0" algn="ctr" eaLnBrk="1" hangingPunct="1">
              <a:buFontTx/>
              <a:buNone/>
            </a:pPr>
            <a:endParaRPr lang="en-US" sz="3600" smtClean="0"/>
          </a:p>
          <a:p>
            <a:pPr marL="914400" lvl="2" indent="0" eaLnBrk="1" hangingPunct="1">
              <a:buFontTx/>
              <a:buNone/>
            </a:pPr>
            <a:r>
              <a:rPr lang="en-US" smtClean="0"/>
              <a:t>A SYSTEMATIC &amp; RATIONAL APPROACH TO CLUTTER FREE, SAFE, WORKPLACE WITH THE OBJECTIVE OF REDUCING WASTE &amp; PREPARING THE GROUND FOR FURTHER IMPROVEMENT.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5971530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> (</a:t>
            </a:r>
            <a:r>
              <a:rPr lang="en-US" sz="4000" smtClean="0"/>
              <a:t>BACKGROUND</a:t>
            </a:r>
            <a:r>
              <a:rPr lang="en-US" sz="8000" smtClean="0"/>
              <a:t>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819400"/>
            <a:ext cx="8534400" cy="1752600"/>
          </a:xfrm>
        </p:spPr>
        <p:txBody>
          <a:bodyPr/>
          <a:lstStyle/>
          <a:p>
            <a:pPr marL="914400" lvl="2" indent="0" eaLnBrk="1" hangingPunct="1">
              <a:buFontTx/>
              <a:buNone/>
            </a:pPr>
            <a:r>
              <a:rPr lang="en-US" smtClean="0"/>
              <a:t>SINCE THE EARLY 80`S JAPANES INDUSTRIES WIDELY PRACTICED 5S AS A POWERFUL TECHNIQUE AND QUALITY .</a:t>
            </a:r>
          </a:p>
          <a:p>
            <a:pPr marL="914400" lvl="2" indent="0" eaLnBrk="1" hangingPunct="1">
              <a:buFontTx/>
              <a:buNone/>
            </a:pPr>
            <a:endParaRPr lang="en-US" smtClean="0"/>
          </a:p>
          <a:p>
            <a:pPr marL="914400" lvl="2" indent="0" eaLnBrk="1" hangingPunct="1">
              <a:buFontTx/>
              <a:buNone/>
            </a:pPr>
            <a:r>
              <a:rPr lang="en-US" smtClean="0"/>
              <a:t>TODAY 5S IS USED IN WORLDWIDE TO PREPARE </a:t>
            </a:r>
          </a:p>
          <a:p>
            <a:pPr marL="914400" lvl="2" indent="0" eaLnBrk="1" hangingPunct="1">
              <a:buFontTx/>
              <a:buNone/>
            </a:pPr>
            <a:r>
              <a:rPr lang="en-US" smtClean="0"/>
              <a:t>THE GROUND FOR IMPROVEMENT</a:t>
            </a:r>
            <a:r>
              <a:rPr lang="en-US" sz="3600" smtClean="0"/>
              <a:t>.</a:t>
            </a:r>
          </a:p>
          <a:p>
            <a:pPr marL="914400" lvl="2" indent="0" eaLnBrk="1" hangingPunct="1">
              <a:buFontTx/>
              <a:buNone/>
            </a:pP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052089813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3600" dirty="0" smtClean="0"/>
              <a:t>(ELEMENTS)</a:t>
            </a:r>
            <a:endParaRPr lang="en-US" sz="8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52600"/>
            <a:ext cx="9144000" cy="16764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3200" dirty="0" smtClean="0"/>
              <a:t>5 SIMPLE STEPS</a:t>
            </a:r>
          </a:p>
          <a:p>
            <a:pPr marL="2209800" lvl="4" indent="-381000" algn="l" eaLnBrk="1" hangingPunct="1">
              <a:buFontTx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SEIRI	</a:t>
            </a:r>
            <a:r>
              <a:rPr lang="en-US" sz="3200" dirty="0" smtClean="0"/>
              <a:t>: </a:t>
            </a:r>
            <a:r>
              <a:rPr lang="en-US" sz="3200" dirty="0" smtClean="0"/>
              <a:t>SORTING OUT</a:t>
            </a:r>
          </a:p>
          <a:p>
            <a:pPr marL="2209800" lvl="4" indent="-381000" algn="l" eaLnBrk="1" hangingPunct="1">
              <a:buFontTx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SEITON	</a:t>
            </a:r>
            <a:r>
              <a:rPr lang="en-US" sz="3200" dirty="0" smtClean="0"/>
              <a:t>: </a:t>
            </a:r>
            <a:r>
              <a:rPr lang="en-US" sz="3200" dirty="0" smtClean="0"/>
              <a:t>SYSTEMATIC </a:t>
            </a:r>
            <a:r>
              <a:rPr lang="en-US" sz="3200" dirty="0"/>
              <a:t>A</a:t>
            </a:r>
            <a:r>
              <a:rPr lang="en-US" sz="3200" dirty="0" smtClean="0"/>
              <a:t>RRANGEMENT</a:t>
            </a:r>
            <a:endParaRPr lang="en-US" sz="3200" dirty="0" smtClean="0"/>
          </a:p>
          <a:p>
            <a:pPr marL="2209800" lvl="4" indent="-381000" algn="l" eaLnBrk="1" hangingPunct="1">
              <a:buFontTx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SEISO</a:t>
            </a:r>
            <a:r>
              <a:rPr lang="en-US" sz="3200" dirty="0" smtClean="0"/>
              <a:t>	</a:t>
            </a:r>
            <a:r>
              <a:rPr lang="en-US" sz="3200" dirty="0" smtClean="0"/>
              <a:t>: </a:t>
            </a:r>
            <a:r>
              <a:rPr lang="en-US" sz="3200" dirty="0" smtClean="0"/>
              <a:t>SPIC &amp; </a:t>
            </a:r>
            <a:r>
              <a:rPr lang="en-US" sz="3200" dirty="0" smtClean="0"/>
              <a:t>SPAN</a:t>
            </a:r>
            <a:r>
              <a:rPr lang="en-US" sz="3200" dirty="0" smtClean="0"/>
              <a:t>	(CLEANUP)</a:t>
            </a:r>
          </a:p>
          <a:p>
            <a:pPr marL="2209800" lvl="4" indent="-381000" algn="l" eaLnBrk="1" hangingPunct="1"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4.SEIKETSU</a:t>
            </a:r>
            <a:r>
              <a:rPr lang="en-US" sz="3200" dirty="0" smtClean="0"/>
              <a:t>: </a:t>
            </a:r>
            <a:r>
              <a:rPr lang="en-US" sz="3200" dirty="0" smtClean="0"/>
              <a:t>STANDARDIZATION</a:t>
            </a:r>
          </a:p>
          <a:p>
            <a:pPr marL="2209800" lvl="4" indent="-381000" algn="l" eaLnBrk="1" hangingPunct="1"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5.SHITSUKE</a:t>
            </a:r>
            <a:r>
              <a:rPr lang="en-US" sz="3200" dirty="0" smtClean="0"/>
              <a:t>: </a:t>
            </a:r>
            <a:r>
              <a:rPr lang="en-US" sz="3200" dirty="0" smtClean="0"/>
              <a:t>SELF DISCIPLINE</a:t>
            </a:r>
          </a:p>
        </p:txBody>
      </p:sp>
    </p:spTree>
    <p:extLst>
      <p:ext uri="{BB962C8B-B14F-4D97-AF65-F5344CB8AC3E}">
        <p14:creationId xmlns:p14="http://schemas.microsoft.com/office/powerpoint/2010/main" val="20629894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>
                <a:solidFill>
                  <a:srgbClr val="FF0000"/>
                </a:solidFill>
              </a:rPr>
              <a:t>(SEIRI)</a:t>
            </a:r>
            <a:r>
              <a:rPr lang="en-US" sz="3600" smtClean="0"/>
              <a:t> SORTING OUT, ORGANIZATION</a:t>
            </a:r>
            <a:endParaRPr lang="en-US" sz="800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57200" y="2057400"/>
            <a:ext cx="9601200" cy="16764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1800" smtClean="0"/>
          </a:p>
          <a:p>
            <a:pPr marL="1371600" lvl="2" indent="-457200" eaLnBrk="1" hangingPunct="1">
              <a:buFontTx/>
              <a:buNone/>
            </a:pPr>
            <a:endParaRPr lang="en-US" sz="1800" smtClean="0"/>
          </a:p>
          <a:p>
            <a:pPr marL="1371600" lvl="2" indent="-457200" eaLnBrk="1" hangingPunct="1">
              <a:buFontTx/>
              <a:buNone/>
            </a:pPr>
            <a:endParaRPr lang="en-US" sz="1800" smtClean="0"/>
          </a:p>
          <a:p>
            <a:pPr marL="1371600" lvl="2" indent="-457200" eaLnBrk="1" hangingPunct="1">
              <a:buFontTx/>
              <a:buNone/>
            </a:pPr>
            <a:r>
              <a:rPr lang="en-US" sz="1800" smtClean="0"/>
              <a:t>HUMAN TENDENCY OF NOT THROWING AWAY THINGS, BECAUSE WE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1800" smtClean="0"/>
              <a:t>THINK “ IT MIGHT COME IN HANDY SOME DAY” HOWEVER IN MOST CASE ,</a:t>
            </a:r>
          </a:p>
          <a:p>
            <a:pPr marL="1371600" lvl="2" indent="-457200" eaLnBrk="1" hangingPunct="1">
              <a:buFontTx/>
              <a:buNone/>
            </a:pPr>
            <a:r>
              <a:rPr lang="en-US" sz="1800" smtClean="0"/>
              <a:t>WHEN YOU NEED THEM THEY ARE EITHER NOT TRACEABLE OR HAVE  DETERIORATED BEYOND USE.</a:t>
            </a:r>
          </a:p>
          <a:p>
            <a:pPr marL="1371600" lvl="2" indent="-457200" eaLnBrk="1" hangingPunct="1">
              <a:buFontTx/>
              <a:buNone/>
            </a:pPr>
            <a:endParaRPr lang="en-US" sz="1800" smtClean="0"/>
          </a:p>
          <a:p>
            <a:pPr marL="1371600" lvl="2" indent="-457200" eaLnBrk="1" hangingPunct="1">
              <a:buFontTx/>
              <a:buNone/>
            </a:pPr>
            <a:r>
              <a:rPr lang="en-US" sz="1800" smtClean="0">
                <a:solidFill>
                  <a:srgbClr val="FF0000"/>
                </a:solidFill>
              </a:rPr>
              <a:t>SEIRI IS ABOUT SEPARATING THINGS WHICH IS  NECESSARY FOR JOB FROM THOSE THAT ARE NOT &amp; KEEPING THE NECESSARY ONCE.</a:t>
            </a:r>
          </a:p>
          <a:p>
            <a:pPr marL="1371600" lvl="2" indent="-457200" eaLnBrk="1" hangingPunct="1">
              <a:buFontTx/>
              <a:buNone/>
            </a:pPr>
            <a:endParaRPr lang="en-US" sz="1800" smtClean="0">
              <a:solidFill>
                <a:srgbClr val="FF0000"/>
              </a:solidFill>
            </a:endParaRPr>
          </a:p>
          <a:p>
            <a:pPr marL="1371600" lvl="2" indent="-457200" eaLnBrk="1" hangingPunct="1">
              <a:buFontTx/>
              <a:buNone/>
            </a:pPr>
            <a:endParaRPr lang="en-US" sz="180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710108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lgerian" panose="04020705040A02060702" pitchFamily="82" charset="0"/>
              </a:rPr>
              <a:t>WHAT IS KAIZEN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7162800" cy="32004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 smtClean="0"/>
              <a:t>CONTINUOUS IMPROVEMENT</a:t>
            </a:r>
          </a:p>
          <a:p>
            <a:pPr algn="l" eaLnBrk="1" hangingPunct="1">
              <a:buFontTx/>
              <a:buChar char="•"/>
            </a:pPr>
            <a:endParaRPr lang="en-US" dirty="0" smtClean="0"/>
          </a:p>
          <a:p>
            <a:pPr algn="l" eaLnBrk="1" hangingPunct="1">
              <a:buFontTx/>
              <a:buChar char="•"/>
            </a:pPr>
            <a:r>
              <a:rPr lang="en-US" dirty="0" smtClean="0"/>
              <a:t>NEW TECHNOLOGY ADAPTATION</a:t>
            </a:r>
          </a:p>
          <a:p>
            <a:pPr algn="l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74298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>
                <a:solidFill>
                  <a:srgbClr val="FF0000"/>
                </a:solidFill>
              </a:rPr>
              <a:t>(SEIRI)</a:t>
            </a:r>
            <a:r>
              <a:rPr lang="en-US" sz="3600" smtClean="0"/>
              <a:t> SORTING OUT, ORGANIZATION</a:t>
            </a:r>
            <a:endParaRPr lang="en-US" sz="8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09800"/>
            <a:ext cx="9144000" cy="16764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1. CLEARLY DISTINGUISH NEEDED ITEMS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  </a:t>
            </a:r>
            <a:r>
              <a:rPr lang="en-US" sz="2000" dirty="0" smtClean="0"/>
              <a:t> FROM UNNEEDED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2</a:t>
            </a:r>
            <a:r>
              <a:rPr lang="en-US" sz="2000" dirty="0" smtClean="0"/>
              <a:t>. IDENTIFY USABLE &amp; NON – USABLE ITEM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588592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 algn="l" eaLnBrk="1" hangingPunct="1"/>
            <a:r>
              <a:rPr lang="en-US" sz="8000" dirty="0" smtClean="0"/>
              <a:t>              </a:t>
            </a:r>
            <a:r>
              <a:rPr lang="en-US" sz="80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br>
              <a:rPr lang="en-US" sz="8000" dirty="0" smtClean="0">
                <a:solidFill>
                  <a:srgbClr val="FF0000"/>
                </a:solidFill>
                <a:latin typeface="Wide Latin" panose="020A0A07050505020404" pitchFamily="18" charset="0"/>
              </a:rPr>
            </a:b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SEIRI</a:t>
            </a:r>
            <a:r>
              <a:rPr lang="en-US" sz="3600" dirty="0" smtClean="0"/>
              <a:t>) SORTING OUT, ORGANIZATION HELPS TO </a:t>
            </a:r>
            <a:br>
              <a:rPr lang="en-US" sz="3600" dirty="0" smtClean="0"/>
            </a:br>
            <a:endParaRPr lang="en-US" sz="80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1676400"/>
          </a:xfrm>
        </p:spPr>
        <p:txBody>
          <a:bodyPr/>
          <a:lstStyle/>
          <a:p>
            <a:pPr marL="1371600" lvl="2" indent="-457200" eaLnBrk="1" hangingPunct="1"/>
            <a:r>
              <a:rPr lang="en-US" sz="2000" dirty="0" smtClean="0"/>
              <a:t>DECREASE UNNECESSARY ITEMS / RESERVE STOCK.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EFFECTIVE SPACE UTILIZATION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/>
            <a:r>
              <a:rPr lang="en-US" sz="2000" dirty="0" smtClean="0"/>
              <a:t>STOP MATERIALS FROM DETERIORATING AND / OR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 GETTING DAMAGE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/>
            <a:r>
              <a:rPr lang="en-US" sz="2000" dirty="0" smtClean="0"/>
              <a:t>REDUCE WASTAGES, INCLUDING SEARCHING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 TIME.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176915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SEITON</a:t>
            </a:r>
            <a:r>
              <a:rPr lang="en-US" sz="3600" smtClean="0"/>
              <a:t>) SYSTEMATIC ARRANGEMENT</a:t>
            </a:r>
            <a:endParaRPr lang="en-US" sz="800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09800"/>
            <a:ext cx="9144000" cy="16764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800" smtClean="0"/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A RATIONAL ORDERLY AND METHODICAL ARRANGEMENT OF ALL ITEMS WE USE, RE –WORK OR WRITE OFF.</a:t>
            </a:r>
          </a:p>
        </p:txBody>
      </p:sp>
    </p:spTree>
    <p:extLst>
      <p:ext uri="{BB962C8B-B14F-4D97-AF65-F5344CB8AC3E}">
        <p14:creationId xmlns:p14="http://schemas.microsoft.com/office/powerpoint/2010/main" val="1634239426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>
                <a:latin typeface="Wide Latin" panose="020A0A07050505020404" pitchFamily="18" charset="0"/>
              </a:rPr>
              <a:t/>
            </a:r>
            <a:br>
              <a:rPr lang="en-US" sz="8000" smtClean="0">
                <a:latin typeface="Wide Latin" panose="020A0A07050505020404" pitchFamily="18" charset="0"/>
              </a:rPr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SEITON</a:t>
            </a:r>
            <a:r>
              <a:rPr lang="en-US" sz="3600" smtClean="0"/>
              <a:t>) SYSTEMATIC ARRANGEMENT</a:t>
            </a:r>
            <a:endParaRPr lang="en-US" sz="8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09800"/>
            <a:ext cx="9144000" cy="1676400"/>
          </a:xfrm>
        </p:spPr>
        <p:txBody>
          <a:bodyPr/>
          <a:lstStyle/>
          <a:p>
            <a:pPr marL="1371600" lvl="2" indent="-457200" eaLnBrk="1" hangingPunct="1"/>
            <a:r>
              <a:rPr lang="en-US" sz="2800" smtClean="0"/>
              <a:t>PUTTING THINGS IN ORDER AFTER</a:t>
            </a:r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  <a:p>
            <a:pPr marL="1371600" lvl="2" indent="-457200" eaLnBrk="1" hangingPunct="1"/>
            <a:r>
              <a:rPr lang="en-US" sz="2800" smtClean="0"/>
              <a:t>TO MINIMIZING SEARCH TIME AND ERRORS.</a:t>
            </a:r>
          </a:p>
        </p:txBody>
      </p:sp>
    </p:spTree>
    <p:extLst>
      <p:ext uri="{BB962C8B-B14F-4D97-AF65-F5344CB8AC3E}">
        <p14:creationId xmlns:p14="http://schemas.microsoft.com/office/powerpoint/2010/main" val="3191814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200" smtClean="0"/>
              <a:t>(</a:t>
            </a:r>
            <a:r>
              <a:rPr lang="en-US" sz="3200" smtClean="0">
                <a:solidFill>
                  <a:srgbClr val="FF0000"/>
                </a:solidFill>
              </a:rPr>
              <a:t>SEITON</a:t>
            </a:r>
            <a:r>
              <a:rPr lang="en-US" sz="3200" smtClean="0"/>
              <a:t>) SYSTEMATIC ARRANGEMENT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57200" y="1752600"/>
            <a:ext cx="9982200" cy="16764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mtClean="0"/>
              <a:t>STEPS:</a:t>
            </a:r>
          </a:p>
          <a:p>
            <a:pPr marL="1371600" lvl="2" indent="-457200" eaLnBrk="1" hangingPunct="1"/>
            <a:r>
              <a:rPr lang="en-US" sz="1600" smtClean="0"/>
              <a:t>ENSURE RATIONAL LAYOUT OF MACHINES, EQUIPMENTS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1600" smtClean="0"/>
              <a:t>	CABINETS.</a:t>
            </a:r>
          </a:p>
          <a:p>
            <a:pPr marL="1371600" lvl="2" indent="-457200" eaLnBrk="1" hangingPunct="1"/>
            <a:r>
              <a:rPr lang="en-US" sz="1600" smtClean="0"/>
              <a:t>PLACES FREQUENTLY-USED ITEMS AT THE POINT  OF USE.</a:t>
            </a:r>
          </a:p>
          <a:p>
            <a:pPr marL="1371600" lvl="2" indent="-457200" eaLnBrk="1" hangingPunct="1"/>
            <a:endParaRPr lang="en-US" sz="1600" smtClean="0"/>
          </a:p>
          <a:p>
            <a:pPr marL="1371600" lvl="2" indent="-457200" eaLnBrk="1" hangingPunct="1"/>
            <a:r>
              <a:rPr lang="en-US" sz="1600" smtClean="0"/>
              <a:t>IDENTIFY EVERYTHING ,USE LABELS,COLOUR CODE</a:t>
            </a:r>
          </a:p>
          <a:p>
            <a:pPr marL="1371600" lvl="2" indent="-457200" eaLnBrk="1" hangingPunct="1"/>
            <a:endParaRPr lang="en-US" sz="1600" smtClean="0"/>
          </a:p>
          <a:p>
            <a:pPr marL="1371600" lvl="2" indent="-457200" eaLnBrk="1" hangingPunct="1"/>
            <a:r>
              <a:rPr lang="en-US" sz="1600" smtClean="0"/>
              <a:t>USE INDEXING FOR FILES RECORDS , DRAWINGS.</a:t>
            </a:r>
          </a:p>
          <a:p>
            <a:pPr marL="1371600" lvl="2" indent="-457200" eaLnBrk="1" hangingPunct="1"/>
            <a:endParaRPr lang="en-US" sz="1600" smtClean="0"/>
          </a:p>
          <a:p>
            <a:pPr marL="1371600" lvl="2" indent="-457200" eaLnBrk="1" hangingPunct="1"/>
            <a:r>
              <a:rPr lang="en-US" sz="1600" smtClean="0"/>
              <a:t>EASY RETRIEVABILITY.CABINET , SHELVES , RACK</a:t>
            </a:r>
          </a:p>
          <a:p>
            <a:pPr marL="1371600" lvl="2" indent="-457200" eaLnBrk="1" hangingPunct="1"/>
            <a:endParaRPr lang="en-US" sz="1600" smtClean="0"/>
          </a:p>
          <a:p>
            <a:pPr marL="1371600" lvl="2" indent="-457200" eaLnBrk="1" hangingPunct="1"/>
            <a:r>
              <a:rPr lang="en-US" sz="1600" smtClean="0"/>
              <a:t>SELF EXPLANATORY IDENTIFICATION AIDS.</a:t>
            </a:r>
          </a:p>
          <a:p>
            <a:pPr marL="1371600" lvl="2" indent="-457200" eaLnBrk="1" hangingPunct="1"/>
            <a:endParaRPr lang="en-US" sz="1600" smtClean="0"/>
          </a:p>
          <a:p>
            <a:pPr marL="1371600" lvl="2" indent="-457200" eaLnBrk="1" hangingPunct="1"/>
            <a:r>
              <a:rPr lang="en-US" sz="1600" smtClean="0"/>
              <a:t>VISUALIZATION OF EACH THINGS TO MINIMIZING SEARCH TIME AND ERRORS.</a:t>
            </a:r>
          </a:p>
        </p:txBody>
      </p:sp>
    </p:spTree>
    <p:extLst>
      <p:ext uri="{BB962C8B-B14F-4D97-AF65-F5344CB8AC3E}">
        <p14:creationId xmlns:p14="http://schemas.microsoft.com/office/powerpoint/2010/main" val="8140115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SEITON</a:t>
            </a:r>
            <a:r>
              <a:rPr lang="en-US" sz="3600" dirty="0" smtClean="0"/>
              <a:t>) SYSTEMATIC ARRANGEMENT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HELP TO REDUCE:</a:t>
            </a:r>
            <a:endParaRPr lang="en-US" sz="8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17304"/>
            <a:ext cx="9144000" cy="1447800"/>
          </a:xfrm>
        </p:spPr>
        <p:txBody>
          <a:bodyPr/>
          <a:lstStyle/>
          <a:p>
            <a:pPr marL="1371600" lvl="2" indent="-457200" eaLnBrk="1" hangingPunct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PREPARATION AND MACHINE </a:t>
            </a:r>
            <a:r>
              <a:rPr lang="en-US" sz="2000" dirty="0" smtClean="0"/>
              <a:t>SETTING  </a:t>
            </a:r>
            <a:r>
              <a:rPr lang="en-US" sz="2000" dirty="0" smtClean="0"/>
              <a:t>TIMINGS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TIME SPENT ON LOCATING OR WAITING </a:t>
            </a:r>
            <a:r>
              <a:rPr lang="en-US" sz="2000" dirty="0" smtClean="0"/>
              <a:t>FOR  </a:t>
            </a:r>
            <a:r>
              <a:rPr lang="en-US" sz="2000" dirty="0" smtClean="0"/>
              <a:t>TOOLS PARTS / MATERIALS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PROCESSING TIME AND CYCLE TIME ,</a:t>
            </a:r>
            <a:r>
              <a:rPr lang="en-US" sz="2000" dirty="0" smtClean="0"/>
              <a:t>BY  </a:t>
            </a:r>
            <a:r>
              <a:rPr lang="en-US" sz="2000" dirty="0" smtClean="0"/>
              <a:t>IMPROVING THE LAYOUT OF </a:t>
            </a:r>
            <a:r>
              <a:rPr lang="en-US" sz="2000" dirty="0" smtClean="0"/>
              <a:t>THEWORK  </a:t>
            </a:r>
            <a:r>
              <a:rPr lang="en-US" sz="2000" dirty="0" smtClean="0"/>
              <a:t>PLACE.</a:t>
            </a:r>
          </a:p>
        </p:txBody>
      </p:sp>
    </p:spTree>
    <p:extLst>
      <p:ext uri="{BB962C8B-B14F-4D97-AF65-F5344CB8AC3E}">
        <p14:creationId xmlns:p14="http://schemas.microsoft.com/office/powerpoint/2010/main" val="12261571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/>
            </a:r>
            <a:b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SEISO</a:t>
            </a:r>
            <a:r>
              <a:rPr lang="en-US" sz="3600" smtClean="0"/>
              <a:t>) CLEAN UP</a:t>
            </a:r>
            <a:endParaRPr lang="en-US" sz="8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05000"/>
            <a:ext cx="9220200" cy="1447800"/>
          </a:xfrm>
        </p:spPr>
        <p:txBody>
          <a:bodyPr/>
          <a:lstStyle/>
          <a:p>
            <a:pPr marL="1371600" lvl="2" indent="-457200" algn="l" eaLnBrk="1" hangingPunct="1">
              <a:buFontTx/>
              <a:buNone/>
            </a:pPr>
            <a:endParaRPr lang="en-US" sz="28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TO RETURN ITEMS AND PLACES USED DURING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WORK ,TO THEIR ORIGINAL CLEAN AND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POLISHED CONDITION; AS WELL AS, DISPOSAL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OF SCRAP AND LEFT –OVER MATERIALS,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THUS PURIFYING.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CLEANING BRINGS FRESHNESS, PROMOTES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ORDERLY ENVIRONMENT, AND ON ORDERLY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 MIND.</a:t>
            </a:r>
          </a:p>
        </p:txBody>
      </p:sp>
    </p:spTree>
    <p:extLst>
      <p:ext uri="{BB962C8B-B14F-4D97-AF65-F5344CB8AC3E}">
        <p14:creationId xmlns:p14="http://schemas.microsoft.com/office/powerpoint/2010/main" val="25485060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SEISO</a:t>
            </a:r>
            <a:r>
              <a:rPr lang="en-US" sz="3600" smtClean="0"/>
              <a:t>) CLEAN UP</a:t>
            </a:r>
            <a:endParaRPr lang="en-US" sz="8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76200" y="2438400"/>
            <a:ext cx="9220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800" smtClean="0"/>
              <a:t>UNDERSTANDING HOW TO PREVENT THINGS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 FROM GETTING DIRTY AND ENSURING TIP TOP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 CONDITION.</a:t>
            </a:r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9526900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57808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SEISO</a:t>
            </a:r>
            <a:r>
              <a:rPr lang="en-US" sz="3600" smtClean="0"/>
              <a:t>) CLEAN UP</a:t>
            </a:r>
            <a:endParaRPr lang="en-US" sz="8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2132856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dirty="0" smtClean="0"/>
              <a:t>STEPS:</a:t>
            </a:r>
          </a:p>
          <a:p>
            <a:pPr marL="1371600" lvl="2" indent="-457200" eaLnBrk="1" hangingPunct="1">
              <a:buFontTx/>
              <a:buNone/>
            </a:pPr>
            <a:endParaRPr lang="en-US" dirty="0" smtClean="0"/>
          </a:p>
          <a:p>
            <a:pPr marL="1371600" lvl="2" indent="-457200" algn="l" eaLnBrk="1" hangingPunct="1"/>
            <a:r>
              <a:rPr lang="en-US" sz="2000" dirty="0" smtClean="0"/>
              <a:t>SURVEY OF THE ORIGINS OF GRIME AND LEAKAGE.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PRIORITIES FOR CLEANING WHERE GRIME IS MOST.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STUDY WHY THINGS ARE DIRTY.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STUDY POSSIBLE PLAN OF ACTION.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DECIDE ON ACTION STEPS/ RESPONSIBILITY </a:t>
            </a:r>
            <a:r>
              <a:rPr lang="en-US" sz="2000" dirty="0" smtClean="0"/>
              <a:t>TIME FRAME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5599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9776"/>
            <a:ext cx="9144000" cy="1143000"/>
          </a:xfrm>
        </p:spPr>
        <p:txBody>
          <a:bodyPr/>
          <a:lstStyle/>
          <a:p>
            <a:pPr eaLnBrk="1" hangingPunct="1"/>
            <a:r>
              <a:rPr lang="en-US" sz="80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SEISO</a:t>
            </a:r>
            <a:r>
              <a:rPr lang="en-US" sz="3600" dirty="0" smtClean="0"/>
              <a:t>) CLEAN </a:t>
            </a:r>
            <a:r>
              <a:rPr lang="en-US" sz="3600" dirty="0" smtClean="0"/>
              <a:t>UP HELP TO:</a:t>
            </a:r>
            <a:endParaRPr lang="en-US" sz="80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1200"/>
            <a:ext cx="8964488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800" dirty="0" smtClean="0"/>
          </a:p>
          <a:p>
            <a:pPr marL="1371600" lvl="2" indent="-457200" algn="l" eaLnBrk="1" hangingPunct="1"/>
            <a:r>
              <a:rPr lang="en-US" sz="2000" dirty="0" smtClean="0"/>
              <a:t>INCREASING ACTUAL PRODUCTION, IMPROVED </a:t>
            </a:r>
            <a:r>
              <a:rPr lang="en-US" sz="2000" dirty="0" smtClean="0"/>
              <a:t>YIELDS</a:t>
            </a:r>
            <a:r>
              <a:rPr lang="en-US" sz="2000" dirty="0" smtClean="0"/>
              <a:t>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REDUCED ACCIDENT BY REDUCING / ELIMINATING</a:t>
            </a:r>
            <a:r>
              <a:rPr lang="en-US" sz="2000" dirty="0" smtClean="0"/>
              <a:t>:    </a:t>
            </a:r>
            <a:r>
              <a:rPr lang="en-US" sz="2000" dirty="0" smtClean="0"/>
              <a:t>BREAKDOWNS</a:t>
            </a:r>
            <a:r>
              <a:rPr lang="en-US" sz="2000" dirty="0" smtClean="0"/>
              <a:t>.</a:t>
            </a:r>
          </a:p>
          <a:p>
            <a:pPr marL="1371600" lvl="2" indent="-457200" algn="l" eaLnBrk="1" hangingPunct="1"/>
            <a:endParaRPr lang="en-US" sz="2000" dirty="0" smtClean="0"/>
          </a:p>
          <a:p>
            <a:pPr marL="1371600" lvl="2" indent="-457200" algn="l" eaLnBrk="1" hangingPunct="1"/>
            <a:r>
              <a:rPr lang="en-US" sz="2000" dirty="0" smtClean="0"/>
              <a:t>STEP </a:t>
            </a:r>
            <a:r>
              <a:rPr lang="en-US" sz="2000" dirty="0" smtClean="0"/>
              <a:t>AND ADJUSTMENT TIME.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FREQUENT </a:t>
            </a:r>
            <a:r>
              <a:rPr lang="en-US" sz="2000" dirty="0" smtClean="0"/>
              <a:t>STOPPAGES</a:t>
            </a:r>
          </a:p>
          <a:p>
            <a:pPr marL="1371600" lvl="2" indent="-457200" algn="l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PROCESS </a:t>
            </a:r>
            <a:r>
              <a:rPr lang="en-US" sz="2000" dirty="0" smtClean="0"/>
              <a:t>DEFECTS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85645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651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5100" y="1905000"/>
            <a:ext cx="8813800" cy="240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These improvement were made by involving all employees hence their</a:t>
            </a:r>
          </a:p>
          <a:p>
            <a:pPr eaLnBrk="1" hangingPunct="1"/>
            <a:r>
              <a:rPr lang="en-US"/>
              <a:t>Morale, Productivity and Quality went up, resulting in cost reduction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Whenever any new technologies were introduce, the changeover was </a:t>
            </a:r>
          </a:p>
          <a:p>
            <a:pPr eaLnBrk="1" hangingPunct="1"/>
            <a:r>
              <a:rPr lang="en-US"/>
              <a:t>Very smooth. This approach is Called </a:t>
            </a:r>
            <a:r>
              <a:rPr lang="en-US" sz="3200" b="1"/>
              <a:t>KAIZEN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rgbClr val="FF0000"/>
                </a:solidFill>
                <a:latin typeface="Algerian" panose="04020705040A02060702" pitchFamily="82" charset="0"/>
              </a:rPr>
              <a:t>KAIZEN</a:t>
            </a:r>
          </a:p>
        </p:txBody>
      </p:sp>
    </p:spTree>
    <p:extLst>
      <p:ext uri="{BB962C8B-B14F-4D97-AF65-F5344CB8AC3E}">
        <p14:creationId xmlns:p14="http://schemas.microsoft.com/office/powerpoint/2010/main" val="5805129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smtClean="0"/>
              <a:t/>
            </a:r>
            <a:br>
              <a:rPr lang="en-US" sz="8000" smtClean="0"/>
            </a:br>
            <a:r>
              <a:rPr lang="en-US" sz="3600" smtClean="0"/>
              <a:t>(</a:t>
            </a:r>
            <a:r>
              <a:rPr lang="en-US" sz="3600" smtClean="0">
                <a:solidFill>
                  <a:srgbClr val="FF0000"/>
                </a:solidFill>
              </a:rPr>
              <a:t>SEIKETSU</a:t>
            </a:r>
            <a:r>
              <a:rPr lang="en-US" sz="3600" smtClean="0"/>
              <a:t>) STANDARADISATION </a:t>
            </a:r>
            <a:endParaRPr lang="en-US" sz="8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8600" y="22860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mtClean="0"/>
              <a:t>IT EXIST WHEN FIRST THREE PILLARS SORT</a:t>
            </a:r>
          </a:p>
          <a:p>
            <a:pPr marL="1371600" lvl="2" indent="-457200" eaLnBrk="1" hangingPunct="1">
              <a:buFontTx/>
              <a:buNone/>
            </a:pPr>
            <a:r>
              <a:rPr lang="en-US" smtClean="0"/>
              <a:t> SET-IN-ORDER AND SHINE ARE PROPERLY</a:t>
            </a:r>
          </a:p>
          <a:p>
            <a:pPr marL="1371600" lvl="2" indent="-457200" eaLnBrk="1" hangingPunct="1">
              <a:buFontTx/>
              <a:buNone/>
            </a:pPr>
            <a:r>
              <a:rPr lang="en-US" smtClean="0"/>
              <a:t> MAINTAINED</a:t>
            </a:r>
          </a:p>
          <a:p>
            <a:pPr marL="1371600" lvl="2" indent="-457200" eaLnBrk="1" hangingPunct="1">
              <a:buFontTx/>
              <a:buNone/>
            </a:pPr>
            <a:endParaRPr lang="en-US" smtClean="0"/>
          </a:p>
          <a:p>
            <a:pPr marL="1371600" lvl="2" indent="-457200" eaLnBrk="1" hangingPunct="1">
              <a:buFontTx/>
              <a:buNone/>
            </a:pPr>
            <a:r>
              <a:rPr lang="en-US" smtClean="0"/>
              <a:t>MAKING SORT, SET-IN-ORDER AND SHINE A HABIT.</a:t>
            </a:r>
          </a:p>
          <a:p>
            <a:pPr marL="1371600" lvl="2" indent="-457200"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51863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85800"/>
            <a:ext cx="9144000" cy="1143000"/>
          </a:xfrm>
        </p:spPr>
        <p:txBody>
          <a:bodyPr/>
          <a:lstStyle/>
          <a:p>
            <a:pPr eaLnBrk="1" hangingPunct="1"/>
            <a:r>
              <a:rPr lang="en-US" sz="72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SEIKETSU</a:t>
            </a:r>
            <a:r>
              <a:rPr lang="en-US" sz="3600" dirty="0" smtClean="0"/>
              <a:t>) STANDARADISATION </a:t>
            </a:r>
            <a:endParaRPr lang="en-US" sz="80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2269232"/>
            <a:ext cx="9982200" cy="1447800"/>
          </a:xfrm>
        </p:spPr>
        <p:txBody>
          <a:bodyPr/>
          <a:lstStyle/>
          <a:p>
            <a:pPr marL="1371600" lvl="2" indent="-457200" algn="l" eaLnBrk="1" hangingPunct="1">
              <a:buFontTx/>
              <a:buNone/>
            </a:pPr>
            <a:r>
              <a:rPr lang="en-US" dirty="0" smtClean="0"/>
              <a:t>STEPS ARE:</a:t>
            </a:r>
          </a:p>
          <a:p>
            <a:pPr marL="1371600" lvl="2" indent="-457200" algn="l" eaLnBrk="1" hangingPunct="1">
              <a:buFontTx/>
              <a:buNone/>
            </a:pPr>
            <a:endParaRPr lang="en-US" dirty="0" smtClean="0"/>
          </a:p>
          <a:p>
            <a:pPr marL="1371600" lvl="2" indent="-457200" algn="l" eaLnBrk="1" hangingPunct="1"/>
            <a:r>
              <a:rPr lang="en-US" sz="1800" dirty="0" smtClean="0"/>
              <a:t>FIX RESPONSIBILITY FOR IMPLEMENTING AND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EVALUATING SYSTEM.</a:t>
            </a:r>
          </a:p>
          <a:p>
            <a:pPr marL="1371600" lvl="2" indent="-457200" algn="l" eaLnBrk="1" hangingPunct="1">
              <a:buFontTx/>
              <a:buNone/>
            </a:pPr>
            <a:endParaRPr lang="en-US" sz="1800" dirty="0" smtClean="0"/>
          </a:p>
          <a:p>
            <a:pPr marL="1371600" lvl="2" indent="-457200" algn="l" eaLnBrk="1" hangingPunct="1"/>
            <a:r>
              <a:rPr lang="en-US" sz="1800" dirty="0" smtClean="0"/>
              <a:t>INTEGRATE THESE RESPONSIBILITY INTO ROUTINE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WORK.</a:t>
            </a:r>
          </a:p>
          <a:p>
            <a:pPr marL="1371600" lvl="2" indent="-457200" algn="l" eaLnBrk="1" hangingPunct="1">
              <a:buFontTx/>
              <a:buNone/>
            </a:pPr>
            <a:endParaRPr lang="en-US" sz="1800" dirty="0" smtClean="0"/>
          </a:p>
          <a:p>
            <a:pPr marL="1371600" lvl="2" indent="-457200" algn="l" eaLnBrk="1" hangingPunct="1"/>
            <a:r>
              <a:rPr lang="en-US" sz="1800" dirty="0" smtClean="0"/>
              <a:t>CHECK HOW WELL THE SYSTEM IS WORKING AND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SUSTAINING ITSELF.</a:t>
            </a:r>
          </a:p>
          <a:p>
            <a:pPr marL="1371600" lvl="2" indent="-457200" algn="l" eaLnBrk="1" hangingPunct="1">
              <a:buFontTx/>
              <a:buNone/>
            </a:pPr>
            <a:endParaRPr lang="en-US" sz="1800" dirty="0" smtClean="0"/>
          </a:p>
          <a:p>
            <a:pPr marL="1371600" lvl="2" indent="-457200" algn="l"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766334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SHITSUKE</a:t>
            </a:r>
            <a:r>
              <a:rPr lang="en-US" sz="3200" dirty="0" smtClean="0"/>
              <a:t>) SELF DISCIPLINE,</a:t>
            </a:r>
            <a:br>
              <a:rPr lang="en-US" sz="3200" dirty="0" smtClean="0"/>
            </a:br>
            <a:r>
              <a:rPr lang="en-US" sz="3200" dirty="0" smtClean="0"/>
              <a:t>SUSTAIN, PROPER ATTITUDE.</a:t>
            </a:r>
            <a:r>
              <a:rPr lang="en-US" sz="3600" dirty="0" smtClean="0"/>
              <a:t>  </a:t>
            </a:r>
            <a:endParaRPr lang="en-US" sz="8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0"/>
            <a:ext cx="90678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INSTILLING THE ABILITY TO DO THINGS THE </a:t>
            </a:r>
            <a:r>
              <a:rPr lang="en-US" sz="2000" dirty="0" smtClean="0"/>
              <a:t>WAY </a:t>
            </a:r>
            <a:r>
              <a:rPr lang="en-US" sz="2000" dirty="0" smtClean="0"/>
              <a:t>THEY ARE SUPPOSED TO </a:t>
            </a:r>
            <a:r>
              <a:rPr lang="en-US" sz="2000" dirty="0" smtClean="0"/>
              <a:t>BE DONE WITH  </a:t>
            </a:r>
            <a:r>
              <a:rPr lang="en-US" sz="2000" dirty="0" smtClean="0"/>
              <a:t>REGARDS TO SAFETY RULES , PRACTICES </a:t>
            </a:r>
            <a:r>
              <a:rPr lang="en-US" sz="2000" dirty="0" smtClean="0"/>
              <a:t>AND PUNCTUALITY</a:t>
            </a:r>
            <a:r>
              <a:rPr lang="en-US" sz="2000" dirty="0" smtClean="0"/>
              <a:t>.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EMPHASIS ON CREATING A WORKPLACE </a:t>
            </a:r>
            <a:r>
              <a:rPr lang="en-US" sz="2000" dirty="0" smtClean="0"/>
              <a:t>WITH GOOD </a:t>
            </a:r>
            <a:r>
              <a:rPr lang="en-US" sz="2000" dirty="0" smtClean="0"/>
              <a:t>WORKING HABITS</a:t>
            </a:r>
            <a:r>
              <a:rPr lang="en-US" sz="2800" dirty="0" smtClean="0"/>
              <a:t>.</a:t>
            </a:r>
          </a:p>
          <a:p>
            <a:pPr marL="1371600" lvl="2" indent="-457200"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706059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b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</a:br>
            <a:r>
              <a:rPr lang="en-US" sz="3600" smtClean="0"/>
              <a:t>CONCLUSION </a:t>
            </a:r>
            <a:endParaRPr lang="en-US" sz="8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600" dirty="0" smtClean="0"/>
          </a:p>
          <a:p>
            <a:pPr marL="1371600" lvl="2" indent="-457200" algn="l" eaLnBrk="1" hangingPunct="1">
              <a:buFontTx/>
              <a:buNone/>
            </a:pPr>
            <a:endParaRPr lang="en-US" sz="2600" dirty="0"/>
          </a:p>
          <a:p>
            <a:pPr marL="1371600" lvl="2" indent="-457200" algn="l" eaLnBrk="1" hangingPunct="1">
              <a:buFontTx/>
              <a:buNone/>
            </a:pPr>
            <a:r>
              <a:rPr lang="en-US" sz="2000" dirty="0" smtClean="0"/>
              <a:t>WELL </a:t>
            </a:r>
            <a:r>
              <a:rPr lang="en-US" sz="2000" dirty="0" smtClean="0"/>
              <a:t>RECOGNIZED JAPANESE METHOD FOR WORK </a:t>
            </a:r>
            <a:r>
              <a:rPr lang="en-US" sz="2000" dirty="0" smtClean="0"/>
              <a:t>IMPROVEMENT</a:t>
            </a:r>
            <a:r>
              <a:rPr lang="en-US" sz="2000" dirty="0" smtClean="0"/>
              <a:t>.</a:t>
            </a:r>
          </a:p>
          <a:p>
            <a:pPr marL="1371600" lvl="2" indent="-457200" eaLnBrk="1" hangingPunct="1">
              <a:buFontTx/>
              <a:buNone/>
            </a:pPr>
            <a:endParaRPr lang="en-US" sz="26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600" dirty="0" smtClean="0"/>
              <a:t>5-S </a:t>
            </a:r>
            <a:r>
              <a:rPr lang="en-US" sz="2600" dirty="0" smtClean="0"/>
              <a:t>CONSISTS OF FIVE PRINCIPLES: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600" dirty="0" smtClean="0"/>
              <a:t>ORGANIZATION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600" dirty="0" smtClean="0"/>
              <a:t>NEATNESS 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600" dirty="0" smtClean="0"/>
              <a:t>CLEANING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600" dirty="0" smtClean="0"/>
              <a:t>STANDARDIZATION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600" dirty="0" smtClean="0"/>
              <a:t>DISCIPLINE.</a:t>
            </a:r>
          </a:p>
          <a:p>
            <a:pPr marL="1371600" lvl="2" indent="-457200"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136416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13792"/>
            <a:ext cx="9144000" cy="1143000"/>
          </a:xfrm>
        </p:spPr>
        <p:txBody>
          <a:bodyPr/>
          <a:lstStyle/>
          <a:p>
            <a:pPr eaLnBrk="1" hangingPunct="1"/>
            <a:r>
              <a:rPr lang="en-US" sz="6600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5s</a:t>
            </a:r>
            <a:br>
              <a:rPr lang="en-US" sz="6600" dirty="0" smtClean="0">
                <a:solidFill>
                  <a:srgbClr val="FF0000"/>
                </a:solidFill>
                <a:latin typeface="Wide Latin" panose="020A0A07050505020404" pitchFamily="18" charset="0"/>
              </a:rPr>
            </a:br>
            <a:r>
              <a:rPr lang="en-US" sz="3600" dirty="0" smtClean="0"/>
              <a:t>CONCLUSION </a:t>
            </a:r>
            <a:endParaRPr lang="en-US" sz="80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371600"/>
            <a:ext cx="94488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800" dirty="0" smtClean="0"/>
          </a:p>
          <a:p>
            <a:pPr marL="1371600" lvl="2" indent="-457200" eaLnBrk="1" hangingPunct="1">
              <a:buFontTx/>
              <a:buNone/>
            </a:pPr>
            <a:endParaRPr lang="en-US" sz="26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600" dirty="0" smtClean="0"/>
              <a:t>5-S </a:t>
            </a:r>
            <a:r>
              <a:rPr lang="en-US" sz="2600" dirty="0" smtClean="0"/>
              <a:t>WORK PLACE IS: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HIGH </a:t>
            </a:r>
            <a:r>
              <a:rPr lang="en-US" sz="2000" dirty="0" smtClean="0"/>
              <a:t>IN QUALITY 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PRODUCTIVITY, 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KEEPS COST DOWN,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ENSURE ON TIME DELIVERY,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SAFE TO PEOPLE TO WORK 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MORALE  IS HIGH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IT IS ALSO THE STARING POINT FOR MANY </a:t>
            </a:r>
            <a:r>
              <a:rPr lang="en-US" sz="2000" dirty="0" smtClean="0"/>
              <a:t>COMMON QUALITY </a:t>
            </a:r>
            <a:r>
              <a:rPr lang="en-US" sz="2000" dirty="0" smtClean="0"/>
              <a:t>INITIATIVES SUCH AS QC CIRCLE, </a:t>
            </a:r>
            <a:r>
              <a:rPr lang="en-US" sz="2000" dirty="0" smtClean="0"/>
              <a:t>ISO-9000  </a:t>
            </a:r>
            <a:r>
              <a:rPr lang="en-US" sz="2000" dirty="0" smtClean="0"/>
              <a:t>	AND TQM.</a:t>
            </a:r>
          </a:p>
        </p:txBody>
      </p:sp>
    </p:spTree>
    <p:extLst>
      <p:ext uri="{BB962C8B-B14F-4D97-AF65-F5344CB8AC3E}">
        <p14:creationId xmlns:p14="http://schemas.microsoft.com/office/powerpoint/2010/main" val="32179284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r>
              <a:rPr lang="en-US" sz="800">
                <a:latin typeface="Blackadder ITC" panose="04020505051007020D02" pitchFamily="82" charset="0"/>
              </a:rPr>
              <a:t>Kaizen Training Basic-                    -Manas Paul</a:t>
            </a: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133600"/>
          </a:xfrm>
        </p:spPr>
        <p:txBody>
          <a:bodyPr/>
          <a:lstStyle/>
          <a:p>
            <a:pPr eaLnBrk="1" hangingPunct="1"/>
            <a:r>
              <a:rPr lang="en-US" sz="8800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/>
              <a:t> </a:t>
            </a:r>
            <a:endParaRPr lang="en-US" sz="8000" smtClean="0"/>
          </a:p>
        </p:txBody>
      </p:sp>
    </p:spTree>
    <p:extLst>
      <p:ext uri="{BB962C8B-B14F-4D97-AF65-F5344CB8AC3E}">
        <p14:creationId xmlns:p14="http://schemas.microsoft.com/office/powerpoint/2010/main" val="24608365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r>
              <a:rPr lang="en-US" sz="800">
                <a:latin typeface="Blackadder ITC" panose="04020505051007020D02" pitchFamily="82" charset="0"/>
              </a:rPr>
              <a:t>Kaizen Training Basic-                    -Manas Paul</a:t>
            </a: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1336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>
                <a:solidFill>
                  <a:srgbClr val="FF0000"/>
                </a:solidFill>
                <a:latin typeface="Algerian" panose="04020705040A02060702" pitchFamily="82" charset="0"/>
              </a:rPr>
              <a:t> (MISTAKE PROOFING)</a:t>
            </a:r>
            <a:endParaRPr lang="en-US" sz="8000" smtClean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3716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800" smtClean="0"/>
              <a:t>JAPANESE WORD FOR MISTAKE PROOFING.</a:t>
            </a:r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IS AVERY POWERFUL SET OF TECHNIQUE THAT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 EITHER KEEPS DEFECTS FROM NOT OCCURRING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OR INDICATING IMMEDIATELY WHEN A DEFECT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 DOES OCCUR.</a:t>
            </a:r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9861524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r>
              <a:rPr lang="en-US" sz="800">
                <a:latin typeface="Blackadder ITC" panose="04020505051007020D02" pitchFamily="82" charset="0"/>
              </a:rPr>
              <a:t>Kaizen Training Basic-                    -Manas Paul</a:t>
            </a: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1336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>
                <a:solidFill>
                  <a:srgbClr val="FF0000"/>
                </a:solidFill>
                <a:latin typeface="Algerian" panose="04020705040A02060702" pitchFamily="82" charset="0"/>
              </a:rPr>
              <a:t> (MISTAKE PROOFING)</a:t>
            </a:r>
            <a:endParaRPr lang="en-US" sz="8000" smtClean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3716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endParaRPr lang="en-US" sz="2800" smtClean="0"/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THE CONCEPT IS SIMPLE IF MISTAKE ARE NOT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PERMITTED TO ENTER THE PRODUCTION LINE,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THEN QUALITY WILL BE HIGH AND REWORK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LOW. THIS RESULT IN INCREASE CUSTOMER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SATISFACTION AND LOWER COST AT THE SAME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TIME THE RESULT IN HIGH CUSTOMER PERCEIVED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VALUE.</a:t>
            </a:r>
          </a:p>
          <a:p>
            <a:pPr marL="1371600" lvl="2" indent="-457200" eaLnBrk="1" hangingPunct="1">
              <a:buFontTx/>
              <a:buNone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1852218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/>
              <a:t> </a:t>
            </a:r>
            <a:endParaRPr lang="en-US" sz="80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685800"/>
            <a:ext cx="9982200" cy="1447800"/>
          </a:xfrm>
        </p:spPr>
        <p:txBody>
          <a:bodyPr/>
          <a:lstStyle/>
          <a:p>
            <a:pPr marL="1371600" lvl="2" indent="-457200" algn="l" eaLnBrk="1" hangingPunct="1">
              <a:buFontTx/>
              <a:buNone/>
            </a:pPr>
            <a:r>
              <a:rPr lang="en-US" sz="2800" dirty="0" smtClean="0"/>
              <a:t>STEPS: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WHAT IS WRONG?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WHERE WAS DEFECT DISCOVERED?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WHERE WAS THE DEFECT MADE?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WHAT IS THE DIFFERENCE IN TIME AND DISTANCE?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WHAT WAS SUPPOSED TO HAPPEN?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WHAT HAPPENED THAT WAS NOT SUPPOSED </a:t>
            </a:r>
            <a:r>
              <a:rPr lang="en-US" sz="2000" dirty="0" smtClean="0"/>
              <a:t>TO HAPPEN</a:t>
            </a:r>
            <a:r>
              <a:rPr lang="en-US" sz="2000" dirty="0" smtClean="0"/>
              <a:t>?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WHY </a:t>
            </a:r>
            <a:r>
              <a:rPr lang="en-US" sz="2000" dirty="0" smtClean="0"/>
              <a:t>DID THE MISTAKE (NON </a:t>
            </a:r>
            <a:r>
              <a:rPr lang="en-US" sz="2000" dirty="0" smtClean="0"/>
              <a:t>STANDARD ELEMENT)HAPPENED</a:t>
            </a:r>
            <a:r>
              <a:rPr lang="en-US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59943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  <a:p>
            <a:pPr eaLnBrk="1" hangingPunct="1"/>
            <a:r>
              <a:rPr lang="en-US" sz="800">
                <a:latin typeface="Blackadder ITC" panose="04020505051007020D02" pitchFamily="82" charset="0"/>
              </a:rPr>
              <a:t>Kaizen Training Basic-                    -Manas Paul</a:t>
            </a:r>
          </a:p>
          <a:p>
            <a:pPr eaLnBrk="1" hangingPunct="1"/>
            <a:endParaRPr lang="en-US" sz="800">
              <a:latin typeface="Blackadder ITC" panose="04020505051007020D02" pitchFamily="82" charset="0"/>
            </a:endParaRP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133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/>
              <a:t> </a:t>
            </a:r>
            <a:endParaRPr lang="en-US" sz="80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3716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800" smtClean="0"/>
              <a:t>STEPS:</a:t>
            </a:r>
          </a:p>
          <a:p>
            <a:pPr marL="1371600" lvl="2" indent="-457200" eaLnBrk="1" hangingPunct="1"/>
            <a:r>
              <a:rPr lang="en-US" sz="2000" smtClean="0"/>
              <a:t>HOW CAN EACH NON STANDARD ELEMENT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smtClean="0"/>
              <a:t>	(MISTAKE) BE ELIMINATED?</a:t>
            </a:r>
          </a:p>
          <a:p>
            <a:pPr marL="1371600" lvl="2" indent="-457200" eaLnBrk="1" hangingPunct="1">
              <a:buFontTx/>
              <a:buNone/>
            </a:pPr>
            <a:endParaRPr lang="en-US" sz="2000" smtClean="0"/>
          </a:p>
          <a:p>
            <a:pPr marL="1371600" lvl="2" indent="-457200" eaLnBrk="1" hangingPunct="1"/>
            <a:r>
              <a:rPr lang="en-US" sz="2000" smtClean="0"/>
              <a:t>NOW ORGANIZE FOR IMPLEMENTING THE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smtClean="0"/>
              <a:t>	SELECTED POKA-YOKE. AFTER INSTALLING,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smtClean="0"/>
              <a:t>	TEST OUT AND NOTE THE RESULT . ARRANGE FOR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smtClean="0"/>
              <a:t>	 PROPER MAINTENANCE.</a:t>
            </a:r>
          </a:p>
        </p:txBody>
      </p:sp>
    </p:spTree>
    <p:extLst>
      <p:ext uri="{BB962C8B-B14F-4D97-AF65-F5344CB8AC3E}">
        <p14:creationId xmlns:p14="http://schemas.microsoft.com/office/powerpoint/2010/main" val="42357997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688"/>
            <a:ext cx="7772400" cy="52231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KAIZEN </a:t>
            </a:r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Vs. </a:t>
            </a:r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INNOVATION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208112"/>
            <a:ext cx="4267200" cy="5029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1600" dirty="0" smtClean="0"/>
              <a:t> CONTINUOUS AND IS IN SMALL STEPS</a:t>
            </a:r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GRADUAL</a:t>
            </a:r>
            <a:endParaRPr lang="en-US" sz="1600" dirty="0" smtClean="0"/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INVOLVES EVERY BODY &amp; GROUP BASED</a:t>
            </a:r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HUMANISTIC</a:t>
            </a:r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MAINTAIN &amp; IMPROVE EXISTING SYSTEM.</a:t>
            </a:r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REQUIRES NO INVESTMENT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EFFECT IS LONG TERM &amp; LONG LASTING BUT NOT OBVIOUS IN SHORT TERM.</a:t>
            </a:r>
          </a:p>
          <a:p>
            <a:pPr algn="l" eaLnBrk="1" hangingPunct="1">
              <a:buFontTx/>
              <a:buChar char="•"/>
            </a:pPr>
            <a:r>
              <a:rPr lang="en-US" sz="1600" dirty="0" smtClean="0"/>
              <a:t> CONVENTIONAL KNOW-HOW BY WAY OF EXPERIENCE.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343400" y="1167130"/>
            <a:ext cx="480060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SPORADIC AND IN BIG STEP</a:t>
            </a:r>
          </a:p>
          <a:p>
            <a:pPr eaLnBrk="1" hangingPunct="1"/>
            <a:endParaRPr lang="en-US" sz="1600" dirty="0">
              <a:latin typeface="+mn-lt"/>
              <a:cs typeface="Shruti" panose="020B0502040204020203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SUDDEN.</a:t>
            </a:r>
          </a:p>
          <a:p>
            <a:pPr eaLnBrk="1" hangingPunct="1"/>
            <a:endParaRPr lang="en-US" sz="1600" dirty="0">
              <a:latin typeface="+mn-lt"/>
              <a:cs typeface="Shruti" panose="020B0502040204020203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INVOLVES FEW . BRILIANT PEOPLE &amp; IS</a:t>
            </a:r>
          </a:p>
          <a:p>
            <a:pPr eaLnBrk="1" hangingPunct="1"/>
            <a:r>
              <a:rPr lang="en-US" sz="1600" dirty="0">
                <a:latin typeface="+mn-lt"/>
                <a:cs typeface="Shruti" panose="020B0502040204020203" pitchFamily="34" charset="0"/>
              </a:rPr>
              <a:t>INDIVIDUAL BASED.</a:t>
            </a:r>
          </a:p>
          <a:p>
            <a:pPr eaLnBrk="1" hangingPunct="1"/>
            <a:endParaRPr lang="en-US" sz="1600" dirty="0">
              <a:latin typeface="+mn-lt"/>
              <a:cs typeface="Shruti" panose="020B0502040204020203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TECHNOLOGY ORIENTED.</a:t>
            </a: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THROWS OLD SYSTEM BRINGS NEWER </a:t>
            </a:r>
          </a:p>
          <a:p>
            <a:pPr eaLnBrk="1" hangingPunct="1"/>
            <a:r>
              <a:rPr lang="en-US" sz="1600" dirty="0">
                <a:latin typeface="+mn-lt"/>
                <a:cs typeface="Shruti" panose="020B0502040204020203" pitchFamily="34" charset="0"/>
              </a:rPr>
              <a:t>ONES.</a:t>
            </a:r>
          </a:p>
          <a:p>
            <a:pPr eaLnBrk="1" hangingPunct="1"/>
            <a:endParaRPr lang="en-US" sz="1600" dirty="0">
              <a:latin typeface="+mn-lt"/>
              <a:cs typeface="Shruti" panose="020B0502040204020203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REQURIES HEAVY INSVESTMENT.</a:t>
            </a:r>
          </a:p>
          <a:p>
            <a:pPr eaLnBrk="1" hangingPunct="1"/>
            <a:r>
              <a:rPr lang="en-US" sz="1600" dirty="0">
                <a:latin typeface="+mn-lt"/>
                <a:cs typeface="Shruti" panose="020B0502040204020203" pitchFamily="3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DRAMATICALLY VISIBLE IN SHORT TERM BUT IS SMALLER IN LONG TERM </a:t>
            </a:r>
          </a:p>
          <a:p>
            <a:pPr eaLnBrk="1" hangingPunct="1"/>
            <a:endParaRPr lang="en-US" sz="1600" dirty="0">
              <a:latin typeface="+mn-lt"/>
              <a:cs typeface="Shruti" panose="020B0502040204020203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600" dirty="0">
                <a:latin typeface="+mn-lt"/>
                <a:cs typeface="Shruti" panose="020B0502040204020203" pitchFamily="34" charset="0"/>
              </a:rPr>
              <a:t> RELIES ON NEW INVENTIONS &amp; THEORIES.</a:t>
            </a:r>
          </a:p>
        </p:txBody>
      </p:sp>
    </p:spTree>
    <p:extLst>
      <p:ext uri="{BB962C8B-B14F-4D97-AF65-F5344CB8AC3E}">
        <p14:creationId xmlns:p14="http://schemas.microsoft.com/office/powerpoint/2010/main" val="284729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10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762000"/>
            <a:ext cx="9144000" cy="2133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Algerian" panose="04020705040A02060702" pitchFamily="82" charset="0"/>
              </a:rPr>
              <a:t>POKA-YOKE</a:t>
            </a:r>
            <a:r>
              <a:rPr lang="en-US" sz="3600" smtClean="0"/>
              <a:t> </a:t>
            </a:r>
            <a:endParaRPr lang="en-US" sz="80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33400" y="9906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800" dirty="0" smtClean="0"/>
              <a:t>CONCLUSION: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INCORPORATE QUALITY INTO THE PROCESS.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MISTAKE AND DEFECTS CAN BE ELIMINATED.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DON’T HESITATE TO GO AHEAD WITH GOOD </a:t>
            </a:r>
            <a:r>
              <a:rPr lang="en-US" sz="1800" dirty="0" smtClean="0"/>
              <a:t>IDEAS </a:t>
            </a:r>
            <a:r>
              <a:rPr lang="en-US" sz="1800" dirty="0" smtClean="0"/>
              <a:t>AND IF AND IDEA DOESN’T WORK, </a:t>
            </a:r>
          </a:p>
          <a:p>
            <a:pPr marL="914400" lvl="2" algn="l" eaLnBrk="1" hangingPunct="1"/>
            <a:r>
              <a:rPr lang="en-US" sz="1800" dirty="0" smtClean="0"/>
              <a:t>         DISCARD  IT </a:t>
            </a:r>
            <a:r>
              <a:rPr lang="en-US" sz="1800" dirty="0" smtClean="0"/>
              <a:t>IMMEDIATELY.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INSTEAD OF MAKING EXCUSES THINK OF WAY </a:t>
            </a:r>
            <a:r>
              <a:rPr lang="en-US" sz="1800" dirty="0" smtClean="0"/>
              <a:t>TO </a:t>
            </a:r>
            <a:r>
              <a:rPr lang="en-US" sz="1800" dirty="0" smtClean="0"/>
              <a:t>DEAL WITH PROBLEM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WISDOM OF 10 IS BETTER THAN THE </a:t>
            </a:r>
            <a:r>
              <a:rPr lang="en-US" sz="1800" dirty="0" smtClean="0"/>
              <a:t>INSPIRATION OF </a:t>
            </a:r>
            <a:r>
              <a:rPr lang="en-US" sz="1800" dirty="0" smtClean="0"/>
              <a:t>ONE</a:t>
            </a:r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1800" dirty="0" smtClean="0"/>
              <a:t>SEEKING THE TRUE CAUSE – 5WHYS AND 1 HOW.</a:t>
            </a:r>
          </a:p>
        </p:txBody>
      </p:sp>
    </p:spTree>
    <p:extLst>
      <p:ext uri="{BB962C8B-B14F-4D97-AF65-F5344CB8AC3E}">
        <p14:creationId xmlns:p14="http://schemas.microsoft.com/office/powerpoint/2010/main" val="42154278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133600"/>
          </a:xfrm>
        </p:spPr>
        <p:txBody>
          <a:bodyPr/>
          <a:lstStyle/>
          <a:p>
            <a:pPr eaLnBrk="1" hangingPunct="1"/>
            <a:r>
              <a:rPr lang="en-US" sz="8800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sz="3600" smtClean="0">
                <a:solidFill>
                  <a:srgbClr val="FF0000"/>
                </a:solidFill>
              </a:rPr>
              <a:t> </a:t>
            </a:r>
            <a:endParaRPr lang="en-US" sz="800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594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79376"/>
            <a:ext cx="9144000" cy="971764"/>
          </a:xfrm>
        </p:spPr>
        <p:txBody>
          <a:bodyPr/>
          <a:lstStyle/>
          <a:p>
            <a:pPr eaLnBrk="1" hangingPunct="1"/>
            <a:r>
              <a:rPr lang="en-US" sz="6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endParaRPr lang="en-US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838200" y="3581400"/>
            <a:ext cx="9982200" cy="1447800"/>
          </a:xfrm>
        </p:spPr>
        <p:txBody>
          <a:bodyPr/>
          <a:lstStyle/>
          <a:p>
            <a:pPr marL="1371600" lvl="2" indent="-457200" algn="ctr" eaLnBrk="1" hangingPunct="1">
              <a:buFontTx/>
              <a:buNone/>
            </a:pPr>
            <a:r>
              <a:rPr lang="en-US" sz="3600" smtClean="0"/>
              <a:t>A MEANS OF ARRESTING VARIATIONS.</a:t>
            </a:r>
          </a:p>
        </p:txBody>
      </p:sp>
    </p:spTree>
    <p:extLst>
      <p:ext uri="{BB962C8B-B14F-4D97-AF65-F5344CB8AC3E}">
        <p14:creationId xmlns:p14="http://schemas.microsoft.com/office/powerpoint/2010/main" val="1987454361"/>
      </p:ext>
    </p:extLst>
  </p:cSld>
  <p:clrMapOvr>
    <a:masterClrMapping/>
  </p:clrMapOvr>
  <p:transition spd="slow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64096"/>
            <a:ext cx="9144000" cy="1052736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22098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800" smtClean="0"/>
              <a:t>MANAGEMENT HAS THREE KEY FUNCTIONS: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800" smtClean="0"/>
              <a:t> </a:t>
            </a:r>
          </a:p>
          <a:p>
            <a:pPr marL="1371600" lvl="2" indent="-457200" eaLnBrk="1" hangingPunct="1"/>
            <a:r>
              <a:rPr lang="en-US" sz="2000" smtClean="0"/>
              <a:t>RETAINMENT</a:t>
            </a:r>
          </a:p>
          <a:p>
            <a:pPr marL="1371600" lvl="2" indent="-457200" eaLnBrk="1" hangingPunct="1"/>
            <a:endParaRPr lang="en-US" sz="2000" smtClean="0"/>
          </a:p>
          <a:p>
            <a:pPr marL="1371600" lvl="2" indent="-457200" eaLnBrk="1" hangingPunct="1"/>
            <a:r>
              <a:rPr lang="en-US" sz="2000" smtClean="0"/>
              <a:t>IMPROVEMENT</a:t>
            </a:r>
          </a:p>
          <a:p>
            <a:pPr marL="1371600" lvl="2" indent="-457200" eaLnBrk="1" hangingPunct="1"/>
            <a:endParaRPr lang="en-US" sz="2000" smtClean="0"/>
          </a:p>
          <a:p>
            <a:pPr marL="1371600" lvl="2" indent="-457200" eaLnBrk="1" hangingPunct="1"/>
            <a:r>
              <a:rPr lang="en-US" sz="2000" smtClean="0"/>
              <a:t>BREAKTHROUGHS</a:t>
            </a:r>
          </a:p>
        </p:txBody>
      </p:sp>
    </p:spTree>
    <p:extLst>
      <p:ext uri="{BB962C8B-B14F-4D97-AF65-F5344CB8AC3E}">
        <p14:creationId xmlns:p14="http://schemas.microsoft.com/office/powerpoint/2010/main" val="18947623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133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smtClean="0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22098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000" smtClean="0"/>
              <a:t>RETAINMENT IS BUILD ON TWO KEY FACTORS:</a:t>
            </a:r>
          </a:p>
          <a:p>
            <a:pPr marL="1371600" lvl="2" indent="-457200" eaLnBrk="1" hangingPunct="1">
              <a:buFontTx/>
              <a:buNone/>
            </a:pPr>
            <a:endParaRPr lang="en-US" sz="2000" smtClean="0"/>
          </a:p>
          <a:p>
            <a:pPr marL="1371600" lvl="2" indent="-457200" eaLnBrk="1" hangingPunct="1"/>
            <a:r>
              <a:rPr lang="en-US" sz="2000" smtClean="0"/>
              <a:t>EXACTNESS</a:t>
            </a:r>
          </a:p>
          <a:p>
            <a:pPr marL="1371600" lvl="2" indent="-457200" eaLnBrk="1" hangingPunct="1"/>
            <a:endParaRPr lang="en-US" sz="2000" smtClean="0"/>
          </a:p>
          <a:p>
            <a:pPr marL="1371600" lvl="2" indent="-457200" eaLnBrk="1" hangingPunct="1"/>
            <a:r>
              <a:rPr lang="en-US" sz="2000" smtClean="0"/>
              <a:t>DAILY WORK MANAGEMENT.</a:t>
            </a:r>
          </a:p>
        </p:txBody>
      </p:sp>
    </p:spTree>
    <p:extLst>
      <p:ext uri="{BB962C8B-B14F-4D97-AF65-F5344CB8AC3E}">
        <p14:creationId xmlns:p14="http://schemas.microsoft.com/office/powerpoint/2010/main" val="24952245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91344"/>
            <a:ext cx="9144000" cy="62143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smtClean="0">
                <a:latin typeface="Algerian" panose="04020705040A02060702" pitchFamily="82" charset="0"/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1200"/>
            <a:ext cx="9067800" cy="2887960"/>
          </a:xfrm>
        </p:spPr>
        <p:txBody>
          <a:bodyPr/>
          <a:lstStyle/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TO BECOME WORLD CLASS IS LAID IN UNDERSTANDING AND IMPLEMENTING EXACTNESS.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PROF </a:t>
            </a:r>
            <a:r>
              <a:rPr lang="en-US" sz="2000" dirty="0" smtClean="0"/>
              <a:t>TSUDA USED TERM  EXACTNESS TO SIMPLIFIES ‘EXACT’ FOR THE PURPOSE OR EFFECTIVENESS TO IMPROVE CONFIDENCE IN </a:t>
            </a:r>
            <a:r>
              <a:rPr lang="en-US" sz="2000" dirty="0" smtClean="0"/>
              <a:t>OUR        </a:t>
            </a:r>
            <a:r>
              <a:rPr lang="en-US" sz="2000" dirty="0" smtClean="0"/>
              <a:t>PRODUCT QUALITY i.e. MEETING CUSTOMER REQUIREMENTS.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161015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75320"/>
            <a:ext cx="9144000" cy="69344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dirty="0" smtClean="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22098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000" dirty="0" smtClean="0"/>
              <a:t>EXACTNESS OF OPERATION COME THROUGH EXACTNESS IN:</a:t>
            </a:r>
          </a:p>
          <a:p>
            <a:pPr marL="1371600" lvl="2" indent="-457200" eaLnBrk="1" hangingPunct="1">
              <a:buFontTx/>
              <a:buNone/>
            </a:pPr>
            <a:endParaRPr lang="en-US" sz="2000" dirty="0" smtClean="0"/>
          </a:p>
          <a:p>
            <a:pPr marL="1371600" lvl="2" indent="-457200" eaLnBrk="1" hangingPunct="1"/>
            <a:r>
              <a:rPr lang="en-US" sz="1800" dirty="0" smtClean="0"/>
              <a:t>MAN</a:t>
            </a:r>
          </a:p>
          <a:p>
            <a:pPr marL="1371600" lvl="2" indent="-457200" eaLnBrk="1" hangingPunct="1"/>
            <a:endParaRPr lang="en-US" sz="1800" dirty="0" smtClean="0"/>
          </a:p>
          <a:p>
            <a:pPr marL="1371600" lvl="2" indent="-457200" eaLnBrk="1" hangingPunct="1"/>
            <a:r>
              <a:rPr lang="en-US" sz="1800" dirty="0" smtClean="0"/>
              <a:t>METHOD</a:t>
            </a:r>
          </a:p>
          <a:p>
            <a:pPr marL="1371600" lvl="2" indent="-457200" eaLnBrk="1" hangingPunct="1"/>
            <a:endParaRPr lang="en-US" sz="1800" dirty="0" smtClean="0"/>
          </a:p>
          <a:p>
            <a:pPr marL="1371600" lvl="2" indent="-457200" eaLnBrk="1" hangingPunct="1"/>
            <a:r>
              <a:rPr lang="en-US" sz="1800" dirty="0" smtClean="0"/>
              <a:t>MATERIAL</a:t>
            </a:r>
          </a:p>
          <a:p>
            <a:pPr marL="1371600" lvl="2" indent="-457200" eaLnBrk="1" hangingPunct="1"/>
            <a:endParaRPr lang="en-US" sz="1800" dirty="0" smtClean="0"/>
          </a:p>
          <a:p>
            <a:pPr marL="1371600" lvl="2" indent="-457200" eaLnBrk="1" hangingPunct="1"/>
            <a:r>
              <a:rPr lang="en-US" sz="1800" dirty="0" smtClean="0"/>
              <a:t>MACHINE</a:t>
            </a:r>
          </a:p>
          <a:p>
            <a:pPr marL="1371600" lvl="2" indent="-457200" eaLnBrk="1" hangingPunct="1"/>
            <a:endParaRPr lang="en-US" sz="1800" dirty="0" smtClean="0"/>
          </a:p>
          <a:p>
            <a:pPr marL="1371600" lvl="2" indent="-457200" eaLnBrk="1" hangingPunct="1"/>
            <a:r>
              <a:rPr lang="en-US" sz="1800" dirty="0" smtClean="0"/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4190406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75320"/>
            <a:ext cx="9144000" cy="549424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smtClean="0">
                <a:latin typeface="Algerian" panose="04020705040A02060702" pitchFamily="82" charset="0"/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6764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000" smtClean="0"/>
              <a:t>ELEMENT CONTRIBUTE TO EXACTNESS</a:t>
            </a:r>
            <a:r>
              <a:rPr lang="en-US" sz="2800" smtClean="0"/>
              <a:t>: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MACHINE CONDITION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MACHINE SET UP AND CHANGE OVER.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TOOL SETTING AND MONITORING CONDITION.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EXACTNESS OF INPUT MATERIAL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MATERIAL FEEDING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ACCESSIBILITY OF TOOLS AND CONSUMABLES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APPROPRIATE INFORMATION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APPROPRIATENESS OF HANDLING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EXACTNESS IN CHECKING</a:t>
            </a:r>
          </a:p>
        </p:txBody>
      </p:sp>
    </p:spTree>
    <p:extLst>
      <p:ext uri="{BB962C8B-B14F-4D97-AF65-F5344CB8AC3E}">
        <p14:creationId xmlns:p14="http://schemas.microsoft.com/office/powerpoint/2010/main" val="28276553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47328"/>
            <a:ext cx="9144000" cy="549424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lgerian" panose="04020705040A02060702" pitchFamily="82" charset="0"/>
              </a:rPr>
              <a:t>EXACTNESS</a:t>
            </a:r>
            <a:r>
              <a:rPr lang="en-US" smtClean="0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676400"/>
            <a:ext cx="9982200" cy="1447800"/>
          </a:xfrm>
        </p:spPr>
        <p:txBody>
          <a:bodyPr/>
          <a:lstStyle/>
          <a:p>
            <a:pPr marL="1371600" lvl="2" indent="-457200" eaLnBrk="1" hangingPunct="1">
              <a:buFontTx/>
              <a:buNone/>
            </a:pPr>
            <a:r>
              <a:rPr lang="en-US" sz="2000" smtClean="0"/>
              <a:t>ELEMENT CONTRIBUTE TO EXACTNESS: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MEASUREMENT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FEEDBACK GIVEN TO EACH WORK STATION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SPC 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METHOD OF MAINTENANCE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SKILL LEVEL OF OPERATOR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COMMUNICATION ON WORK STATION / LINE.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SAFETY OF OPERATOR </a:t>
            </a:r>
          </a:p>
          <a:p>
            <a:pPr marL="1371600" lvl="2" indent="-457200" eaLnBrk="1" hangingPunct="1">
              <a:lnSpc>
                <a:spcPct val="150000"/>
              </a:lnSpc>
            </a:pPr>
            <a:r>
              <a:rPr lang="en-US" sz="1800" smtClean="0"/>
              <a:t>HOUSEKEEPING.</a:t>
            </a:r>
          </a:p>
        </p:txBody>
      </p:sp>
    </p:spTree>
    <p:extLst>
      <p:ext uri="{BB962C8B-B14F-4D97-AF65-F5344CB8AC3E}">
        <p14:creationId xmlns:p14="http://schemas.microsoft.com/office/powerpoint/2010/main" val="34510417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133600"/>
          </a:xfrm>
        </p:spPr>
        <p:txBody>
          <a:bodyPr/>
          <a:lstStyle/>
          <a:p>
            <a:pPr eaLnBrk="1" hangingPunct="1"/>
            <a:r>
              <a:rPr lang="en-US" sz="6600" smtClean="0">
                <a:solidFill>
                  <a:srgbClr val="FF0000"/>
                </a:solidFill>
                <a:latin typeface="Wide Latin" panose="020A0A07050505020404" pitchFamily="18" charset="0"/>
              </a:rPr>
              <a:t>P-D-C-A</a:t>
            </a:r>
            <a:r>
              <a:rPr lang="en-US" sz="3600" smtClean="0"/>
              <a:t> </a:t>
            </a:r>
            <a:endParaRPr lang="en-US" sz="8000" smtClean="0"/>
          </a:p>
        </p:txBody>
      </p:sp>
    </p:spTree>
    <p:extLst>
      <p:ext uri="{BB962C8B-B14F-4D97-AF65-F5344CB8AC3E}">
        <p14:creationId xmlns:p14="http://schemas.microsoft.com/office/powerpoint/2010/main" val="13490804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3-M</a:t>
            </a:r>
          </a:p>
        </p:txBody>
      </p:sp>
    </p:spTree>
    <p:extLst>
      <p:ext uri="{BB962C8B-B14F-4D97-AF65-F5344CB8AC3E}">
        <p14:creationId xmlns:p14="http://schemas.microsoft.com/office/powerpoint/2010/main" val="24607268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75320"/>
            <a:ext cx="9144000" cy="549424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PDCA</a:t>
            </a:r>
            <a:r>
              <a:rPr lang="en-US" dirty="0" smtClean="0">
                <a:latin typeface="Wide Latin" panose="020A0A07050505020404" pitchFamily="18" charset="0"/>
              </a:rPr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12776"/>
            <a:ext cx="9144000" cy="1447800"/>
          </a:xfrm>
        </p:spPr>
        <p:txBody>
          <a:bodyPr/>
          <a:lstStyle/>
          <a:p>
            <a:pPr marL="1371600" lvl="2" indent="-457200" algn="l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PLAN</a:t>
            </a:r>
            <a:r>
              <a:rPr lang="en-US" sz="2800" dirty="0" smtClean="0"/>
              <a:t>	: THINK FUTURE AND PLAN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DO	</a:t>
            </a:r>
            <a:r>
              <a:rPr lang="en-US" sz="2800" dirty="0" smtClean="0"/>
              <a:t>: </a:t>
            </a:r>
            <a:r>
              <a:rPr lang="en-US" sz="2800" dirty="0" smtClean="0"/>
              <a:t>ORGANIZE ALL RESOURCES TO 			  REALIZE THE GOAL OF PLAN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CHECK </a:t>
            </a:r>
            <a:r>
              <a:rPr lang="en-US" sz="2800" dirty="0" smtClean="0"/>
              <a:t>: </a:t>
            </a:r>
            <a:r>
              <a:rPr lang="en-US" sz="2800" dirty="0" smtClean="0"/>
              <a:t>CHECK THE RESULT , COMPARING 			  THE GOAL OF PLAN AND ACTUAL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ACT	</a:t>
            </a:r>
            <a:r>
              <a:rPr lang="en-US" sz="2800" dirty="0" smtClean="0"/>
              <a:t>: </a:t>
            </a:r>
            <a:r>
              <a:rPr lang="en-US" sz="2800" dirty="0" smtClean="0"/>
              <a:t>TAKE COUNTERMEASURE </a:t>
            </a:r>
            <a:r>
              <a:rPr lang="en-US" sz="2800" dirty="0" smtClean="0"/>
              <a:t>AND </a:t>
            </a:r>
            <a:r>
              <a:rPr lang="en-US" sz="2800" dirty="0" smtClean="0"/>
              <a:t>			   PREVENTION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/>
              <a:t>NEXT PLAN</a:t>
            </a:r>
          </a:p>
        </p:txBody>
      </p:sp>
    </p:spTree>
    <p:extLst>
      <p:ext uri="{BB962C8B-B14F-4D97-AF65-F5344CB8AC3E}">
        <p14:creationId xmlns:p14="http://schemas.microsoft.com/office/powerpoint/2010/main" val="35517245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819400" y="476672"/>
            <a:ext cx="325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  <a:latin typeface="Wide Latin" panose="020A0A07050505020404" pitchFamily="18" charset="0"/>
              </a:rPr>
              <a:t>PDCA</a:t>
            </a: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533400" y="2819400"/>
            <a:ext cx="3962400" cy="1981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4800600" y="2819400"/>
            <a:ext cx="3962400" cy="1981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438400" y="2819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533400" y="3810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6858000" y="2819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4800600" y="3810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57200" y="1219200"/>
            <a:ext cx="4191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DEMING CYLCLE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(</a:t>
            </a:r>
            <a:r>
              <a:rPr lang="en-US" sz="1600" dirty="0"/>
              <a:t>ORGANISED FOR PRODUCT LIFE CYCLE)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953000" y="1295400"/>
            <a:ext cx="4191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MANAGEMENT CYCLE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/>
              <a:t>(</a:t>
            </a:r>
            <a:r>
              <a:rPr lang="en-US" sz="1600"/>
              <a:t>MODIFIED FOR GENERALUSE)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667000" y="30480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DESIGN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2590800" y="3962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PRODUCTION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762000" y="3962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INSPECTION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838200" y="32004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SALES&amp; SERVICES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7086600" y="3200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PLAN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7162800" y="3962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DO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257800" y="39766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CHECK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181600" y="3276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ACT</a:t>
            </a:r>
          </a:p>
        </p:txBody>
      </p:sp>
    </p:spTree>
    <p:extLst>
      <p:ext uri="{BB962C8B-B14F-4D97-AF65-F5344CB8AC3E}">
        <p14:creationId xmlns:p14="http://schemas.microsoft.com/office/powerpoint/2010/main" val="23348561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1" grpId="0" build="p" autoUpdateAnimBg="0"/>
      <p:bldP spid="59402" grpId="0" build="p" autoUpdateAnimBg="0"/>
      <p:bldP spid="59403" grpId="0" build="p" autoUpdateAnimBg="0"/>
      <p:bldP spid="59404" grpId="0" build="p" autoUpdateAnimBg="0"/>
      <p:bldP spid="59405" grpId="0" build="p" autoUpdateAnimBg="0"/>
      <p:bldP spid="59406" grpId="0" build="p" autoUpdateAnimBg="0"/>
      <p:bldP spid="59407" grpId="0" build="p" autoUpdateAnimBg="0"/>
      <p:bldP spid="59408" grpId="0" build="p" autoUpdateAnimBg="0"/>
      <p:bldP spid="59409" grpId="0" build="p" autoUpdateAnimBg="0"/>
      <p:bldP spid="59410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75320"/>
            <a:ext cx="9144000" cy="49148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P-D-C-A METHODOLOGY</a:t>
            </a:r>
            <a:r>
              <a:rPr lang="en-US" smtClean="0"/>
              <a:t> 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68760"/>
            <a:ext cx="8964488" cy="1447800"/>
          </a:xfrm>
        </p:spPr>
        <p:txBody>
          <a:bodyPr/>
          <a:lstStyle/>
          <a:p>
            <a:pPr marL="1371600" lvl="2" indent="-457200" algn="l" eaLnBrk="1" hangingPunct="1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PLAN</a:t>
            </a:r>
            <a:r>
              <a:rPr lang="en-US" sz="2800" dirty="0" smtClean="0"/>
              <a:t>	</a:t>
            </a:r>
            <a:r>
              <a:rPr lang="en-US" sz="2800" dirty="0" smtClean="0"/>
              <a:t>                 </a:t>
            </a:r>
            <a:r>
              <a:rPr lang="en-US" dirty="0" smtClean="0"/>
              <a:t>RESULT                      AND </a:t>
            </a:r>
            <a:r>
              <a:rPr lang="en-US" dirty="0" smtClean="0"/>
              <a:t>THEN   	 </a:t>
            </a:r>
            <a:r>
              <a:rPr lang="en-US" dirty="0" smtClean="0"/>
              <a:t>                      PROCESS</a:t>
            </a:r>
            <a:endParaRPr lang="en-US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/>
              <a:t>			</a:t>
            </a:r>
            <a:r>
              <a:rPr lang="en-US" sz="1800" dirty="0" smtClean="0"/>
              <a:t>(WHAT/ EFFECT)				(HOW/ CAUSE)</a:t>
            </a:r>
            <a:r>
              <a:rPr lang="en-US" sz="2800" dirty="0" smtClean="0"/>
              <a:t>		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DO</a:t>
            </a:r>
            <a:r>
              <a:rPr lang="en-US" sz="2800" dirty="0" smtClean="0"/>
              <a:t>		 </a:t>
            </a:r>
            <a:r>
              <a:rPr lang="en-US" sz="2800" dirty="0" smtClean="0"/>
              <a:t>                 </a:t>
            </a:r>
            <a:r>
              <a:rPr lang="en-US" dirty="0" smtClean="0"/>
              <a:t>TRAIN                       </a:t>
            </a:r>
            <a:r>
              <a:rPr lang="en-US" dirty="0" smtClean="0"/>
              <a:t>AND THEN   	</a:t>
            </a:r>
            <a:r>
              <a:rPr lang="en-US" dirty="0" smtClean="0"/>
              <a:t>                     </a:t>
            </a:r>
            <a:r>
              <a:rPr lang="en-US" dirty="0" smtClean="0"/>
              <a:t>IMPLEMENT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/>
              <a:t>			</a:t>
            </a:r>
            <a:endParaRPr lang="en-US" sz="28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CHECK</a:t>
            </a:r>
            <a:r>
              <a:rPr lang="en-US" sz="2800" dirty="0" smtClean="0"/>
              <a:t> </a:t>
            </a:r>
            <a:r>
              <a:rPr lang="en-US" sz="2800" dirty="0" smtClean="0"/>
              <a:t>	</a:t>
            </a:r>
            <a:r>
              <a:rPr lang="en-US" sz="2800" dirty="0" smtClean="0"/>
              <a:t>      </a:t>
            </a:r>
            <a:r>
              <a:rPr lang="en-US" dirty="0" smtClean="0"/>
              <a:t>RESULT                      </a:t>
            </a:r>
            <a:r>
              <a:rPr lang="en-US" dirty="0" smtClean="0"/>
              <a:t>AND ALSO   	</a:t>
            </a:r>
            <a:r>
              <a:rPr lang="en-US" dirty="0" smtClean="0"/>
              <a:t>                     PROCESS</a:t>
            </a:r>
            <a:endParaRPr lang="en-US" dirty="0" smtClean="0"/>
          </a:p>
          <a:p>
            <a:pPr marL="1371600" lvl="2" indent="-457200" algn="l" eaLnBrk="1" hangingPunct="1">
              <a:buFontTx/>
              <a:buNone/>
            </a:pPr>
            <a:endParaRPr lang="en-US" sz="2800" dirty="0" smtClean="0"/>
          </a:p>
          <a:p>
            <a:pPr marL="1371600" lvl="2" indent="-457200" algn="l" eaLnBrk="1" hangingPunct="1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ACT</a:t>
            </a:r>
            <a:r>
              <a:rPr lang="en-US" sz="2800" dirty="0" smtClean="0"/>
              <a:t>	</a:t>
            </a:r>
            <a:r>
              <a:rPr lang="en-US" sz="2800" dirty="0" smtClean="0"/>
              <a:t>             </a:t>
            </a:r>
            <a:r>
              <a:rPr lang="en-US" sz="1800" b="1" dirty="0" smtClean="0"/>
              <a:t>COUNTERMEASURE</a:t>
            </a:r>
            <a:r>
              <a:rPr lang="en-US" sz="1800" dirty="0" smtClean="0"/>
              <a:t>          &amp;       </a:t>
            </a:r>
            <a:r>
              <a:rPr lang="en-US" sz="1800" dirty="0" smtClean="0"/>
              <a:t>OR                     </a:t>
            </a:r>
            <a:r>
              <a:rPr lang="en-US" sz="1800" b="1" dirty="0" smtClean="0"/>
              <a:t>MAINTAIN</a:t>
            </a:r>
            <a:r>
              <a:rPr lang="en-US" sz="1800" dirty="0" smtClean="0"/>
              <a:t> AS        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		   (FOR RESULTS)				 IT IS &amp;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		    </a:t>
            </a:r>
            <a:r>
              <a:rPr lang="en-US" sz="1800" b="1" dirty="0" smtClean="0"/>
              <a:t>PREVENTION	</a:t>
            </a:r>
            <a:r>
              <a:rPr lang="en-US" sz="1800" dirty="0" smtClean="0"/>
              <a:t>			</a:t>
            </a:r>
            <a:r>
              <a:rPr lang="en-US" sz="1800" b="1" dirty="0" smtClean="0"/>
              <a:t>IMPROVE</a:t>
            </a:r>
          </a:p>
          <a:p>
            <a:pPr marL="1371600" lvl="2" indent="-457200" algn="l" eaLnBrk="1" hangingPunct="1">
              <a:buFontTx/>
              <a:buNone/>
            </a:pPr>
            <a:r>
              <a:rPr lang="en-US" sz="1800" dirty="0" smtClean="0"/>
              <a:t>			     (FOR CAUSES)</a:t>
            </a:r>
            <a:endParaRPr lang="en-US" sz="2800" dirty="0" smtClean="0"/>
          </a:p>
        </p:txBody>
      </p:sp>
      <p:sp>
        <p:nvSpPr>
          <p:cNvPr id="55302" name="Line 4"/>
          <p:cNvSpPr>
            <a:spLocks noChangeShapeType="1"/>
          </p:cNvSpPr>
          <p:nvPr/>
        </p:nvSpPr>
        <p:spPr bwMode="auto">
          <a:xfrm>
            <a:off x="990600" y="1818928"/>
            <a:ext cx="0" cy="990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5"/>
          <p:cNvSpPr>
            <a:spLocks noChangeShapeType="1"/>
          </p:cNvSpPr>
          <p:nvPr/>
        </p:nvSpPr>
        <p:spPr bwMode="auto">
          <a:xfrm>
            <a:off x="990600" y="3266728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Line 6"/>
          <p:cNvSpPr>
            <a:spLocks noChangeShapeType="1"/>
          </p:cNvSpPr>
          <p:nvPr/>
        </p:nvSpPr>
        <p:spPr bwMode="auto">
          <a:xfrm>
            <a:off x="990600" y="4333528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>
            <a:off x="990600" y="5400328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Line 9"/>
          <p:cNvSpPr>
            <a:spLocks noChangeShapeType="1"/>
          </p:cNvSpPr>
          <p:nvPr/>
        </p:nvSpPr>
        <p:spPr bwMode="auto">
          <a:xfrm>
            <a:off x="990600" y="980728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Line 10"/>
          <p:cNvSpPr>
            <a:spLocks noChangeShapeType="1"/>
          </p:cNvSpPr>
          <p:nvPr/>
        </p:nvSpPr>
        <p:spPr bwMode="auto">
          <a:xfrm flipH="1">
            <a:off x="304800" y="980728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 flipH="1">
            <a:off x="304800" y="6009928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2"/>
          <p:cNvSpPr>
            <a:spLocks noChangeShapeType="1"/>
          </p:cNvSpPr>
          <p:nvPr/>
        </p:nvSpPr>
        <p:spPr bwMode="auto">
          <a:xfrm flipV="1">
            <a:off x="304800" y="980728"/>
            <a:ext cx="0" cy="5029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3"/>
          <p:cNvSpPr>
            <a:spLocks noChangeShapeType="1"/>
          </p:cNvSpPr>
          <p:nvPr/>
        </p:nvSpPr>
        <p:spPr bwMode="auto">
          <a:xfrm flipV="1">
            <a:off x="304800" y="3800128"/>
            <a:ext cx="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65282"/>
      </p:ext>
    </p:extLst>
  </p:cSld>
  <p:clrMapOvr>
    <a:masterClrMapping/>
  </p:clrMapOvr>
  <p:transition spd="slow"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665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8000"/>
                </a:solidFill>
                <a:latin typeface="Viner Hand ITC" panose="03070502030502020203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266223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0000"/>
                </a:solidFill>
                <a:latin typeface="Algerian" panose="04020705040A02060702" pitchFamily="82" charset="0"/>
              </a:rPr>
              <a:t>3M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895600"/>
            <a:ext cx="78486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mtClean="0">
                <a:solidFill>
                  <a:srgbClr val="FF0000"/>
                </a:solidFill>
              </a:rPr>
              <a:t> MURI</a:t>
            </a:r>
            <a:r>
              <a:rPr lang="en-US" smtClean="0"/>
              <a:t>		- INCONVENIENCE</a:t>
            </a:r>
          </a:p>
          <a:p>
            <a:pPr algn="l" eaLnBrk="1" hangingPunct="1">
              <a:buFontTx/>
              <a:buChar char="•"/>
            </a:pPr>
            <a:r>
              <a:rPr lang="en-US" smtClean="0">
                <a:solidFill>
                  <a:srgbClr val="FF0000"/>
                </a:solidFill>
              </a:rPr>
              <a:t> MUDA</a:t>
            </a:r>
            <a:r>
              <a:rPr lang="en-US" smtClean="0"/>
              <a:t>  		- WASTAGE                            </a:t>
            </a:r>
          </a:p>
          <a:p>
            <a:pPr algn="l" eaLnBrk="1" hangingPunct="1">
              <a:buFontTx/>
              <a:buChar char="•"/>
            </a:pPr>
            <a:r>
              <a:rPr lang="en-US" smtClean="0">
                <a:solidFill>
                  <a:srgbClr val="FF0000"/>
                </a:solidFill>
              </a:rPr>
              <a:t> MURA	</a:t>
            </a:r>
            <a:r>
              <a:rPr lang="en-US" smtClean="0"/>
              <a:t>	- INCONSISTANCY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20150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FF0000"/>
                </a:solidFill>
                <a:latin typeface="Algerian" panose="04020705040A02060702" pitchFamily="82" charset="0"/>
              </a:rPr>
              <a:t>3M OBJECTIVE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895600"/>
            <a:ext cx="7848600" cy="1752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BASIC OBJECTIVE OF QUALITY CONTROL IS TO AVOID THESE 3M IN PRODUCTION PROCESS. BY IMPROVING.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--- METHOD OF WORK.</a:t>
            </a:r>
          </a:p>
          <a:p>
            <a:pPr algn="l" eaLnBrk="1" hangingPunct="1"/>
            <a:r>
              <a:rPr lang="en-US" sz="2400" smtClean="0"/>
              <a:t>--- MACHINE LAYOUT </a:t>
            </a:r>
          </a:p>
          <a:p>
            <a:pPr algn="l" eaLnBrk="1" hangingPunct="1"/>
            <a:r>
              <a:rPr lang="en-US" sz="2400" smtClean="0"/>
              <a:t>--- HUMAN RELATIONSHIP</a:t>
            </a:r>
          </a:p>
        </p:txBody>
      </p:sp>
    </p:spTree>
    <p:extLst>
      <p:ext uri="{BB962C8B-B14F-4D97-AF65-F5344CB8AC3E}">
        <p14:creationId xmlns:p14="http://schemas.microsoft.com/office/powerpoint/2010/main" val="6166014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0" smtClean="0">
                <a:latin typeface="Algerian" pitchFamily="82" charset="0"/>
              </a:rPr>
              <a:t>1M- </a:t>
            </a:r>
            <a:r>
              <a:rPr lang="en-US" sz="8000" smtClean="0">
                <a:solidFill>
                  <a:srgbClr val="FF0000"/>
                </a:solidFill>
                <a:latin typeface="Algerian" pitchFamily="82" charset="0"/>
              </a:rPr>
              <a:t>MURI</a:t>
            </a:r>
            <a:r>
              <a:rPr lang="en-US" sz="8000" smtClean="0"/>
              <a:t>  </a:t>
            </a:r>
            <a:r>
              <a:rPr lang="en-US" sz="3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empus Sans ITC" pitchFamily="82" charset="0"/>
              </a:rPr>
              <a:t>(INCONVENIENCE)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7848600" cy="1752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-- HIGH SPEED WORK.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UNCOMFORTABLE POSITION OF OPERATOR.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DEPENDENCE ON PHYSICAL WORK.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UNNECESSARILY HIGH STANDARDS</a:t>
            </a:r>
          </a:p>
          <a:p>
            <a:pPr algn="l" eaLnBrk="1" hangingPunct="1"/>
            <a:endParaRPr lang="en-US" sz="2400" smtClean="0"/>
          </a:p>
          <a:p>
            <a:pPr algn="l" eaLnBrk="1" hangingPunct="1"/>
            <a:r>
              <a:rPr lang="en-US" sz="2400" smtClean="0"/>
              <a:t>-- LACK OF EDUCATION &amp; TRAINING</a:t>
            </a:r>
          </a:p>
        </p:txBody>
      </p:sp>
    </p:spTree>
    <p:extLst>
      <p:ext uri="{BB962C8B-B14F-4D97-AF65-F5344CB8AC3E}">
        <p14:creationId xmlns:p14="http://schemas.microsoft.com/office/powerpoint/2010/main" val="20081763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endParaRPr lang="en-US" sz="800"/>
          </a:p>
          <a:p>
            <a:pPr eaLnBrk="1" hangingPunct="1"/>
            <a:endParaRPr lang="en-US" sz="800">
              <a:latin typeface="Viner Hand ITC" panose="03070502030502020203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7848600" cy="17526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TIME WASTAGE BY WORKERS.</a:t>
            </a:r>
          </a:p>
          <a:p>
            <a:pPr algn="l" eaLnBrk="1" hangingPunct="1"/>
            <a:r>
              <a:rPr lang="en-US" sz="2400" smtClean="0"/>
              <a:t>-- UNNECESSARY MOVEMENT IN THE PROCESS OF    MATERIALS AS WELL AS MEN.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SCRAP.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REJECTED MATERIAL.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HANDLING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IMPROPER PLANNING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2400" smtClean="0"/>
              <a:t>-- IMPROPER MAINTENANCE OF MACHINE.</a:t>
            </a:r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latin typeface="Algerian" panose="04020705040A02060702" pitchFamily="82" charset="0"/>
              </a:rPr>
              <a:t>2M-</a:t>
            </a:r>
            <a:r>
              <a:rPr lang="en-US" sz="8000" smtClean="0">
                <a:solidFill>
                  <a:srgbClr val="FF0000"/>
                </a:solidFill>
                <a:latin typeface="Algerian" panose="04020705040A02060702" pitchFamily="82" charset="0"/>
              </a:rPr>
              <a:t>MUDA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>
                <a:latin typeface="Tempus Sans ITC" panose="04020404030D07020202" pitchFamily="82" charset="0"/>
              </a:rPr>
              <a:t>(WASTAGE)</a:t>
            </a:r>
          </a:p>
        </p:txBody>
      </p:sp>
    </p:spTree>
    <p:extLst>
      <p:ext uri="{BB962C8B-B14F-4D97-AF65-F5344CB8AC3E}">
        <p14:creationId xmlns:p14="http://schemas.microsoft.com/office/powerpoint/2010/main" val="21646991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1268</Words>
  <Application>Microsoft Office PowerPoint</Application>
  <PresentationFormat>On-screen Show (4:3)</PresentationFormat>
  <Paragraphs>450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7" baseType="lpstr">
      <vt:lpstr>Algerian</vt:lpstr>
      <vt:lpstr>Arial</vt:lpstr>
      <vt:lpstr>Baskerville Old Face</vt:lpstr>
      <vt:lpstr>Blackadder ITC</vt:lpstr>
      <vt:lpstr>Calibri</vt:lpstr>
      <vt:lpstr>Calibri Light</vt:lpstr>
      <vt:lpstr>Showcard Gothic</vt:lpstr>
      <vt:lpstr>Shruti</vt:lpstr>
      <vt:lpstr>Stencil</vt:lpstr>
      <vt:lpstr>Tempus Sans ITC</vt:lpstr>
      <vt:lpstr>Times New Roman</vt:lpstr>
      <vt:lpstr>Viner Hand ITC</vt:lpstr>
      <vt:lpstr>Wide Latin</vt:lpstr>
      <vt:lpstr>Default Design</vt:lpstr>
      <vt:lpstr>KAIZEN</vt:lpstr>
      <vt:lpstr>WHAT IS KAIZEN</vt:lpstr>
      <vt:lpstr>PowerPoint Presentation</vt:lpstr>
      <vt:lpstr>KAIZEN Vs. INNOVATION</vt:lpstr>
      <vt:lpstr>3-M</vt:lpstr>
      <vt:lpstr>3M</vt:lpstr>
      <vt:lpstr>3M OBJECTIVE</vt:lpstr>
      <vt:lpstr>1M- MURI  (INCONVENIENCE)</vt:lpstr>
      <vt:lpstr>2M-MUDA (WASTAGE)</vt:lpstr>
      <vt:lpstr>3M-MURA (INCONSISTENCY)</vt:lpstr>
      <vt:lpstr>3-K </vt:lpstr>
      <vt:lpstr>3-K</vt:lpstr>
      <vt:lpstr>4-G  Effective Problem Solving </vt:lpstr>
      <vt:lpstr>PowerPoint Presentation</vt:lpstr>
      <vt:lpstr>5-S     Improve Quality</vt:lpstr>
      <vt:lpstr>PowerPoint Presentation</vt:lpstr>
      <vt:lpstr>5s (BACKGROUND)</vt:lpstr>
      <vt:lpstr>5s(ELEMENTS)</vt:lpstr>
      <vt:lpstr>5s (SEIRI) SORTING OUT, ORGANIZATION</vt:lpstr>
      <vt:lpstr>5s (SEIRI) SORTING OUT, ORGANIZATION</vt:lpstr>
      <vt:lpstr>              5s (SEIRI) SORTING OUT, ORGANIZATION HELPS TO  </vt:lpstr>
      <vt:lpstr>5s (SEITON) SYSTEMATIC ARRANGEMENT</vt:lpstr>
      <vt:lpstr>5s (SEITON) SYSTEMATIC ARRANGEMENT</vt:lpstr>
      <vt:lpstr>5s (SEITON) SYSTEMATIC ARRANGEMENT</vt:lpstr>
      <vt:lpstr>5s (SEITON) SYSTEMATIC ARRANGEMENT  HELP TO REDUCE:</vt:lpstr>
      <vt:lpstr>5s (SEISO) CLEAN UP</vt:lpstr>
      <vt:lpstr>5s (SEISO) CLEAN UP</vt:lpstr>
      <vt:lpstr>5s (SEISO) CLEAN UP</vt:lpstr>
      <vt:lpstr>5s (SEISO) CLEAN UP HELP TO:</vt:lpstr>
      <vt:lpstr>5s (SEIKETSU) STANDARADISATION </vt:lpstr>
      <vt:lpstr>5s (SEIKETSU) STANDARADISATION </vt:lpstr>
      <vt:lpstr>5s (SHITSUKE) SELF DISCIPLINE, SUSTAIN, PROPER ATTITUDE.  </vt:lpstr>
      <vt:lpstr>5s CONCLUSION </vt:lpstr>
      <vt:lpstr>5s CONCLUSION </vt:lpstr>
      <vt:lpstr>POKA-YOKE </vt:lpstr>
      <vt:lpstr>POKA-YOKE (MISTAKE PROOFING)</vt:lpstr>
      <vt:lpstr>POKA-YOKE (MISTAKE PROOFING)</vt:lpstr>
      <vt:lpstr>POKA-YOKE </vt:lpstr>
      <vt:lpstr>POKA-YOKE </vt:lpstr>
      <vt:lpstr>POKA-YOKE </vt:lpstr>
      <vt:lpstr>EXACTNESS </vt:lpstr>
      <vt:lpstr>EXACTNESS</vt:lpstr>
      <vt:lpstr>EXACTNESS</vt:lpstr>
      <vt:lpstr>EXACTNESS </vt:lpstr>
      <vt:lpstr>EXACTNESS </vt:lpstr>
      <vt:lpstr>EXACTNESS </vt:lpstr>
      <vt:lpstr>EXACTNESS </vt:lpstr>
      <vt:lpstr>EXACTNESS </vt:lpstr>
      <vt:lpstr>P-D-C-A </vt:lpstr>
      <vt:lpstr>PDCA </vt:lpstr>
      <vt:lpstr>PowerPoint Presentation</vt:lpstr>
      <vt:lpstr>P-D-C-A METHODOLOGY </vt:lpstr>
      <vt:lpstr>Thank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Modification Status</dc:title>
  <dc:creator>Nitin Aloni</dc:creator>
  <cp:lastModifiedBy>Nitin Aloni</cp:lastModifiedBy>
  <cp:revision>183</cp:revision>
  <dcterms:created xsi:type="dcterms:W3CDTF">2010-09-06T05:08:15Z</dcterms:created>
  <dcterms:modified xsi:type="dcterms:W3CDTF">2017-07-25T05:42:19Z</dcterms:modified>
</cp:coreProperties>
</file>