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3A05A3-5D9F-4A5D-A37E-34ECAC7C4E69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AA378-BA3A-4108-A719-557C8884A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23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6390EE-7199-453E-BA4A-0081D64B7242}" type="slidenum">
              <a:rPr lang="en-IN" altLang="en-US" smtClean="0">
                <a:solidFill>
                  <a:srgbClr val="000000"/>
                </a:solidFill>
              </a:rPr>
              <a:pPr/>
              <a:t>1</a:t>
            </a:fld>
            <a:endParaRPr lang="en-IN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36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Picture 9" descr="ad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2" y="159496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5" name="Straight Connector 84"/>
          <p:cNvCxnSpPr/>
          <p:nvPr/>
        </p:nvCxnSpPr>
        <p:spPr>
          <a:xfrm>
            <a:off x="40257" y="6441232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40"/>
          <p:cNvSpPr>
            <a:spLocks noChangeArrowheads="1"/>
          </p:cNvSpPr>
          <p:nvPr/>
        </p:nvSpPr>
        <p:spPr bwMode="auto">
          <a:xfrm>
            <a:off x="3093021" y="802432"/>
            <a:ext cx="5786437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:-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New fixture to be provided with clamping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8" name="Rectangle 2"/>
          <p:cNvSpPr>
            <a:spLocks noChangeArrowheads="1"/>
          </p:cNvSpPr>
          <p:nvPr/>
        </p:nvSpPr>
        <p:spPr bwMode="auto">
          <a:xfrm>
            <a:off x="46607" y="116632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0" name="Rectangle 3"/>
          <p:cNvSpPr>
            <a:spLocks noChangeArrowheads="1"/>
          </p:cNvSpPr>
          <p:nvPr/>
        </p:nvSpPr>
        <p:spPr bwMode="auto">
          <a:xfrm>
            <a:off x="46607" y="116632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1" name="Rectangle 4"/>
          <p:cNvSpPr>
            <a:spLocks noChangeArrowheads="1"/>
          </p:cNvSpPr>
          <p:nvPr/>
        </p:nvSpPr>
        <p:spPr bwMode="auto">
          <a:xfrm>
            <a:off x="1494408" y="116632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" name="Rectangle 5"/>
          <p:cNvSpPr>
            <a:spLocks noChangeArrowheads="1"/>
          </p:cNvSpPr>
          <p:nvPr/>
        </p:nvSpPr>
        <p:spPr bwMode="auto">
          <a:xfrm>
            <a:off x="1494408" y="269032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Achiever</a:t>
            </a:r>
          </a:p>
        </p:txBody>
      </p:sp>
      <p:sp>
        <p:nvSpPr>
          <p:cNvPr id="93" name="Rectangle 6"/>
          <p:cNvSpPr>
            <a:spLocks noChangeArrowheads="1"/>
          </p:cNvSpPr>
          <p:nvPr/>
        </p:nvSpPr>
        <p:spPr bwMode="auto">
          <a:xfrm>
            <a:off x="1494408" y="421432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94" name="Rectangle 7"/>
          <p:cNvSpPr>
            <a:spLocks noChangeArrowheads="1"/>
          </p:cNvSpPr>
          <p:nvPr/>
        </p:nvSpPr>
        <p:spPr bwMode="auto">
          <a:xfrm>
            <a:off x="46607" y="573832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A105 FL WT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5" name="Rectangle 8"/>
          <p:cNvSpPr>
            <a:spLocks noChangeArrowheads="1"/>
          </p:cNvSpPr>
          <p:nvPr/>
        </p:nvSpPr>
        <p:spPr bwMode="auto">
          <a:xfrm>
            <a:off x="1189608" y="573832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TENSIONER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6" name="Rectangle 9"/>
          <p:cNvSpPr>
            <a:spLocks noChangeArrowheads="1"/>
          </p:cNvSpPr>
          <p:nvPr/>
        </p:nvSpPr>
        <p:spPr bwMode="auto">
          <a:xfrm>
            <a:off x="3474020" y="116632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97" name="Rectangle 10"/>
          <p:cNvSpPr>
            <a:spLocks noChangeArrowheads="1"/>
          </p:cNvSpPr>
          <p:nvPr/>
        </p:nvSpPr>
        <p:spPr bwMode="auto">
          <a:xfrm>
            <a:off x="3474020" y="269032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98" name="Rectangle 11"/>
          <p:cNvSpPr>
            <a:spLocks noChangeArrowheads="1"/>
          </p:cNvSpPr>
          <p:nvPr/>
        </p:nvSpPr>
        <p:spPr bwMode="auto">
          <a:xfrm>
            <a:off x="3474020" y="421432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99" name="Rectangle 12"/>
          <p:cNvSpPr>
            <a:spLocks noChangeArrowheads="1"/>
          </p:cNvSpPr>
          <p:nvPr/>
        </p:nvSpPr>
        <p:spPr bwMode="auto">
          <a:xfrm>
            <a:off x="3093021" y="573832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DRILL MACHINE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13"/>
          <p:cNvSpPr>
            <a:spLocks noChangeArrowheads="1"/>
          </p:cNvSpPr>
          <p:nvPr/>
        </p:nvSpPr>
        <p:spPr bwMode="auto">
          <a:xfrm>
            <a:off x="6214045" y="573832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DRILLING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1" name="Rectangle 14"/>
          <p:cNvSpPr>
            <a:spLocks noChangeArrowheads="1"/>
          </p:cNvSpPr>
          <p:nvPr/>
        </p:nvSpPr>
        <p:spPr bwMode="auto">
          <a:xfrm>
            <a:off x="4691632" y="116632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102" name="Rectangle 15"/>
          <p:cNvSpPr>
            <a:spLocks noChangeArrowheads="1"/>
          </p:cNvSpPr>
          <p:nvPr/>
        </p:nvSpPr>
        <p:spPr bwMode="auto">
          <a:xfrm>
            <a:off x="7128445" y="116632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" name="WordArt 16"/>
          <p:cNvSpPr>
            <a:spLocks noChangeArrowheads="1" noChangeShapeType="1" noTextEdit="1"/>
          </p:cNvSpPr>
          <p:nvPr/>
        </p:nvSpPr>
        <p:spPr bwMode="auto">
          <a:xfrm>
            <a:off x="7204645" y="192833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 panose="020F0502020204030204" pitchFamily="34" charset="0"/>
              </a:rPr>
              <a:t>KAIZEN  IDEA SHEET</a:t>
            </a:r>
          </a:p>
        </p:txBody>
      </p:sp>
      <p:sp>
        <p:nvSpPr>
          <p:cNvPr id="106" name="Rectangle 17"/>
          <p:cNvSpPr>
            <a:spLocks noChangeArrowheads="1"/>
          </p:cNvSpPr>
          <p:nvPr/>
        </p:nvSpPr>
        <p:spPr bwMode="auto">
          <a:xfrm>
            <a:off x="4996432" y="116632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107" name="Rectangle 18"/>
          <p:cNvSpPr>
            <a:spLocks noChangeArrowheads="1"/>
          </p:cNvSpPr>
          <p:nvPr/>
        </p:nvSpPr>
        <p:spPr bwMode="auto">
          <a:xfrm>
            <a:off x="5301232" y="1166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108" name="Rectangle 19"/>
          <p:cNvSpPr>
            <a:spLocks noChangeArrowheads="1"/>
          </p:cNvSpPr>
          <p:nvPr/>
        </p:nvSpPr>
        <p:spPr bwMode="auto">
          <a:xfrm>
            <a:off x="5606033" y="116632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109" name="Rectangle 20"/>
          <p:cNvSpPr>
            <a:spLocks noChangeArrowheads="1"/>
          </p:cNvSpPr>
          <p:nvPr/>
        </p:nvSpPr>
        <p:spPr bwMode="auto">
          <a:xfrm>
            <a:off x="5909245" y="116632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110" name="Rectangle 21"/>
          <p:cNvSpPr>
            <a:spLocks noChangeArrowheads="1"/>
          </p:cNvSpPr>
          <p:nvPr/>
        </p:nvSpPr>
        <p:spPr bwMode="auto">
          <a:xfrm>
            <a:off x="6214045" y="1166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111" name="Rectangle 22"/>
          <p:cNvSpPr>
            <a:spLocks noChangeArrowheads="1"/>
          </p:cNvSpPr>
          <p:nvPr/>
        </p:nvSpPr>
        <p:spPr bwMode="auto">
          <a:xfrm>
            <a:off x="6518845" y="116632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112" name="Rectangle 23"/>
          <p:cNvSpPr>
            <a:spLocks noChangeArrowheads="1"/>
          </p:cNvSpPr>
          <p:nvPr/>
        </p:nvSpPr>
        <p:spPr bwMode="auto">
          <a:xfrm>
            <a:off x="6823645" y="1166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113" name="Rectangle 24"/>
          <p:cNvSpPr>
            <a:spLocks noChangeArrowheads="1"/>
          </p:cNvSpPr>
          <p:nvPr/>
        </p:nvSpPr>
        <p:spPr bwMode="auto">
          <a:xfrm>
            <a:off x="4691632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4" name="Rectangle 25"/>
          <p:cNvSpPr>
            <a:spLocks noChangeArrowheads="1"/>
          </p:cNvSpPr>
          <p:nvPr/>
        </p:nvSpPr>
        <p:spPr bwMode="auto">
          <a:xfrm>
            <a:off x="4996432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5" name="Rectangle 26"/>
          <p:cNvSpPr>
            <a:spLocks noChangeArrowheads="1"/>
          </p:cNvSpPr>
          <p:nvPr/>
        </p:nvSpPr>
        <p:spPr bwMode="auto">
          <a:xfrm>
            <a:off x="5301232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6" name="Rectangle 27"/>
          <p:cNvSpPr>
            <a:spLocks noChangeArrowheads="1"/>
          </p:cNvSpPr>
          <p:nvPr/>
        </p:nvSpPr>
        <p:spPr bwMode="auto">
          <a:xfrm>
            <a:off x="5606033" y="269032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7" name="Rectangle 28"/>
          <p:cNvSpPr>
            <a:spLocks noChangeArrowheads="1"/>
          </p:cNvSpPr>
          <p:nvPr/>
        </p:nvSpPr>
        <p:spPr bwMode="auto">
          <a:xfrm>
            <a:off x="5909245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8" name="Rectangle 29"/>
          <p:cNvSpPr>
            <a:spLocks noChangeArrowheads="1"/>
          </p:cNvSpPr>
          <p:nvPr/>
        </p:nvSpPr>
        <p:spPr bwMode="auto">
          <a:xfrm>
            <a:off x="6214045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9" name="Rectangle 30"/>
          <p:cNvSpPr>
            <a:spLocks noChangeArrowheads="1"/>
          </p:cNvSpPr>
          <p:nvPr/>
        </p:nvSpPr>
        <p:spPr bwMode="auto">
          <a:xfrm>
            <a:off x="6518845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0" name="Rectangle 31"/>
          <p:cNvSpPr>
            <a:spLocks noChangeArrowheads="1"/>
          </p:cNvSpPr>
          <p:nvPr/>
        </p:nvSpPr>
        <p:spPr bwMode="auto">
          <a:xfrm>
            <a:off x="6823645" y="2690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1" name="Rectangle 32"/>
          <p:cNvSpPr>
            <a:spLocks noChangeArrowheads="1"/>
          </p:cNvSpPr>
          <p:nvPr/>
        </p:nvSpPr>
        <p:spPr bwMode="auto">
          <a:xfrm>
            <a:off x="4691632" y="421432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122" name="Rectangle 33"/>
          <p:cNvSpPr>
            <a:spLocks noChangeArrowheads="1"/>
          </p:cNvSpPr>
          <p:nvPr/>
        </p:nvSpPr>
        <p:spPr bwMode="auto">
          <a:xfrm>
            <a:off x="4996432" y="421432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123" name="Rectangle 34"/>
          <p:cNvSpPr>
            <a:spLocks noChangeArrowheads="1"/>
          </p:cNvSpPr>
          <p:nvPr/>
        </p:nvSpPr>
        <p:spPr bwMode="auto">
          <a:xfrm>
            <a:off x="5301232" y="421432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124" name="Rectangle 35"/>
          <p:cNvSpPr>
            <a:spLocks noChangeArrowheads="1"/>
          </p:cNvSpPr>
          <p:nvPr/>
        </p:nvSpPr>
        <p:spPr bwMode="auto">
          <a:xfrm>
            <a:off x="5909245" y="421432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125" name="Rectangle 36"/>
          <p:cNvSpPr>
            <a:spLocks noChangeArrowheads="1"/>
          </p:cNvSpPr>
          <p:nvPr/>
        </p:nvSpPr>
        <p:spPr bwMode="auto">
          <a:xfrm>
            <a:off x="6214045" y="4214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126" name="Rectangle 37"/>
          <p:cNvSpPr>
            <a:spLocks noChangeArrowheads="1"/>
          </p:cNvSpPr>
          <p:nvPr/>
        </p:nvSpPr>
        <p:spPr bwMode="auto">
          <a:xfrm>
            <a:off x="6518845" y="421432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127" name="Rectangle 38"/>
          <p:cNvSpPr>
            <a:spLocks noChangeArrowheads="1"/>
          </p:cNvSpPr>
          <p:nvPr/>
        </p:nvSpPr>
        <p:spPr bwMode="auto">
          <a:xfrm>
            <a:off x="6823645" y="421432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28" name="Rectangle 39"/>
          <p:cNvSpPr>
            <a:spLocks noChangeArrowheads="1"/>
          </p:cNvSpPr>
          <p:nvPr/>
        </p:nvSpPr>
        <p:spPr bwMode="auto">
          <a:xfrm>
            <a:off x="46608" y="802432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THEME:-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To eliminate Accident on A105FLY WT DRILLING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129" name="Rectangle 41"/>
          <p:cNvSpPr>
            <a:spLocks noChangeArrowheads="1"/>
          </p:cNvSpPr>
          <p:nvPr/>
        </p:nvSpPr>
        <p:spPr bwMode="auto">
          <a:xfrm>
            <a:off x="40257" y="1183432"/>
            <a:ext cx="30480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PROBLEM PRESENT STATUS </a:t>
            </a: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While </a:t>
            </a:r>
            <a:r>
              <a:rPr lang="en-US" altLang="en-US" sz="105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doing machining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to fly </a:t>
            </a:r>
            <a:r>
              <a:rPr lang="en-US" altLang="en-US" sz="1050" dirty="0" err="1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wt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operator need to hold job manually nearer to drill and spindle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130" name="Rectangle 43"/>
          <p:cNvSpPr>
            <a:spLocks noChangeArrowheads="1"/>
          </p:cNvSpPr>
          <p:nvPr/>
        </p:nvSpPr>
        <p:spPr bwMode="auto">
          <a:xfrm>
            <a:off x="3088258" y="1183432"/>
            <a:ext cx="3273425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:- </a:t>
            </a:r>
            <a:endParaRPr lang="en-US" sz="1050" b="1" dirty="0" smtClean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1. Slot provided for rest and clamp in new design</a:t>
            </a:r>
            <a:endParaRPr 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1" name="Rectangle 44"/>
          <p:cNvSpPr>
            <a:spLocks noChangeArrowheads="1"/>
          </p:cNvSpPr>
          <p:nvPr/>
        </p:nvSpPr>
        <p:spPr bwMode="auto">
          <a:xfrm>
            <a:off x="6366445" y="1250107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132" name="Rectangle 46"/>
          <p:cNvSpPr>
            <a:spLocks noChangeArrowheads="1"/>
          </p:cNvSpPr>
          <p:nvPr/>
        </p:nvSpPr>
        <p:spPr bwMode="auto">
          <a:xfrm>
            <a:off x="6366445" y="1577132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133" name="Rectangle 48"/>
          <p:cNvSpPr>
            <a:spLocks noChangeArrowheads="1"/>
          </p:cNvSpPr>
          <p:nvPr/>
        </p:nvSpPr>
        <p:spPr bwMode="auto">
          <a:xfrm>
            <a:off x="7669783" y="1250107"/>
            <a:ext cx="1217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MINOR 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4" name="Rectangle 52"/>
          <p:cNvSpPr>
            <a:spLocks noChangeArrowheads="1"/>
          </p:cNvSpPr>
          <p:nvPr/>
        </p:nvSpPr>
        <p:spPr bwMode="auto">
          <a:xfrm>
            <a:off x="6356920" y="2077195"/>
            <a:ext cx="2514600" cy="468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:-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Santosh Wakchaure,</a:t>
            </a:r>
          </a:p>
          <a:p>
            <a:pPr>
              <a:defRPr/>
            </a:pPr>
            <a:r>
              <a:rPr lang="en-US" altLang="en-US" sz="1050" dirty="0" err="1" smtClean="0">
                <a:latin typeface="Calibri" pitchFamily="34" charset="0"/>
                <a:cs typeface="Calibri" pitchFamily="34" charset="0"/>
              </a:rPr>
              <a:t>Walunj,vinod,amol,SUTAR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5" name="Rectangle 55"/>
          <p:cNvSpPr>
            <a:spLocks noChangeArrowheads="1"/>
          </p:cNvSpPr>
          <p:nvPr/>
        </p:nvSpPr>
        <p:spPr bwMode="auto">
          <a:xfrm>
            <a:off x="6361683" y="2545507"/>
            <a:ext cx="25130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136" name="Rectangle 57"/>
          <p:cNvSpPr>
            <a:spLocks noChangeArrowheads="1"/>
          </p:cNvSpPr>
          <p:nvPr/>
        </p:nvSpPr>
        <p:spPr bwMode="auto">
          <a:xfrm>
            <a:off x="6366445" y="2697908"/>
            <a:ext cx="2513012" cy="61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NO UNSAFE CONDITION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7" name="Rectangle 59"/>
          <p:cNvSpPr>
            <a:spLocks noChangeArrowheads="1"/>
          </p:cNvSpPr>
          <p:nvPr/>
        </p:nvSpPr>
        <p:spPr bwMode="auto">
          <a:xfrm>
            <a:off x="40257" y="5995146"/>
            <a:ext cx="30480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</a:t>
            </a: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d y pawar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8" name="Rectangle 60"/>
          <p:cNvSpPr>
            <a:spLocks noChangeArrowheads="1"/>
          </p:cNvSpPr>
          <p:nvPr/>
        </p:nvSpPr>
        <p:spPr bwMode="auto">
          <a:xfrm>
            <a:off x="40257" y="5755433"/>
            <a:ext cx="3041650" cy="239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   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:- </a:t>
            </a:r>
            <a:r>
              <a:rPr lang="en-US" altLang="en-US" sz="1050" dirty="0" err="1" smtClean="0">
                <a:latin typeface="Calibri" pitchFamily="34" charset="0"/>
                <a:cs typeface="Calibri" pitchFamily="34" charset="0"/>
              </a:rPr>
              <a:t>santosh</a:t>
            </a: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050" dirty="0" err="1" smtClean="0">
                <a:latin typeface="Calibri" pitchFamily="34" charset="0"/>
                <a:cs typeface="Calibri" pitchFamily="34" charset="0"/>
              </a:rPr>
              <a:t>wakchaure</a:t>
            </a: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9" name="Rectangle 61"/>
          <p:cNvSpPr>
            <a:spLocks noChangeArrowheads="1"/>
          </p:cNvSpPr>
          <p:nvPr/>
        </p:nvSpPr>
        <p:spPr bwMode="auto">
          <a:xfrm>
            <a:off x="40258" y="5526832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5.08.2016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0" name="Rectangle 62"/>
          <p:cNvSpPr>
            <a:spLocks noChangeArrowheads="1"/>
          </p:cNvSpPr>
          <p:nvPr/>
        </p:nvSpPr>
        <p:spPr bwMode="auto">
          <a:xfrm>
            <a:off x="46607" y="3621832"/>
            <a:ext cx="3049588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   </a:t>
            </a:r>
            <a:r>
              <a:rPr lang="en-US" sz="1050" dirty="0" smtClean="0">
                <a:latin typeface="Calibri" pitchFamily="34" charset="0"/>
                <a:cs typeface="Arial" charset="0"/>
              </a:rPr>
              <a:t>Operator need to hold  job while drilling</a:t>
            </a:r>
            <a:endParaRPr 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Why2 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altLang="en-US" sz="1050" dirty="0">
                <a:latin typeface="Calibri" pitchFamily="34" charset="0"/>
                <a:cs typeface="Arial" charset="0"/>
              </a:rPr>
              <a:t>  </a:t>
            </a:r>
            <a:r>
              <a:rPr lang="en-US" altLang="en-US" sz="1050" dirty="0" smtClean="0">
                <a:latin typeface="Calibri" pitchFamily="34" charset="0"/>
                <a:cs typeface="Arial" charset="0"/>
              </a:rPr>
              <a:t>no clamping provision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Why3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:-   </a:t>
            </a:r>
            <a:r>
              <a:rPr lang="en-US" altLang="en-US" sz="1050" dirty="0" smtClean="0">
                <a:latin typeface="Calibri" pitchFamily="34" charset="0"/>
                <a:cs typeface="Arial" charset="0"/>
              </a:rPr>
              <a:t>design weak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Why4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1050" dirty="0">
                <a:latin typeface="Calibri" pitchFamily="34" charset="0"/>
                <a:cs typeface="Arial" charset="0"/>
              </a:rPr>
              <a:t>:-   </a:t>
            </a:r>
            <a:r>
              <a:rPr lang="en-US" altLang="en-US" sz="1050" dirty="0" smtClean="0">
                <a:latin typeface="Calibri" pitchFamily="34" charset="0"/>
                <a:cs typeface="Arial" charset="0"/>
              </a:rPr>
              <a:t>replace fixture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141" name="Rectangle 63"/>
          <p:cNvSpPr>
            <a:spLocks noChangeArrowheads="1"/>
          </p:cNvSpPr>
          <p:nvPr/>
        </p:nvSpPr>
        <p:spPr bwMode="auto">
          <a:xfrm>
            <a:off x="3093021" y="3621833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NO ACCIDENT OR UNSAFE WORK CONDITION</a:t>
            </a: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2" name="Rectangle 85"/>
          <p:cNvSpPr>
            <a:spLocks noChangeArrowheads="1"/>
          </p:cNvSpPr>
          <p:nvPr/>
        </p:nvSpPr>
        <p:spPr bwMode="auto">
          <a:xfrm>
            <a:off x="6366445" y="3317032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143" name="Line 83"/>
          <p:cNvSpPr>
            <a:spLocks noChangeShapeType="1"/>
          </p:cNvSpPr>
          <p:nvPr/>
        </p:nvSpPr>
        <p:spPr bwMode="auto">
          <a:xfrm>
            <a:off x="6214045" y="1943846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4" name="Line 86"/>
          <p:cNvSpPr>
            <a:spLocks noChangeShapeType="1"/>
          </p:cNvSpPr>
          <p:nvPr/>
        </p:nvSpPr>
        <p:spPr bwMode="auto">
          <a:xfrm>
            <a:off x="6214045" y="1869232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5" name="Line 87"/>
          <p:cNvSpPr>
            <a:spLocks noChangeShapeType="1"/>
          </p:cNvSpPr>
          <p:nvPr/>
        </p:nvSpPr>
        <p:spPr bwMode="auto">
          <a:xfrm>
            <a:off x="6214045" y="2116882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6" name="Rectangle 88"/>
          <p:cNvSpPr>
            <a:spLocks noChangeArrowheads="1"/>
          </p:cNvSpPr>
          <p:nvPr/>
        </p:nvSpPr>
        <p:spPr bwMode="auto">
          <a:xfrm>
            <a:off x="6366445" y="3545632"/>
            <a:ext cx="2513012" cy="1322388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DO:- </a:t>
            </a:r>
            <a:r>
              <a:rPr lang="en-US" sz="1050" dirty="0">
                <a:latin typeface="Arial" charset="0"/>
                <a:cs typeface="Arial" charset="0"/>
              </a:rPr>
              <a:t>Check  point added in Sustenance audit check sheet.</a:t>
            </a:r>
          </a:p>
          <a:p>
            <a:pPr>
              <a:defRPr/>
            </a:pPr>
            <a:endParaRPr lang="en-US" sz="1050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HOW TO DO:-</a:t>
            </a:r>
            <a:r>
              <a:rPr lang="en-US" sz="1050" dirty="0">
                <a:latin typeface="Arial" charset="0"/>
                <a:cs typeface="Arial" charset="0"/>
              </a:rPr>
              <a:t> Check  visually. </a:t>
            </a:r>
          </a:p>
          <a:p>
            <a:pPr>
              <a:defRPr/>
            </a:pPr>
            <a:endParaRPr lang="en-US" sz="1050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FREQUENCY :- </a:t>
            </a:r>
            <a:r>
              <a:rPr lang="en-US" sz="1050" dirty="0">
                <a:latin typeface="Arial" charset="0"/>
                <a:cs typeface="Arial" charset="0"/>
              </a:rPr>
              <a:t>Daily.</a:t>
            </a:r>
          </a:p>
        </p:txBody>
      </p:sp>
      <p:sp>
        <p:nvSpPr>
          <p:cNvPr id="147" name="TextBox 4"/>
          <p:cNvSpPr txBox="1">
            <a:spLocks noChangeArrowheads="1"/>
          </p:cNvSpPr>
          <p:nvPr/>
        </p:nvSpPr>
        <p:spPr bwMode="auto">
          <a:xfrm>
            <a:off x="1070546" y="199182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148" name="Rectangle 82"/>
          <p:cNvSpPr>
            <a:spLocks noChangeArrowheads="1"/>
          </p:cNvSpPr>
          <p:nvPr/>
        </p:nvSpPr>
        <p:spPr bwMode="auto">
          <a:xfrm>
            <a:off x="40257" y="5145832"/>
            <a:ext cx="3048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: </a:t>
            </a:r>
            <a:r>
              <a:rPr lang="en-US" altLang="en-US" sz="1050" dirty="0" smtClean="0">
                <a:latin typeface="Calibri" pitchFamily="34" charset="0"/>
                <a:cs typeface="Arial" charset="0"/>
              </a:rPr>
              <a:t>WEAK DESIGN OF FIXTURE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cxnSp>
        <p:nvCxnSpPr>
          <p:cNvPr id="149" name="Straight Connector 148"/>
          <p:cNvCxnSpPr/>
          <p:nvPr/>
        </p:nvCxnSpPr>
        <p:spPr>
          <a:xfrm>
            <a:off x="40257" y="6441232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498457" y="6441232"/>
            <a:ext cx="3048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F7A8B24-C6CD-4D26-852A-400E11E1B94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51" name="TextBox 2"/>
          <p:cNvSpPr txBox="1">
            <a:spLocks noChangeArrowheads="1"/>
          </p:cNvSpPr>
          <p:nvPr/>
        </p:nvSpPr>
        <p:spPr bwMode="auto">
          <a:xfrm>
            <a:off x="35496" y="1788270"/>
            <a:ext cx="3055937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2" name="Rectangle 47"/>
          <p:cNvSpPr>
            <a:spLocks noChangeArrowheads="1"/>
          </p:cNvSpPr>
          <p:nvPr/>
        </p:nvSpPr>
        <p:spPr bwMode="auto">
          <a:xfrm>
            <a:off x="6366445" y="191527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53" name="Rectangle 51"/>
          <p:cNvSpPr>
            <a:spLocks noChangeArrowheads="1"/>
          </p:cNvSpPr>
          <p:nvPr/>
        </p:nvSpPr>
        <p:spPr bwMode="auto">
          <a:xfrm>
            <a:off x="7661845" y="1920032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26.08.2016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4" name="Rectangle 47"/>
          <p:cNvSpPr>
            <a:spLocks noChangeArrowheads="1"/>
          </p:cNvSpPr>
          <p:nvPr/>
        </p:nvSpPr>
        <p:spPr bwMode="auto">
          <a:xfrm>
            <a:off x="6366445" y="1761282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155" name="Rectangle 49"/>
          <p:cNvSpPr>
            <a:spLocks noChangeArrowheads="1"/>
          </p:cNvSpPr>
          <p:nvPr/>
        </p:nvSpPr>
        <p:spPr bwMode="auto">
          <a:xfrm>
            <a:off x="7660258" y="1577132"/>
            <a:ext cx="1217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5.08.2016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6" name="Rectangle 51"/>
          <p:cNvSpPr>
            <a:spLocks noChangeArrowheads="1"/>
          </p:cNvSpPr>
          <p:nvPr/>
        </p:nvSpPr>
        <p:spPr bwMode="auto">
          <a:xfrm>
            <a:off x="7661845" y="1761282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26.08.2016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7" name="Rectangle 45"/>
          <p:cNvSpPr>
            <a:spLocks noChangeArrowheads="1"/>
          </p:cNvSpPr>
          <p:nvPr/>
        </p:nvSpPr>
        <p:spPr bwMode="auto">
          <a:xfrm>
            <a:off x="6366445" y="1402507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158" name="Rectangle 49"/>
          <p:cNvSpPr>
            <a:spLocks noChangeArrowheads="1"/>
          </p:cNvSpPr>
          <p:nvPr/>
        </p:nvSpPr>
        <p:spPr bwMode="auto">
          <a:xfrm>
            <a:off x="7661845" y="1402507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159" name="Rounded Rectangle 95"/>
          <p:cNvSpPr>
            <a:spLocks noChangeArrowheads="1"/>
          </p:cNvSpPr>
          <p:nvPr/>
        </p:nvSpPr>
        <p:spPr bwMode="auto">
          <a:xfrm>
            <a:off x="5447282" y="3290046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160" name="Rounded Rectangle 96"/>
          <p:cNvSpPr>
            <a:spLocks noChangeArrowheads="1"/>
          </p:cNvSpPr>
          <p:nvPr/>
        </p:nvSpPr>
        <p:spPr bwMode="auto">
          <a:xfrm>
            <a:off x="75182" y="3301157"/>
            <a:ext cx="914400" cy="280988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sp>
        <p:nvSpPr>
          <p:cNvPr id="161" name="Rectangle 34"/>
          <p:cNvSpPr>
            <a:spLocks noChangeArrowheads="1"/>
          </p:cNvSpPr>
          <p:nvPr/>
        </p:nvSpPr>
        <p:spPr bwMode="auto">
          <a:xfrm>
            <a:off x="5599682" y="421432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</a:t>
            </a:r>
          </a:p>
        </p:txBody>
      </p:sp>
      <p:graphicFrame>
        <p:nvGraphicFramePr>
          <p:cNvPr id="162" name="Table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598694"/>
              </p:ext>
            </p:extLst>
          </p:nvPr>
        </p:nvGraphicFramePr>
        <p:xfrm>
          <a:off x="6366446" y="4868021"/>
          <a:ext cx="2426872" cy="1642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212"/>
                <a:gridCol w="457200"/>
                <a:gridCol w="533400"/>
                <a:gridCol w="718822"/>
                <a:gridCol w="414238"/>
              </a:tblGrid>
              <a:tr h="295331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1" dirty="0" smtClean="0">
                          <a:solidFill>
                            <a:srgbClr val="0000CC"/>
                          </a:solidFill>
                          <a:latin typeface="Calibri" pitchFamily="34" charset="0"/>
                          <a:cs typeface="Calibri" pitchFamily="34" charset="0"/>
                        </a:rPr>
                        <a:t>SCOPE &amp; PLAN FOR HORIZONTAL DEPLOYMENT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779">
                <a:tc>
                  <a:txBody>
                    <a:bodyPr/>
                    <a:lstStyle/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</a:t>
                      </a:r>
                    </a:p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CELL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TDC</a:t>
                      </a:r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RESP.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4614">
                <a:tc>
                  <a:txBody>
                    <a:bodyPr/>
                    <a:lstStyle/>
                    <a:p>
                      <a:pPr algn="ctr"/>
                      <a:endParaRPr lang="en-US" sz="7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sz="9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901">
                <a:tc>
                  <a:txBody>
                    <a:bodyPr/>
                    <a:lstStyle/>
                    <a:p>
                      <a:r>
                        <a:rPr lang="en-US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63" name="Picture 16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631" y="1829475"/>
            <a:ext cx="2330714" cy="1741557"/>
          </a:xfrm>
          <a:prstGeom prst="rect">
            <a:avLst/>
          </a:prstGeom>
        </p:spPr>
      </p:pic>
      <p:sp>
        <p:nvSpPr>
          <p:cNvPr id="164" name="Oval 89"/>
          <p:cNvSpPr>
            <a:spLocks noChangeArrowheads="1"/>
          </p:cNvSpPr>
          <p:nvPr/>
        </p:nvSpPr>
        <p:spPr bwMode="auto">
          <a:xfrm>
            <a:off x="3474021" y="2651871"/>
            <a:ext cx="1217611" cy="519351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pic>
        <p:nvPicPr>
          <p:cNvPr id="165" name="Picture 16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690" y="1802857"/>
            <a:ext cx="2051064" cy="1790099"/>
          </a:xfrm>
          <a:prstGeom prst="rect">
            <a:avLst/>
          </a:prstGeom>
        </p:spPr>
      </p:pic>
      <p:sp>
        <p:nvSpPr>
          <p:cNvPr id="166" name="Oval 2"/>
          <p:cNvSpPr>
            <a:spLocks noChangeArrowheads="1"/>
          </p:cNvSpPr>
          <p:nvPr/>
        </p:nvSpPr>
        <p:spPr bwMode="auto">
          <a:xfrm>
            <a:off x="1494408" y="2497883"/>
            <a:ext cx="989013" cy="519351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895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On-screen Show (4:3)</PresentationFormat>
  <Paragraphs>82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Sachin Kadnar</dc:creator>
  <cp:lastModifiedBy>Ashish Jagtap</cp:lastModifiedBy>
  <cp:revision>1</cp:revision>
  <dcterms:created xsi:type="dcterms:W3CDTF">2006-08-16T00:00:00Z</dcterms:created>
  <dcterms:modified xsi:type="dcterms:W3CDTF">2016-10-22T11:16:09Z</dcterms:modified>
</cp:coreProperties>
</file>