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sheet%20in%20A315%20Plate%20shif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'[Worksheet in A315 Plate shift]Sheet1'!$B$11:$D$11</c:f>
              <c:strCache>
                <c:ptCount val="1"/>
                <c:pt idx="0">
                  <c:v>1 A225 Oil Pump Assly</c:v>
                </c:pt>
              </c:strCache>
            </c:strRef>
          </c:tx>
          <c:invertIfNegative val="0"/>
          <c:cat>
            <c:strRef>
              <c:f>'[Worksheet in A315 Plate shift]Sheet1'!$H$10:$J$10</c:f>
              <c:strCache>
                <c:ptCount val="3"/>
                <c:pt idx="0">
                  <c:v>Existnig Wooden Box Prise For Ducati Italy / Thailand</c:v>
                </c:pt>
                <c:pt idx="1">
                  <c:v>New Carton Box Prise For Ducati Italy / Thailand</c:v>
                </c:pt>
                <c:pt idx="2">
                  <c:v>Cost Saving Old vs New</c:v>
                </c:pt>
              </c:strCache>
            </c:strRef>
          </c:cat>
          <c:val>
            <c:numRef>
              <c:f>'[Worksheet in A315 Plate shift]Sheet1'!$H$11:$J$11</c:f>
              <c:numCache>
                <c:formatCode>0</c:formatCode>
                <c:ptCount val="3"/>
                <c:pt idx="0">
                  <c:v>129426.66666666666</c:v>
                </c:pt>
                <c:pt idx="1">
                  <c:v>98796.006111111099</c:v>
                </c:pt>
                <c:pt idx="2">
                  <c:v>30630.660555555551</c:v>
                </c:pt>
              </c:numCache>
            </c:numRef>
          </c:val>
        </c:ser>
        <c:ser>
          <c:idx val="1"/>
          <c:order val="1"/>
          <c:tx>
            <c:strRef>
              <c:f>'[Worksheet in A315 Plate shift]Sheet1'!$C$12:$D$12</c:f>
              <c:strCache>
                <c:ptCount val="1"/>
                <c:pt idx="0">
                  <c:v>A226 Gear Box Drum Assly</c:v>
                </c:pt>
              </c:strCache>
            </c:strRef>
          </c:tx>
          <c:invertIfNegative val="0"/>
          <c:val>
            <c:numRef>
              <c:f>'[Worksheet in A315 Plate shift]Sheet1'!$H$12:$J$12</c:f>
              <c:numCache>
                <c:formatCode>0</c:formatCode>
                <c:ptCount val="3"/>
                <c:pt idx="0">
                  <c:v>68292.777777777752</c:v>
                </c:pt>
                <c:pt idx="1">
                  <c:v>47109.965000000004</c:v>
                </c:pt>
                <c:pt idx="2">
                  <c:v>21182.81277777777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604096"/>
        <c:axId val="133605632"/>
      </c:barChart>
      <c:catAx>
        <c:axId val="133604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3605632"/>
        <c:crosses val="autoZero"/>
        <c:auto val="1"/>
        <c:lblAlgn val="ctr"/>
        <c:lblOffset val="100"/>
        <c:noMultiLvlLbl val="0"/>
      </c:catAx>
      <c:valAx>
        <c:axId val="13360563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3360409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9" descr="advi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45" y="459631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108520" y="6741368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40"/>
          <p:cNvSpPr>
            <a:spLocks noChangeArrowheads="1"/>
          </p:cNvSpPr>
          <p:nvPr/>
        </p:nvSpPr>
        <p:spPr bwMode="auto">
          <a:xfrm>
            <a:off x="3161283" y="1102568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Packing Standard Change for A225/A226 Ducati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14870" y="416768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114870" y="416768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1562670" y="416768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1562670" y="569168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1562670" y="721568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Dispatch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114870" y="873968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:-Export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1257870" y="873968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:-Ducati Export Packing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542283" y="41676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3542283" y="56916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36" name="Rectangle 11"/>
          <p:cNvSpPr>
            <a:spLocks noChangeArrowheads="1"/>
          </p:cNvSpPr>
          <p:nvPr/>
        </p:nvSpPr>
        <p:spPr bwMode="auto">
          <a:xfrm>
            <a:off x="3542283" y="72156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37" name="Rectangle 12"/>
          <p:cNvSpPr>
            <a:spLocks noChangeArrowheads="1"/>
          </p:cNvSpPr>
          <p:nvPr/>
        </p:nvSpPr>
        <p:spPr bwMode="auto">
          <a:xfrm>
            <a:off x="3161283" y="873968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13"/>
          <p:cNvSpPr>
            <a:spLocks noChangeArrowheads="1"/>
          </p:cNvSpPr>
          <p:nvPr/>
        </p:nvSpPr>
        <p:spPr bwMode="auto">
          <a:xfrm>
            <a:off x="6282308" y="873968"/>
            <a:ext cx="29702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0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Packing Material Change for A225/226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14"/>
          <p:cNvSpPr>
            <a:spLocks noChangeArrowheads="1"/>
          </p:cNvSpPr>
          <p:nvPr/>
        </p:nvSpPr>
        <p:spPr bwMode="auto">
          <a:xfrm>
            <a:off x="4759895" y="4167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40" name="Rectangle 15"/>
          <p:cNvSpPr>
            <a:spLocks noChangeArrowheads="1"/>
          </p:cNvSpPr>
          <p:nvPr/>
        </p:nvSpPr>
        <p:spPr bwMode="auto">
          <a:xfrm>
            <a:off x="7196708" y="416768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" name="WordArt 16"/>
          <p:cNvSpPr>
            <a:spLocks noChangeArrowheads="1" noChangeShapeType="1" noTextEdit="1"/>
          </p:cNvSpPr>
          <p:nvPr/>
        </p:nvSpPr>
        <p:spPr bwMode="auto">
          <a:xfrm>
            <a:off x="7272908" y="492968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5064695" y="4167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43" name="Rectangle 18"/>
          <p:cNvSpPr>
            <a:spLocks noChangeArrowheads="1"/>
          </p:cNvSpPr>
          <p:nvPr/>
        </p:nvSpPr>
        <p:spPr bwMode="auto">
          <a:xfrm>
            <a:off x="5369495" y="4167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5674295" y="416768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45" name="Rectangle 20"/>
          <p:cNvSpPr>
            <a:spLocks noChangeArrowheads="1"/>
          </p:cNvSpPr>
          <p:nvPr/>
        </p:nvSpPr>
        <p:spPr bwMode="auto">
          <a:xfrm>
            <a:off x="5977508" y="4167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46" name="Rectangle 21"/>
          <p:cNvSpPr>
            <a:spLocks noChangeArrowheads="1"/>
          </p:cNvSpPr>
          <p:nvPr/>
        </p:nvSpPr>
        <p:spPr bwMode="auto">
          <a:xfrm>
            <a:off x="6282308" y="4167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47" name="Rectangle 22"/>
          <p:cNvSpPr>
            <a:spLocks noChangeArrowheads="1"/>
          </p:cNvSpPr>
          <p:nvPr/>
        </p:nvSpPr>
        <p:spPr bwMode="auto">
          <a:xfrm>
            <a:off x="6587108" y="416768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48" name="Rectangle 23"/>
          <p:cNvSpPr>
            <a:spLocks noChangeArrowheads="1"/>
          </p:cNvSpPr>
          <p:nvPr/>
        </p:nvSpPr>
        <p:spPr bwMode="auto">
          <a:xfrm>
            <a:off x="6891908" y="4167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49" name="Rectangle 24"/>
          <p:cNvSpPr>
            <a:spLocks noChangeArrowheads="1"/>
          </p:cNvSpPr>
          <p:nvPr/>
        </p:nvSpPr>
        <p:spPr bwMode="auto">
          <a:xfrm>
            <a:off x="4759895" y="5691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25"/>
          <p:cNvSpPr>
            <a:spLocks noChangeArrowheads="1"/>
          </p:cNvSpPr>
          <p:nvPr/>
        </p:nvSpPr>
        <p:spPr bwMode="auto">
          <a:xfrm>
            <a:off x="5064695" y="5691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26"/>
          <p:cNvSpPr>
            <a:spLocks noChangeArrowheads="1"/>
          </p:cNvSpPr>
          <p:nvPr/>
        </p:nvSpPr>
        <p:spPr bwMode="auto">
          <a:xfrm>
            <a:off x="5369495" y="5691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27"/>
          <p:cNvSpPr>
            <a:spLocks noChangeArrowheads="1"/>
          </p:cNvSpPr>
          <p:nvPr/>
        </p:nvSpPr>
        <p:spPr bwMode="auto">
          <a:xfrm>
            <a:off x="5674295" y="569168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Rectangle 28"/>
          <p:cNvSpPr>
            <a:spLocks noChangeArrowheads="1"/>
          </p:cNvSpPr>
          <p:nvPr/>
        </p:nvSpPr>
        <p:spPr bwMode="auto">
          <a:xfrm>
            <a:off x="5977508" y="5691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Rectangle 29"/>
          <p:cNvSpPr>
            <a:spLocks noChangeArrowheads="1"/>
          </p:cNvSpPr>
          <p:nvPr/>
        </p:nvSpPr>
        <p:spPr bwMode="auto">
          <a:xfrm>
            <a:off x="6282308" y="5691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30"/>
          <p:cNvSpPr>
            <a:spLocks noChangeArrowheads="1"/>
          </p:cNvSpPr>
          <p:nvPr/>
        </p:nvSpPr>
        <p:spPr bwMode="auto">
          <a:xfrm>
            <a:off x="6587108" y="5691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31"/>
          <p:cNvSpPr>
            <a:spLocks noChangeArrowheads="1"/>
          </p:cNvSpPr>
          <p:nvPr/>
        </p:nvSpPr>
        <p:spPr bwMode="auto">
          <a:xfrm>
            <a:off x="6891908" y="5691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32"/>
          <p:cNvSpPr>
            <a:spLocks noChangeArrowheads="1"/>
          </p:cNvSpPr>
          <p:nvPr/>
        </p:nvSpPr>
        <p:spPr bwMode="auto">
          <a:xfrm>
            <a:off x="4759895" y="7215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58" name="Rectangle 33"/>
          <p:cNvSpPr>
            <a:spLocks noChangeArrowheads="1"/>
          </p:cNvSpPr>
          <p:nvPr/>
        </p:nvSpPr>
        <p:spPr bwMode="auto">
          <a:xfrm>
            <a:off x="5064695" y="7215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59" name="Rectangle 34"/>
          <p:cNvSpPr>
            <a:spLocks noChangeArrowheads="1"/>
          </p:cNvSpPr>
          <p:nvPr/>
        </p:nvSpPr>
        <p:spPr bwMode="auto">
          <a:xfrm>
            <a:off x="5369495" y="721568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0" name="Rectangle 35"/>
          <p:cNvSpPr>
            <a:spLocks noChangeArrowheads="1"/>
          </p:cNvSpPr>
          <p:nvPr/>
        </p:nvSpPr>
        <p:spPr bwMode="auto">
          <a:xfrm>
            <a:off x="5977508" y="7215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" name="Rectangle 36"/>
          <p:cNvSpPr>
            <a:spLocks noChangeArrowheads="1"/>
          </p:cNvSpPr>
          <p:nvPr/>
        </p:nvSpPr>
        <p:spPr bwMode="auto">
          <a:xfrm>
            <a:off x="6282308" y="7215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2" name="Rectangle 37"/>
          <p:cNvSpPr>
            <a:spLocks noChangeArrowheads="1"/>
          </p:cNvSpPr>
          <p:nvPr/>
        </p:nvSpPr>
        <p:spPr bwMode="auto">
          <a:xfrm>
            <a:off x="6587108" y="721568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3" name="Rectangle 38"/>
          <p:cNvSpPr>
            <a:spLocks noChangeArrowheads="1"/>
          </p:cNvSpPr>
          <p:nvPr/>
        </p:nvSpPr>
        <p:spPr bwMode="auto">
          <a:xfrm>
            <a:off x="6891908" y="721568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64" name="Rectangle 39"/>
          <p:cNvSpPr>
            <a:spLocks noChangeArrowheads="1"/>
          </p:cNvSpPr>
          <p:nvPr/>
        </p:nvSpPr>
        <p:spPr bwMode="auto">
          <a:xfrm>
            <a:off x="114870" y="1102568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To Reduce Packing Cost of A225/A226 for Ducati Italy/Thailand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5" name="Rectangle 41"/>
          <p:cNvSpPr>
            <a:spLocks noChangeArrowheads="1"/>
          </p:cNvSpPr>
          <p:nvPr/>
        </p:nvSpPr>
        <p:spPr bwMode="auto">
          <a:xfrm>
            <a:off x="124395" y="1483568"/>
            <a:ext cx="304165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</a:t>
            </a:r>
          </a:p>
          <a:p>
            <a:endParaRPr lang="en-US" altLang="en-US" sz="1050" b="1" dirty="0" smtClean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endParaRPr lang="en-US" altLang="en-US" sz="1050" b="1" dirty="0" smtClean="0">
              <a:solidFill>
                <a:srgbClr val="0033CC"/>
              </a:solidFill>
              <a:latin typeface="Calibri" pitchFamily="34" charset="0"/>
              <a:cs typeface="Arial" charset="0"/>
            </a:endParaRPr>
          </a:p>
          <a:p>
            <a:endParaRPr lang="en-US" altLang="en-US" sz="1050" dirty="0" smtClean="0"/>
          </a:p>
          <a:p>
            <a:endParaRPr lang="en-US" altLang="en-US" sz="1050" dirty="0" smtClean="0"/>
          </a:p>
          <a:p>
            <a:endParaRPr lang="en-US" altLang="en-US" sz="1050" dirty="0"/>
          </a:p>
        </p:txBody>
      </p:sp>
      <p:sp>
        <p:nvSpPr>
          <p:cNvPr id="66" name="Rectangle 43"/>
          <p:cNvSpPr>
            <a:spLocks noChangeArrowheads="1"/>
          </p:cNvSpPr>
          <p:nvPr/>
        </p:nvSpPr>
        <p:spPr bwMode="auto">
          <a:xfrm>
            <a:off x="3156520" y="1407368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Rectangle 44"/>
          <p:cNvSpPr>
            <a:spLocks noChangeArrowheads="1"/>
          </p:cNvSpPr>
          <p:nvPr/>
        </p:nvSpPr>
        <p:spPr bwMode="auto">
          <a:xfrm>
            <a:off x="6434708" y="1407368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68" name="Rectangle 45"/>
          <p:cNvSpPr>
            <a:spLocks noChangeArrowheads="1"/>
          </p:cNvSpPr>
          <p:nvPr/>
        </p:nvSpPr>
        <p:spPr bwMode="auto">
          <a:xfrm>
            <a:off x="6434708" y="1559768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9" name="Rectangle 46"/>
          <p:cNvSpPr>
            <a:spLocks noChangeArrowheads="1"/>
          </p:cNvSpPr>
          <p:nvPr/>
        </p:nvSpPr>
        <p:spPr bwMode="auto">
          <a:xfrm>
            <a:off x="6434708" y="1712168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70" name="Rectangle 47"/>
          <p:cNvSpPr>
            <a:spLocks noChangeArrowheads="1"/>
          </p:cNvSpPr>
          <p:nvPr/>
        </p:nvSpPr>
        <p:spPr bwMode="auto">
          <a:xfrm>
            <a:off x="6434708" y="1864568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71" name="Rectangle 48"/>
          <p:cNvSpPr>
            <a:spLocks noChangeArrowheads="1"/>
          </p:cNvSpPr>
          <p:nvPr/>
        </p:nvSpPr>
        <p:spPr bwMode="auto">
          <a:xfrm>
            <a:off x="7730108" y="140736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Rectangle 49"/>
          <p:cNvSpPr>
            <a:spLocks noChangeArrowheads="1"/>
          </p:cNvSpPr>
          <p:nvPr/>
        </p:nvSpPr>
        <p:spPr bwMode="auto">
          <a:xfrm>
            <a:off x="7730108" y="155976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3" name="Rectangle 50"/>
          <p:cNvSpPr>
            <a:spLocks noChangeArrowheads="1"/>
          </p:cNvSpPr>
          <p:nvPr/>
        </p:nvSpPr>
        <p:spPr bwMode="auto">
          <a:xfrm>
            <a:off x="7730108" y="171216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28.09.2016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4" name="Rectangle 51"/>
          <p:cNvSpPr>
            <a:spLocks noChangeArrowheads="1"/>
          </p:cNvSpPr>
          <p:nvPr/>
        </p:nvSpPr>
        <p:spPr bwMode="auto">
          <a:xfrm>
            <a:off x="7730108" y="186456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30.10.2016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5" name="Rectangle 52"/>
          <p:cNvSpPr>
            <a:spLocks noChangeArrowheads="1"/>
          </p:cNvSpPr>
          <p:nvPr/>
        </p:nvSpPr>
        <p:spPr bwMode="auto">
          <a:xfrm>
            <a:off x="6433120" y="2151905"/>
            <a:ext cx="2438400" cy="474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1.Anil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Mane          3.Pandurang Kad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2.Sandeep Borkar4.Vinod Padvekar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5.Abhishek Grode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6.Priya Deshmukh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7.Nilesh Karpe         8.Amit Salunke/</a:t>
            </a:r>
            <a:r>
              <a:rPr lang="en-US" altLang="en-US" sz="1050" b="1" dirty="0" err="1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Ritesh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55"/>
          <p:cNvSpPr>
            <a:spLocks noChangeArrowheads="1"/>
          </p:cNvSpPr>
          <p:nvPr/>
        </p:nvSpPr>
        <p:spPr bwMode="auto">
          <a:xfrm>
            <a:off x="6434708" y="2626568"/>
            <a:ext cx="2513012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 smtClean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r>
              <a:rPr lang="en-US" altLang="en-US" sz="1050" dirty="0"/>
              <a:t>Total Cost Saving Yearly </a:t>
            </a:r>
            <a:r>
              <a:rPr lang="en-US" altLang="en-US" sz="1050" dirty="0" smtClean="0"/>
              <a:t>Rs. 51813.00 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57"/>
          <p:cNvSpPr>
            <a:spLocks noChangeArrowheads="1"/>
          </p:cNvSpPr>
          <p:nvPr/>
        </p:nvSpPr>
        <p:spPr bwMode="auto">
          <a:xfrm>
            <a:off x="6434708" y="2855168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8" name="Rectangle 59"/>
          <p:cNvSpPr>
            <a:spLocks noChangeArrowheads="1"/>
          </p:cNvSpPr>
          <p:nvPr/>
        </p:nvSpPr>
        <p:spPr bwMode="auto">
          <a:xfrm>
            <a:off x="108520" y="6295281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Rectangle 60"/>
          <p:cNvSpPr>
            <a:spLocks noChangeArrowheads="1"/>
          </p:cNvSpPr>
          <p:nvPr/>
        </p:nvSpPr>
        <p:spPr bwMode="auto">
          <a:xfrm>
            <a:off x="108520" y="6055568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0" name="Rectangle 61"/>
          <p:cNvSpPr>
            <a:spLocks noChangeArrowheads="1"/>
          </p:cNvSpPr>
          <p:nvPr/>
        </p:nvSpPr>
        <p:spPr bwMode="auto">
          <a:xfrm>
            <a:off x="143445" y="5791628"/>
            <a:ext cx="3006725" cy="2639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1" name="Rectangle 62"/>
          <p:cNvSpPr>
            <a:spLocks noChangeArrowheads="1"/>
          </p:cNvSpPr>
          <p:nvPr/>
        </p:nvSpPr>
        <p:spPr bwMode="auto">
          <a:xfrm>
            <a:off x="108520" y="3921968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</a:t>
            </a:r>
            <a:r>
              <a:rPr 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Existing Cost for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504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No’s –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Rs.4080.00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Yearly Cost for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15988No’s 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Rs.129426.67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 smtClean="0">
              <a:solidFill>
                <a:srgbClr val="0000CC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 smtClean="0">
              <a:solidFill>
                <a:srgbClr val="0000CC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2" name="Rectangle 63"/>
          <p:cNvSpPr>
            <a:spLocks noChangeArrowheads="1"/>
          </p:cNvSpPr>
          <p:nvPr/>
        </p:nvSpPr>
        <p:spPr bwMode="auto">
          <a:xfrm>
            <a:off x="3161283" y="3921968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New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Cost for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504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No’s –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Rs.3114.41 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Yearly Cost for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15988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No’s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–Rs.98796.01</a:t>
            </a:r>
            <a:endParaRPr lang="en-US" sz="1050" dirty="0"/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en-US" sz="1050" dirty="0" smtClean="0"/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en-US" sz="1050" dirty="0"/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 smtClean="0"/>
          </a:p>
          <a:p>
            <a:pPr marL="228600" indent="-228600" fontAlgn="base">
              <a:spcBef>
                <a:spcPct val="0"/>
              </a:spcBef>
              <a:spcAft>
                <a:spcPct val="0"/>
              </a:spcAft>
              <a:buAutoNum type="arabicPeriod"/>
              <a:defRPr/>
            </a:pPr>
            <a:endParaRPr lang="en-US" altLang="en-US" sz="1050" dirty="0"/>
          </a:p>
        </p:txBody>
      </p:sp>
      <p:sp>
        <p:nvSpPr>
          <p:cNvPr id="83" name="Rectangle 66"/>
          <p:cNvSpPr>
            <a:spLocks noChangeArrowheads="1"/>
          </p:cNvSpPr>
          <p:nvPr/>
        </p:nvSpPr>
        <p:spPr bwMode="auto">
          <a:xfrm>
            <a:off x="6434708" y="5901581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84" name="Rectangle 72"/>
          <p:cNvSpPr>
            <a:spLocks noChangeArrowheads="1"/>
          </p:cNvSpPr>
          <p:nvPr/>
        </p:nvSpPr>
        <p:spPr bwMode="auto">
          <a:xfrm>
            <a:off x="6434708" y="6130181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85" name="Rectangle 73"/>
          <p:cNvSpPr>
            <a:spLocks noChangeArrowheads="1"/>
          </p:cNvSpPr>
          <p:nvPr/>
        </p:nvSpPr>
        <p:spPr bwMode="auto">
          <a:xfrm>
            <a:off x="6663308" y="6130181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86" name="Rectangle 74"/>
          <p:cNvSpPr>
            <a:spLocks noChangeArrowheads="1"/>
          </p:cNvSpPr>
          <p:nvPr/>
        </p:nvSpPr>
        <p:spPr bwMode="auto">
          <a:xfrm>
            <a:off x="7120508" y="6130181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87" name="Rectangle 75"/>
          <p:cNvSpPr>
            <a:spLocks noChangeArrowheads="1"/>
          </p:cNvSpPr>
          <p:nvPr/>
        </p:nvSpPr>
        <p:spPr bwMode="auto">
          <a:xfrm>
            <a:off x="7653908" y="6130181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88" name="Rectangle 76"/>
          <p:cNvSpPr>
            <a:spLocks noChangeArrowheads="1"/>
          </p:cNvSpPr>
          <p:nvPr/>
        </p:nvSpPr>
        <p:spPr bwMode="auto">
          <a:xfrm>
            <a:off x="8490520" y="6130181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89" name="Rectangle 81"/>
          <p:cNvSpPr>
            <a:spLocks noChangeArrowheads="1"/>
          </p:cNvSpPr>
          <p:nvPr/>
        </p:nvSpPr>
        <p:spPr bwMode="auto">
          <a:xfrm>
            <a:off x="8414320" y="6358781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0" name="Rectangle 85"/>
          <p:cNvSpPr>
            <a:spLocks noChangeArrowheads="1"/>
          </p:cNvSpPr>
          <p:nvPr/>
        </p:nvSpPr>
        <p:spPr bwMode="auto">
          <a:xfrm>
            <a:off x="6434708" y="3540968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91" name="Rectangle 105"/>
          <p:cNvSpPr>
            <a:spLocks noChangeArrowheads="1"/>
          </p:cNvSpPr>
          <p:nvPr/>
        </p:nvSpPr>
        <p:spPr bwMode="auto">
          <a:xfrm>
            <a:off x="108520" y="416768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Line 83"/>
          <p:cNvSpPr>
            <a:spLocks noChangeShapeType="1"/>
          </p:cNvSpPr>
          <p:nvPr/>
        </p:nvSpPr>
        <p:spPr bwMode="auto">
          <a:xfrm>
            <a:off x="6282308" y="2243981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Line 86"/>
          <p:cNvSpPr>
            <a:spLocks noChangeShapeType="1"/>
          </p:cNvSpPr>
          <p:nvPr/>
        </p:nvSpPr>
        <p:spPr bwMode="auto">
          <a:xfrm>
            <a:off x="6282308" y="2169368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4" name="Line 87"/>
          <p:cNvSpPr>
            <a:spLocks noChangeShapeType="1"/>
          </p:cNvSpPr>
          <p:nvPr/>
        </p:nvSpPr>
        <p:spPr bwMode="auto">
          <a:xfrm>
            <a:off x="6282308" y="2417018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Rectangle 78"/>
          <p:cNvSpPr>
            <a:spLocks noChangeArrowheads="1"/>
          </p:cNvSpPr>
          <p:nvPr/>
        </p:nvSpPr>
        <p:spPr bwMode="auto">
          <a:xfrm>
            <a:off x="6661720" y="6358781"/>
            <a:ext cx="611188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All Export 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6" name="Rectangle 78"/>
          <p:cNvSpPr>
            <a:spLocks noChangeArrowheads="1"/>
          </p:cNvSpPr>
          <p:nvPr/>
        </p:nvSpPr>
        <p:spPr bwMode="auto">
          <a:xfrm>
            <a:off x="6434708" y="6358781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7" name="Rectangle 88"/>
          <p:cNvSpPr>
            <a:spLocks noChangeArrowheads="1"/>
          </p:cNvSpPr>
          <p:nvPr/>
        </p:nvSpPr>
        <p:spPr bwMode="auto">
          <a:xfrm>
            <a:off x="6434708" y="3845768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Box Type Change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 smtClean="0">
              <a:solidFill>
                <a:srgbClr val="0000CC"/>
              </a:solidFill>
              <a:latin typeface="Calibri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HOW </a:t>
            </a: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Wooden Box to Carton Box</a:t>
            </a:r>
          </a:p>
          <a:p>
            <a:pPr>
              <a:defRPr/>
            </a:pPr>
            <a:endParaRPr lang="en-US" sz="1050" b="1" dirty="0" smtClean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Weekly</a:t>
            </a:r>
            <a:endParaRPr lang="en-US" sz="105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8" name="TextBox 4"/>
          <p:cNvSpPr txBox="1">
            <a:spLocks noChangeArrowheads="1"/>
          </p:cNvSpPr>
          <p:nvPr/>
        </p:nvSpPr>
        <p:spPr bwMode="auto">
          <a:xfrm>
            <a:off x="1138808" y="499318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99" name="Rectangle 82"/>
          <p:cNvSpPr>
            <a:spLocks noChangeArrowheads="1"/>
          </p:cNvSpPr>
          <p:nvPr/>
        </p:nvSpPr>
        <p:spPr bwMode="auto">
          <a:xfrm>
            <a:off x="108520" y="5445968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3A30FA"/>
                </a:solidFill>
                <a:latin typeface="Calibri" pitchFamily="34" charset="0"/>
                <a:cs typeface="Arial" charset="0"/>
              </a:rPr>
              <a:t>Wooden Material not allowed at Italy / Thailand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b="1" dirty="0" smtClean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0" name="Rounded Rectangle 95"/>
          <p:cNvSpPr>
            <a:spLocks noChangeArrowheads="1"/>
          </p:cNvSpPr>
          <p:nvPr/>
        </p:nvSpPr>
        <p:spPr bwMode="auto">
          <a:xfrm>
            <a:off x="5518720" y="3640981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01" name="Oval 3"/>
          <p:cNvSpPr>
            <a:spLocks noChangeArrowheads="1"/>
          </p:cNvSpPr>
          <p:nvPr/>
        </p:nvSpPr>
        <p:spPr bwMode="auto">
          <a:xfrm>
            <a:off x="838770" y="2169368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2" name="Rectangle 79"/>
          <p:cNvSpPr>
            <a:spLocks noChangeArrowheads="1"/>
          </p:cNvSpPr>
          <p:nvPr/>
        </p:nvSpPr>
        <p:spPr bwMode="auto">
          <a:xfrm>
            <a:off x="6434708" y="6360368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490520" y="6360368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73"/>
          <p:cNvSpPr>
            <a:spLocks noChangeArrowheads="1"/>
          </p:cNvSpPr>
          <p:nvPr/>
        </p:nvSpPr>
        <p:spPr bwMode="auto">
          <a:xfrm>
            <a:off x="8490520" y="6360368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 process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Oval 2"/>
          <p:cNvSpPr>
            <a:spLocks noChangeArrowheads="1"/>
          </p:cNvSpPr>
          <p:nvPr/>
        </p:nvSpPr>
        <p:spPr bwMode="auto">
          <a:xfrm>
            <a:off x="565720" y="2308322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6" name="Oval 5"/>
          <p:cNvSpPr>
            <a:spLocks noChangeArrowheads="1"/>
          </p:cNvSpPr>
          <p:nvPr/>
        </p:nvSpPr>
        <p:spPr bwMode="auto">
          <a:xfrm>
            <a:off x="3750884" y="2487329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07" name="Rectangle 47"/>
          <p:cNvSpPr>
            <a:spLocks noChangeArrowheads="1"/>
          </p:cNvSpPr>
          <p:nvPr/>
        </p:nvSpPr>
        <p:spPr bwMode="auto">
          <a:xfrm>
            <a:off x="6434708" y="1997918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08" name="Rectangle 51"/>
          <p:cNvSpPr>
            <a:spLocks noChangeArrowheads="1"/>
          </p:cNvSpPr>
          <p:nvPr/>
        </p:nvSpPr>
        <p:spPr bwMode="auto">
          <a:xfrm>
            <a:off x="7730108" y="1997918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01.11.2016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109" name="Straight Connector 7"/>
          <p:cNvCxnSpPr>
            <a:cxnSpLocks noChangeShapeType="1"/>
          </p:cNvCxnSpPr>
          <p:nvPr/>
        </p:nvCxnSpPr>
        <p:spPr bwMode="auto">
          <a:xfrm>
            <a:off x="260920" y="1672481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110" name="Straight Connector 12"/>
          <p:cNvCxnSpPr>
            <a:cxnSpLocks noChangeShapeType="1"/>
          </p:cNvCxnSpPr>
          <p:nvPr/>
        </p:nvCxnSpPr>
        <p:spPr bwMode="auto">
          <a:xfrm>
            <a:off x="3385120" y="2855168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11" name="Rounded Rectangle 15"/>
          <p:cNvSpPr>
            <a:spLocks noChangeArrowheads="1"/>
          </p:cNvSpPr>
          <p:nvPr/>
        </p:nvSpPr>
        <p:spPr bwMode="auto">
          <a:xfrm>
            <a:off x="3461320" y="3002806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srgbClr val="000000"/>
              </a:solidFill>
            </a:endParaRPr>
          </a:p>
        </p:txBody>
      </p:sp>
      <p:cxnSp>
        <p:nvCxnSpPr>
          <p:cNvPr id="112" name="Straight Arrow Connector 17"/>
          <p:cNvCxnSpPr>
            <a:cxnSpLocks noChangeShapeType="1"/>
          </p:cNvCxnSpPr>
          <p:nvPr/>
        </p:nvCxnSpPr>
        <p:spPr bwMode="auto">
          <a:xfrm>
            <a:off x="3447033" y="2855168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113" name="Straight Connector 30"/>
          <p:cNvCxnSpPr>
            <a:cxnSpLocks noChangeShapeType="1"/>
            <a:endCxn id="111" idx="2"/>
          </p:cNvCxnSpPr>
          <p:nvPr/>
        </p:nvCxnSpPr>
        <p:spPr bwMode="auto">
          <a:xfrm>
            <a:off x="3461320" y="2855168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14" name="Rounded Rectangle 95"/>
          <p:cNvSpPr>
            <a:spLocks noChangeArrowheads="1"/>
          </p:cNvSpPr>
          <p:nvPr/>
        </p:nvSpPr>
        <p:spPr bwMode="auto">
          <a:xfrm>
            <a:off x="2251645" y="3640981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aphicFrame>
        <p:nvGraphicFramePr>
          <p:cNvPr id="115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912209"/>
              </p:ext>
            </p:extLst>
          </p:nvPr>
        </p:nvGraphicFramePr>
        <p:xfrm>
          <a:off x="6635302" y="4819474"/>
          <a:ext cx="1436912" cy="5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302" y="4819474"/>
                        <a:ext cx="1436912" cy="51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6" name="Picture 4" descr="C:\Users\desp103\Desktop\20161020_140807_resized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3" t="29403" r="3816" b="15760"/>
          <a:stretch/>
        </p:blipFill>
        <p:spPr bwMode="auto">
          <a:xfrm>
            <a:off x="186525" y="1712168"/>
            <a:ext cx="220799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5" descr="C:\Users\desp103\Desktop\20161020_140845_resized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52" b="3657"/>
          <a:stretch/>
        </p:blipFill>
        <p:spPr bwMode="auto">
          <a:xfrm>
            <a:off x="3150170" y="1712168"/>
            <a:ext cx="2371725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8" name="Chart 1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2456170"/>
              </p:ext>
            </p:extLst>
          </p:nvPr>
        </p:nvGraphicFramePr>
        <p:xfrm>
          <a:off x="3235895" y="4891482"/>
          <a:ext cx="3194050" cy="1659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  <p:extLst>
      <p:ext uri="{BB962C8B-B14F-4D97-AF65-F5344CB8AC3E}">
        <p14:creationId xmlns:p14="http://schemas.microsoft.com/office/powerpoint/2010/main" val="10793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On-screen Show (4:3)</PresentationFormat>
  <Paragraphs>93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Yuraj Desai</dc:creator>
  <cp:lastModifiedBy>Yuraj Desai</cp:lastModifiedBy>
  <cp:revision>2</cp:revision>
  <dcterms:created xsi:type="dcterms:W3CDTF">2006-08-16T00:00:00Z</dcterms:created>
  <dcterms:modified xsi:type="dcterms:W3CDTF">2016-12-07T09:29:02Z</dcterms:modified>
</cp:coreProperties>
</file>