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E480-6332-48EF-9F09-FD827EF380A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715DA-DCCB-4996-B46F-C7FADE92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0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80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2400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204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33CC"/>
                </a:solidFill>
              </a:rPr>
              <a:t>IDEA </a:t>
            </a:r>
            <a:r>
              <a:rPr lang="en-US" sz="1200" b="1" dirty="0" smtClean="0">
                <a:solidFill>
                  <a:srgbClr val="0033CC"/>
                </a:solidFill>
              </a:rPr>
              <a:t>:-</a:t>
            </a:r>
            <a:r>
              <a:rPr lang="en-US" sz="1200" b="1" dirty="0">
                <a:solidFill>
                  <a:srgbClr val="0033CC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To change oil grade</a:t>
            </a:r>
            <a:endParaRPr lang="en-US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9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9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5781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5781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 smtClean="0">
                <a:solidFill>
                  <a:srgbClr val="0033CC"/>
                </a:solidFill>
              </a:rPr>
              <a:t>: P15 TEAM 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5781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DEPT :-</a:t>
            </a:r>
            <a:r>
              <a:rPr lang="en-US" sz="1050" dirty="0">
                <a:solidFill>
                  <a:srgbClr val="0033CC"/>
                </a:solidFill>
              </a:rPr>
              <a:t>  </a:t>
            </a:r>
            <a:r>
              <a:rPr lang="en-US" sz="1050" b="1" dirty="0" smtClean="0">
                <a:solidFill>
                  <a:prstClr val="black"/>
                </a:solidFill>
              </a:rPr>
              <a:t>Assembly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9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 smtClean="0">
                <a:solidFill>
                  <a:prstClr val="black"/>
                </a:solidFill>
              </a:rPr>
              <a:t>A370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Oil Pump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5500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5500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5500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4784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:- </a:t>
            </a: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 smtClean="0"/>
              <a:t>A370 assembly line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650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</a:rPr>
              <a:t>PRV testing m/c.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803789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240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316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5108361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412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17506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022078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6326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631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935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03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08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412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717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6022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6326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631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935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4803789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5108361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5412934" y="457149"/>
            <a:ext cx="609144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022078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326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631222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6935795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9063" y="761898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 smtClean="0">
                <a:solidFill>
                  <a:srgbClr val="0000CC"/>
                </a:solidFill>
              </a:rPr>
              <a:t>: </a:t>
            </a:r>
            <a:r>
              <a:rPr lang="en-US" sz="1200" b="1" dirty="0" smtClean="0"/>
              <a:t>To save cost of oil consumption.</a:t>
            </a:r>
            <a:endParaRPr lang="en-US" altLang="en-US" sz="1200" b="1" dirty="0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159063" y="137139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b="1" dirty="0">
                <a:solidFill>
                  <a:srgbClr val="0033CC"/>
                </a:solidFill>
              </a:rPr>
              <a:t>WIDELY/DEEPLY:-</a:t>
            </a:r>
            <a:endParaRPr lang="en-US" sz="800" b="1" dirty="0">
              <a:solidFill>
                <a:srgbClr val="0033CC"/>
              </a:solidFill>
            </a:endParaRPr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59063" y="1599956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33CC"/>
                </a:solidFill>
              </a:rPr>
              <a:t>PROBLEM / PRESENT STATUS </a:t>
            </a:r>
            <a:r>
              <a:rPr lang="en-US" sz="1200" b="1" dirty="0" smtClean="0">
                <a:solidFill>
                  <a:srgbClr val="0033CC"/>
                </a:solidFill>
              </a:rPr>
              <a:t>:-  </a:t>
            </a:r>
            <a:r>
              <a:rPr lang="en-US" sz="1200" b="1" dirty="0" smtClean="0"/>
              <a:t>Oil used for PRV testing m/c  having cost more.(Rust off 274-168 rs/litre)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r>
              <a:rPr lang="en-US" sz="1200" b="1" dirty="0" smtClean="0"/>
              <a:t>      </a:t>
            </a:r>
            <a:r>
              <a:rPr lang="en-US" sz="1600" b="1" dirty="0" smtClean="0"/>
              <a:t>Req./ month=100 litre Approx.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Cost /month=16800/month            </a:t>
            </a:r>
          </a:p>
          <a:p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3204785" y="1142833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COUNTERMEASURE:- Oil change for PRV testing m/c having cost less(Spin 12 -150 Rs/litre)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Req./month=100 litre Approx.</a:t>
            </a:r>
          </a:p>
          <a:p>
            <a:pPr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Cost/month=15000/month</a:t>
            </a:r>
          </a:p>
          <a:p>
            <a:pPr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Total saving per month=1800 Rs/month</a:t>
            </a:r>
          </a:p>
          <a:p>
            <a:pPr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Total saving per year =21600 Rs/year</a:t>
            </a:r>
            <a:endParaRPr lang="en-US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368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9</a:t>
            </a:r>
            <a:r>
              <a:rPr lang="en-US" sz="1050" b="1" dirty="0" smtClean="0">
                <a:solidFill>
                  <a:prstClr val="black"/>
                </a:solidFill>
              </a:rPr>
              <a:t> 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368" y="1295208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0 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368" y="144758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12/7/2016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368" y="1599956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13.082016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6478936" y="1904705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:- </a:t>
            </a: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6478936" y="2361827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936" y="2514202"/>
            <a:ext cx="2512721" cy="7618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Reduce consumable cost and oil consumable cost.</a:t>
            </a:r>
          </a:p>
          <a:p>
            <a:pPr>
              <a:spcBef>
                <a:spcPct val="20000"/>
              </a:spcBef>
            </a:pPr>
            <a:endParaRPr lang="en-US" altLang="en-US" sz="1150" b="1" dirty="0" smtClean="0">
              <a:solidFill>
                <a:prstClr val="black"/>
              </a:solidFill>
            </a:endParaRP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59063" y="647593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Janardan Sathe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59063" y="624737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Bhavesh Pednekar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59063" y="6018812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 smtClean="0">
                <a:solidFill>
                  <a:srgbClr val="0000CC"/>
                </a:solidFill>
              </a:rPr>
              <a:t>NO. &amp; DATE:14/9/2016</a:t>
            </a:r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59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Why1:  Oil cost is more</a:t>
            </a:r>
            <a:endParaRPr lang="en-US" altLang="en-US" sz="1200" b="1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2:  Oil grade  </a:t>
            </a:r>
            <a:endParaRPr lang="en-US" sz="1200" b="1" dirty="0" smtClean="0"/>
          </a:p>
          <a:p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Why 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3:  Oil grade is defined</a:t>
            </a:r>
            <a:endParaRPr lang="en-US" sz="1200" b="1" dirty="0" smtClean="0"/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4:  For anti rust purpose</a:t>
            </a:r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3204785" y="3885571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>
                <a:solidFill>
                  <a:srgbClr val="0000CC"/>
                </a:solidFill>
              </a:rPr>
              <a:t>RESULT </a:t>
            </a:r>
            <a:r>
              <a:rPr lang="en-US" sz="1100" b="1" dirty="0" smtClean="0">
                <a:solidFill>
                  <a:srgbClr val="0000CC"/>
                </a:solidFill>
              </a:rPr>
              <a:t>:-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6478936" y="5104566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6478936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MATERIAL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6478936" y="5866438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7316510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8154084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6478936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7316510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8154083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6478936" y="6094998"/>
            <a:ext cx="228429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6707365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7164224" y="6094998"/>
            <a:ext cx="53300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TARGET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7697225" y="6094998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RESPONSIBILITY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8534799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6707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7164224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7697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8458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478936" y="3276074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59063" y="152400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6326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3280928" y="1371394"/>
            <a:ext cx="184012" cy="27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59063" y="5637875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ROOT CAUSE </a:t>
            </a:r>
            <a:r>
              <a:rPr lang="en-US" sz="1200" b="1" dirty="0" smtClean="0">
                <a:solidFill>
                  <a:srgbClr val="FF0000"/>
                </a:solidFill>
              </a:rPr>
              <a:t>:- Oil grade having more cost used for anti rust purpose..</a:t>
            </a:r>
            <a:endParaRPr lang="en-US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6326650" y="1904705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6326650" y="2152313"/>
            <a:ext cx="0" cy="76187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5869791" y="3657010"/>
            <a:ext cx="609145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6631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78936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6478936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smtClean="0">
                <a:solidFill>
                  <a:prstClr val="black"/>
                </a:solidFill>
              </a:rPr>
              <a:t>Bhavesh Pednekar, Sandip Patil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6478936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smtClean="0">
                <a:solidFill>
                  <a:prstClr val="black"/>
                </a:solidFill>
              </a:rPr>
              <a:t>Sunil Kinkar Sir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936" y="3580822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</a:rPr>
              <a:t>WHAT TO </a:t>
            </a:r>
            <a:r>
              <a:rPr lang="en-US" sz="1200" b="1" dirty="0" smtClean="0">
                <a:solidFill>
                  <a:srgbClr val="0000CC"/>
                </a:solidFill>
              </a:rPr>
              <a:t>DO: To check oil grade</a:t>
            </a: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HOW TO DO:  Visually</a:t>
            </a:r>
            <a:endParaRPr lang="en-US" sz="1200" b="1" dirty="0" smtClean="0"/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FREQUENCY : </a:t>
            </a:r>
            <a:r>
              <a:rPr lang="en-US" sz="1200" b="1" dirty="0" smtClean="0"/>
              <a:t>Start of the shift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2595639" y="3657010"/>
            <a:ext cx="609145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267" y="23432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P15</a:t>
            </a:r>
            <a:endParaRPr lang="en-US" b="1" dirty="0"/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393384"/>
              </p:ext>
            </p:extLst>
          </p:nvPr>
        </p:nvGraphicFramePr>
        <p:xfrm>
          <a:off x="3280929" y="4342693"/>
          <a:ext cx="3045720" cy="179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5" imgW="3029020" imgH="1571553" progId="Excel.Sheet.8">
                  <p:embed/>
                </p:oleObj>
              </mc:Choice>
              <mc:Fallback>
                <p:oleObj name="Worksheet" r:id="rId5" imgW="3029020" imgH="157155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929" y="4342693"/>
                        <a:ext cx="3045720" cy="179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2937" y="3973361"/>
            <a:ext cx="233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 saving  per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1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102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2016-10-25T04:27:45Z</dcterms:modified>
</cp:coreProperties>
</file>