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lang="en-US"/>
          </a:pPr>
          <a:endParaRPr lang="en-US"/>
        </a:p>
      </c:txPr>
    </c:title>
    <c:autoTitleDeleted val="0"/>
    <c:plotArea>
      <c:layout>
        <c:manualLayout>
          <c:layoutTarget val="inner"/>
          <c:xMode val="edge"/>
          <c:yMode val="edge"/>
          <c:x val="0.22257174103237098"/>
          <c:y val="0.21795166229221349"/>
          <c:w val="0.69244291338582675"/>
          <c:h val="0.65484675247151924"/>
        </c:manualLayout>
      </c:layout>
      <c:barChart>
        <c:barDir val="col"/>
        <c:grouping val="stacked"/>
        <c:varyColors val="0"/>
        <c:ser>
          <c:idx val="0"/>
          <c:order val="0"/>
          <c:tx>
            <c:strRef>
              <c:f>Sheet1!$C$4</c:f>
              <c:strCache>
                <c:ptCount val="1"/>
                <c:pt idx="0">
                  <c:v>In Min</c:v>
                </c:pt>
              </c:strCache>
            </c:strRef>
          </c:tx>
          <c:invertIfNegative val="0"/>
          <c:dLbls>
            <c:dLbl>
              <c:idx val="1"/>
              <c:layout>
                <c:manualLayout>
                  <c:x val="-5.8219919097233681E-3"/>
                  <c:y val="-0.3881732040963949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lang="en-US" sz="14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Sheet1!$D$3:$E$3</c:f>
              <c:strCache>
                <c:ptCount val="2"/>
                <c:pt idx="0">
                  <c:v>Before</c:v>
                </c:pt>
                <c:pt idx="1">
                  <c:v>After</c:v>
                </c:pt>
              </c:strCache>
            </c:strRef>
          </c:cat>
          <c:val>
            <c:numRef>
              <c:f>Sheet1!$D$4:$E$4</c:f>
              <c:numCache>
                <c:formatCode>General</c:formatCode>
                <c:ptCount val="2"/>
                <c:pt idx="0">
                  <c:v>10</c:v>
                </c:pt>
                <c:pt idx="1">
                  <c:v>5</c:v>
                </c:pt>
              </c:numCache>
            </c:numRef>
          </c:val>
        </c:ser>
        <c:dLbls>
          <c:showLegendKey val="0"/>
          <c:showVal val="0"/>
          <c:showCatName val="0"/>
          <c:showSerName val="0"/>
          <c:showPercent val="0"/>
          <c:showBubbleSize val="0"/>
        </c:dLbls>
        <c:gapWidth val="150"/>
        <c:overlap val="100"/>
        <c:axId val="612337488"/>
        <c:axId val="612343368"/>
      </c:barChart>
      <c:catAx>
        <c:axId val="612337488"/>
        <c:scaling>
          <c:orientation val="minMax"/>
        </c:scaling>
        <c:delete val="0"/>
        <c:axPos val="b"/>
        <c:numFmt formatCode="General" sourceLinked="0"/>
        <c:majorTickMark val="out"/>
        <c:minorTickMark val="none"/>
        <c:tickLblPos val="nextTo"/>
        <c:txPr>
          <a:bodyPr/>
          <a:lstStyle/>
          <a:p>
            <a:pPr>
              <a:defRPr lang="en-US" sz="1400"/>
            </a:pPr>
            <a:endParaRPr lang="en-US"/>
          </a:p>
        </c:txPr>
        <c:crossAx val="612343368"/>
        <c:crosses val="autoZero"/>
        <c:auto val="1"/>
        <c:lblAlgn val="ctr"/>
        <c:lblOffset val="100"/>
        <c:noMultiLvlLbl val="0"/>
      </c:catAx>
      <c:valAx>
        <c:axId val="612343368"/>
        <c:scaling>
          <c:orientation val="minMax"/>
        </c:scaling>
        <c:delete val="0"/>
        <c:axPos val="l"/>
        <c:numFmt formatCode="General" sourceLinked="1"/>
        <c:majorTickMark val="out"/>
        <c:minorTickMark val="none"/>
        <c:tickLblPos val="nextTo"/>
        <c:txPr>
          <a:bodyPr/>
          <a:lstStyle/>
          <a:p>
            <a:pPr>
              <a:defRPr lang="en-US" sz="1400"/>
            </a:pPr>
            <a:endParaRPr lang="en-US"/>
          </a:p>
        </c:txPr>
        <c:crossAx val="61233748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17-06-2017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384300" y="1165225"/>
            <a:ext cx="4186238" cy="3141663"/>
          </a:xfrm>
          <a:ln/>
        </p:spPr>
      </p:sp>
      <p:sp>
        <p:nvSpPr>
          <p:cNvPr id="10243" name="Notes Placeholder 2"/>
          <p:cNvSpPr>
            <a:spLocks noGrp="1"/>
          </p:cNvSpPr>
          <p:nvPr>
            <p:ph type="body" idx="1"/>
          </p:nvPr>
        </p:nvSpPr>
        <p:spPr>
          <a:xfrm>
            <a:off x="695161" y="4421786"/>
            <a:ext cx="5564520" cy="41897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 name="Header Placeholder 1"/>
          <p:cNvSpPr>
            <a:spLocks noGrp="1"/>
          </p:cNvSpPr>
          <p:nvPr>
            <p:ph type="hdr" sz="quarter" idx="10"/>
          </p:nvPr>
        </p:nvSpPr>
        <p:spPr/>
        <p:txBody>
          <a:bodyPr/>
          <a:lstStyle/>
          <a:p>
            <a:r>
              <a:rPr lang="en-IN" smtClean="0"/>
              <a:t>AHPL/QMS/FR/09/E</a:t>
            </a:r>
            <a:endParaRPr lang="en-IN"/>
          </a:p>
        </p:txBody>
      </p:sp>
      <p:sp>
        <p:nvSpPr>
          <p:cNvPr id="3" name="Footer Placeholder 2"/>
          <p:cNvSpPr>
            <a:spLocks noGrp="1"/>
          </p:cNvSpPr>
          <p:nvPr>
            <p:ph type="ftr" sz="quarter" idx="11"/>
          </p:nvPr>
        </p:nvSpPr>
        <p:spPr/>
        <p:txBody>
          <a:bodyPr/>
          <a:lstStyle/>
          <a:p>
            <a:r>
              <a:rPr lang="en-US" smtClean="0"/>
              <a:t>Rev. No.:01, Rev. Date:15.12.2016</a:t>
            </a:r>
            <a:endParaRPr lang="en-IN"/>
          </a:p>
        </p:txBody>
      </p:sp>
    </p:spTree>
    <p:extLst>
      <p:ext uri="{BB962C8B-B14F-4D97-AF65-F5344CB8AC3E}">
        <p14:creationId xmlns:p14="http://schemas.microsoft.com/office/powerpoint/2010/main" val="281596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97"/>
            <a:ext cx="7772400" cy="49244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276999"/>
          </a:xfrm>
        </p:spPr>
        <p:txBody>
          <a:bodyPr/>
          <a:lstStyle>
            <a:lvl1pPr marL="0" indent="0" algn="ctr">
              <a:buNone/>
              <a:defRPr>
                <a:solidFill>
                  <a:schemeClr val="tx1">
                    <a:tint val="75000"/>
                  </a:schemeClr>
                </a:solidFill>
              </a:defRPr>
            </a:lvl1pPr>
            <a:lvl2pPr marL="453241" indent="0" algn="ctr">
              <a:buNone/>
              <a:defRPr>
                <a:solidFill>
                  <a:schemeClr val="tx1">
                    <a:tint val="75000"/>
                  </a:schemeClr>
                </a:solidFill>
              </a:defRPr>
            </a:lvl2pPr>
            <a:lvl3pPr marL="906514" indent="0" algn="ctr">
              <a:buNone/>
              <a:defRPr>
                <a:solidFill>
                  <a:schemeClr val="tx1">
                    <a:tint val="75000"/>
                  </a:schemeClr>
                </a:solidFill>
              </a:defRPr>
            </a:lvl3pPr>
            <a:lvl4pPr marL="1359791" indent="0" algn="ctr">
              <a:buNone/>
              <a:defRPr>
                <a:solidFill>
                  <a:schemeClr val="tx1">
                    <a:tint val="75000"/>
                  </a:schemeClr>
                </a:solidFill>
              </a:defRPr>
            </a:lvl4pPr>
            <a:lvl5pPr marL="1813062" indent="0" algn="ctr">
              <a:buNone/>
              <a:defRPr>
                <a:solidFill>
                  <a:schemeClr val="tx1">
                    <a:tint val="75000"/>
                  </a:schemeClr>
                </a:solidFill>
              </a:defRPr>
            </a:lvl5pPr>
            <a:lvl6pPr marL="2266334" indent="0" algn="ctr">
              <a:buNone/>
              <a:defRPr>
                <a:solidFill>
                  <a:schemeClr val="tx1">
                    <a:tint val="75000"/>
                  </a:schemeClr>
                </a:solidFill>
              </a:defRPr>
            </a:lvl6pPr>
            <a:lvl7pPr marL="2719599" indent="0" algn="ctr">
              <a:buNone/>
              <a:defRPr>
                <a:solidFill>
                  <a:schemeClr val="tx1">
                    <a:tint val="75000"/>
                  </a:schemeClr>
                </a:solidFill>
              </a:defRPr>
            </a:lvl7pPr>
            <a:lvl8pPr marL="3172867" indent="0" algn="ctr">
              <a:buNone/>
              <a:defRPr>
                <a:solidFill>
                  <a:schemeClr val="tx1">
                    <a:tint val="75000"/>
                  </a:schemeClr>
                </a:solidFill>
              </a:defRPr>
            </a:lvl8pPr>
            <a:lvl9pPr marL="362613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422"/>
            <a:ext cx="2133600" cy="365125"/>
          </a:xfrm>
          <a:prstGeom prst="rect">
            <a:avLst/>
          </a:prstGeom>
        </p:spPr>
        <p:txBody>
          <a:bodyPr lIns="65306" tIns="32653" rIns="65306" bIns="32653"/>
          <a:lstStyle/>
          <a:p>
            <a:fld id="{1D8BD707-D9CF-40AE-B4C6-C98DA3205C09}" type="datetimeFigureOut">
              <a:rPr lang="en-US" smtClean="0">
                <a:solidFill>
                  <a:prstClr val="black">
                    <a:tint val="75000"/>
                  </a:prstClr>
                </a:solidFill>
              </a:rPr>
              <a:pPr/>
              <a:t>6/17/2017</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422"/>
            <a:ext cx="2895600" cy="365125"/>
          </a:xfrm>
          <a:prstGeom prst="rect">
            <a:avLst/>
          </a:prstGeom>
        </p:spPr>
        <p:txBody>
          <a:bodyPr lIns="65306" tIns="32653" rIns="65306" bIns="32653"/>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422"/>
            <a:ext cx="2133600" cy="365125"/>
          </a:xfrm>
          <a:prstGeom prst="rect">
            <a:avLst/>
          </a:prstGeom>
        </p:spPr>
        <p:txBody>
          <a:bodyPr lIns="65306" tIns="32653" rIns="65306" bIns="32653"/>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665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945" y="441839"/>
            <a:ext cx="955675" cy="332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4" y="1080246"/>
            <a:ext cx="5786437" cy="304800"/>
          </a:xfrm>
          <a:prstGeom prst="rect">
            <a:avLst/>
          </a:prstGeom>
          <a:noFill/>
          <a:ln w="9525">
            <a:solidFill>
              <a:schemeClr val="tx1"/>
            </a:solidFill>
            <a:miter lim="800000"/>
            <a:headEnd/>
            <a:tailEnd/>
          </a:ln>
        </p:spPr>
        <p:txBody>
          <a:bodyPr wrap="none" lIns="91429" tIns="45715" rIns="91429" bIns="45715"/>
          <a:lstStyle/>
          <a:p>
            <a:pPr marL="244899" indent="-244899" eaLnBrk="0" hangingPunct="0">
              <a:buAutoNum type="arabicParenR"/>
              <a:defRPr/>
            </a:pPr>
            <a:r>
              <a:rPr lang="en-US" sz="1100" b="1" dirty="0">
                <a:solidFill>
                  <a:srgbClr val="0033CC"/>
                </a:solidFill>
                <a:latin typeface="Calibri" pitchFamily="34" charset="0"/>
                <a:cs typeface="Calibri" pitchFamily="34" charset="0"/>
              </a:rPr>
              <a:t>IDEA </a:t>
            </a:r>
            <a:r>
              <a:rPr lang="en-US" sz="1100" dirty="0" smtClean="0">
                <a:solidFill>
                  <a:srgbClr val="0033CC"/>
                </a:solidFill>
                <a:latin typeface="Calibri" pitchFamily="34" charset="0"/>
                <a:cs typeface="Calibri" pitchFamily="34" charset="0"/>
              </a:rPr>
              <a:t>: Separate Unit Wise Guard Provided . </a:t>
            </a:r>
            <a:r>
              <a:rPr lang="en-US" sz="1100" b="1" dirty="0" smtClean="0">
                <a:latin typeface="Calibri" pitchFamily="34" charset="0"/>
                <a:cs typeface="Calibri" pitchFamily="34" charset="0"/>
              </a:rPr>
              <a:t> </a:t>
            </a:r>
            <a:endParaRPr lang="en-US" sz="1100" b="1" dirty="0">
              <a:latin typeface="Calibri" pitchFamily="34" charset="0"/>
              <a:cs typeface="Calibri" pitchFamily="34" charset="0"/>
            </a:endParaRPr>
          </a:p>
          <a:p>
            <a:pPr eaLnBrk="0" hangingPunct="0">
              <a:defRPr/>
            </a:pPr>
            <a:r>
              <a:rPr lang="en-US" altLang="en-US" sz="1100" b="1" dirty="0">
                <a:latin typeface="Calibri" pitchFamily="34" charset="0"/>
              </a:rPr>
              <a:t> </a:t>
            </a:r>
          </a:p>
          <a:p>
            <a:pPr eaLnBrk="0" fontAlgn="base" hangingPunct="0">
              <a:spcBef>
                <a:spcPct val="0"/>
              </a:spcBef>
              <a:spcAft>
                <a:spcPct val="0"/>
              </a:spcAft>
              <a:defRPr/>
            </a:pPr>
            <a:endParaRPr lang="en-US" altLang="en-US" sz="1100" dirty="0">
              <a:latin typeface="Calibri" pitchFamily="34" charset="0"/>
              <a:cs typeface="Calibri" pitchFamily="34" charset="0"/>
            </a:endParaRPr>
          </a:p>
        </p:txBody>
      </p:sp>
      <p:sp>
        <p:nvSpPr>
          <p:cNvPr id="6151"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1" y="3944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NO :- </a:t>
            </a:r>
            <a:endParaRPr lang="en-US" sz="110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1" y="5468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NAME: </a:t>
            </a:r>
            <a:r>
              <a:rPr lang="en-US" sz="1100" dirty="0">
                <a:solidFill>
                  <a:srgbClr val="000000"/>
                </a:solidFill>
                <a:latin typeface="Calibri" pitchFamily="34" charset="0"/>
                <a:cs typeface="Calibri" pitchFamily="34" charset="0"/>
              </a:rPr>
              <a:t> </a:t>
            </a:r>
          </a:p>
        </p:txBody>
      </p:sp>
      <p:sp>
        <p:nvSpPr>
          <p:cNvPr id="21" name="Rectangle 6"/>
          <p:cNvSpPr>
            <a:spLocks noChangeArrowheads="1"/>
          </p:cNvSpPr>
          <p:nvPr/>
        </p:nvSpPr>
        <p:spPr bwMode="auto">
          <a:xfrm>
            <a:off x="1606551" y="6992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DEPT :- </a:t>
            </a:r>
            <a:r>
              <a:rPr lang="en-US" sz="1100" b="1" dirty="0" err="1">
                <a:latin typeface="Calibri" pitchFamily="34" charset="0"/>
                <a:cs typeface="Calibri" pitchFamily="34" charset="0"/>
              </a:rPr>
              <a:t>Maint</a:t>
            </a:r>
            <a:r>
              <a:rPr lang="en-US" sz="1100" b="1" dirty="0">
                <a:latin typeface="Calibri" pitchFamily="34" charset="0"/>
                <a:cs typeface="Calibri" pitchFamily="34" charset="0"/>
              </a:rPr>
              <a:t> </a:t>
            </a:r>
            <a:endParaRPr lang="en-US" sz="1100" dirty="0">
              <a:latin typeface="Calibri" pitchFamily="34" charset="0"/>
              <a:cs typeface="Calibri" pitchFamily="34" charset="0"/>
            </a:endParaRPr>
          </a:p>
        </p:txBody>
      </p:sp>
      <p:sp>
        <p:nvSpPr>
          <p:cNvPr id="22"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a:t>
            </a:r>
            <a:r>
              <a:rPr lang="en-US" sz="1100" dirty="0">
                <a:latin typeface="Calibri" pitchFamily="34" charset="0"/>
                <a:cs typeface="Calibri" pitchFamily="34" charset="0"/>
              </a:rPr>
              <a:t>:- M/C Shop</a:t>
            </a:r>
          </a:p>
        </p:txBody>
      </p:sp>
      <p:sp>
        <p:nvSpPr>
          <p:cNvPr id="23" name="Rectangle 8"/>
          <p:cNvSpPr>
            <a:spLocks noChangeArrowheads="1"/>
          </p:cNvSpPr>
          <p:nvPr/>
        </p:nvSpPr>
        <p:spPr bwMode="auto">
          <a:xfrm>
            <a:off x="1301751" y="851646"/>
            <a:ext cx="1903413"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 NAME</a:t>
            </a:r>
            <a:r>
              <a:rPr lang="en-US" sz="1100" b="1" dirty="0">
                <a:latin typeface="Calibri" pitchFamily="34" charset="0"/>
                <a:cs typeface="Calibri" pitchFamily="34" charset="0"/>
              </a:rPr>
              <a:t>:- CBS Cell</a:t>
            </a:r>
            <a:endParaRPr lang="en-US" sz="1100" dirty="0">
              <a:latin typeface="Calibri" pitchFamily="34" charset="0"/>
              <a:cs typeface="Calibri" pitchFamily="34" charset="0"/>
            </a:endParaRPr>
          </a:p>
        </p:txBody>
      </p:sp>
      <p:sp>
        <p:nvSpPr>
          <p:cNvPr id="24"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4" y="851646"/>
            <a:ext cx="3121025"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MACHINE / STAGE  :- BKT SPM A1</a:t>
            </a:r>
            <a:endParaRPr lang="en-US" sz="1100" dirty="0">
              <a:latin typeface="Calibri" pitchFamily="34" charset="0"/>
              <a:cs typeface="Calibri" pitchFamily="34" charset="0"/>
            </a:endParaRPr>
          </a:p>
        </p:txBody>
      </p:sp>
      <p:sp>
        <p:nvSpPr>
          <p:cNvPr id="28"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OPERATION  :- Drilling &amp; Tapping </a:t>
            </a:r>
            <a:endParaRPr lang="en-US" sz="1100" dirty="0">
              <a:latin typeface="Calibri" pitchFamily="34" charset="0"/>
              <a:cs typeface="Calibri" pitchFamily="34" charset="0"/>
            </a:endParaRPr>
          </a:p>
        </p:txBody>
      </p:sp>
      <p:sp>
        <p:nvSpPr>
          <p:cNvPr id="6162" name="Rectangle 14"/>
          <p:cNvSpPr>
            <a:spLocks noChangeArrowheads="1"/>
          </p:cNvSpPr>
          <p:nvPr/>
        </p:nvSpPr>
        <p:spPr bwMode="auto">
          <a:xfrm>
            <a:off x="4803775"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470646"/>
            <a:ext cx="1598612" cy="271463"/>
          </a:xfrm>
          <a:prstGeom prst="rect">
            <a:avLst/>
          </a:prstGeom>
        </p:spPr>
        <p:txBody>
          <a:bodyPr wrap="none" lIns="91429" tIns="45715" rIns="91429" bIns="45715" fromWordArt="1">
            <a:prstTxWarp prst="textPlain">
              <a:avLst>
                <a:gd name="adj" fmla="val 50000"/>
              </a:avLst>
            </a:prstTxWarp>
          </a:bodyPr>
          <a:lstStyle/>
          <a:p>
            <a:pPr algn="ctr" eaLnBrk="0" fontAlgn="base" hangingPunct="0">
              <a:spcBef>
                <a:spcPct val="0"/>
              </a:spcBef>
              <a:spcAft>
                <a:spcPct val="0"/>
              </a:spcAft>
            </a:pPr>
            <a:r>
              <a:rPr lang="en-IN" sz="110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6" y="394446"/>
            <a:ext cx="303213" cy="152400"/>
          </a:xfrm>
          <a:prstGeom prst="rect">
            <a:avLst/>
          </a:prstGeom>
          <a:solidFill>
            <a:srgbClr val="00B050"/>
          </a:solid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6" y="546846"/>
            <a:ext cx="303213"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6" y="699246"/>
            <a:ext cx="608013"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1" y="1080246"/>
            <a:ext cx="3046413" cy="381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rPr>
              <a:t>KAIZEN THEME :</a:t>
            </a:r>
            <a:r>
              <a:rPr lang="en-US" altLang="en-US" sz="1100" b="1" dirty="0">
                <a:latin typeface="Calibri" pitchFamily="34" charset="0"/>
              </a:rPr>
              <a:t>To Reduce JH </a:t>
            </a:r>
            <a:r>
              <a:rPr lang="en-US" altLang="en-US" sz="1100" b="1" dirty="0" smtClean="0">
                <a:latin typeface="Calibri" pitchFamily="34" charset="0"/>
              </a:rPr>
              <a:t>time At Bracket SPM A1 </a:t>
            </a:r>
            <a:endParaRPr lang="en-US" altLang="en-US" sz="1100" dirty="0">
              <a:latin typeface="Calibri" pitchFamily="34" charset="0"/>
            </a:endParaRPr>
          </a:p>
          <a:p>
            <a:pPr eaLnBrk="0" fontAlgn="base" hangingPunct="0">
              <a:spcBef>
                <a:spcPct val="0"/>
              </a:spcBef>
              <a:spcAft>
                <a:spcPct val="0"/>
              </a:spcAft>
              <a:defRPr/>
            </a:pPr>
            <a:r>
              <a:rPr lang="en-US" altLang="en-US" sz="1100" dirty="0">
                <a:latin typeface="Calibri" pitchFamily="34" charset="0"/>
              </a:rPr>
              <a:t> </a:t>
            </a:r>
          </a:p>
        </p:txBody>
      </p:sp>
      <p:sp>
        <p:nvSpPr>
          <p:cNvPr id="1068" name="Rectangle 41"/>
          <p:cNvSpPr>
            <a:spLocks noChangeArrowheads="1"/>
          </p:cNvSpPr>
          <p:nvPr/>
        </p:nvSpPr>
        <p:spPr bwMode="auto">
          <a:xfrm>
            <a:off x="168276" y="1461247"/>
            <a:ext cx="3025775" cy="380999"/>
          </a:xfrm>
          <a:prstGeom prst="rect">
            <a:avLst/>
          </a:prstGeom>
          <a:noFill/>
          <a:ln w="9525">
            <a:solidFill>
              <a:schemeClr val="tx1"/>
            </a:solidFill>
            <a:miter lim="800000"/>
            <a:headEnd/>
            <a:tailEnd/>
          </a:ln>
        </p:spPr>
        <p:txBody>
          <a:bodyPr lIns="91429" tIns="45715" rIns="91429" bIns="45715" anchor="t"/>
          <a:lstStyle/>
          <a:p>
            <a:pPr eaLnBrk="0" hangingPunct="0">
              <a:defRPr/>
            </a:pPr>
            <a:r>
              <a:rPr lang="en-US" altLang="en-US" sz="1100" b="1" dirty="0">
                <a:solidFill>
                  <a:srgbClr val="0033CC"/>
                </a:solidFill>
                <a:latin typeface="Calibri" pitchFamily="34" charset="0"/>
              </a:rPr>
              <a:t>Problem present status </a:t>
            </a:r>
            <a:r>
              <a:rPr lang="en-US" altLang="en-US" sz="1100" b="1" dirty="0" smtClean="0">
                <a:solidFill>
                  <a:srgbClr val="0033CC"/>
                </a:solidFill>
                <a:latin typeface="Calibri" pitchFamily="34" charset="0"/>
              </a:rPr>
              <a:t>:-</a:t>
            </a:r>
            <a:r>
              <a:rPr lang="en-US" altLang="en-US" sz="1100" b="1" dirty="0">
                <a:latin typeface="Calibri" pitchFamily="34" charset="0"/>
                <a:cs typeface="Calibri" pitchFamily="34" charset="0"/>
              </a:rPr>
              <a:t> </a:t>
            </a:r>
            <a:r>
              <a:rPr lang="en-US" altLang="en-US" sz="1100" b="1" dirty="0" smtClean="0">
                <a:latin typeface="Calibri" pitchFamily="34" charset="0"/>
                <a:cs typeface="Calibri" pitchFamily="34" charset="0"/>
              </a:rPr>
              <a:t>Required More time For JH Activity (Cleaning)</a:t>
            </a:r>
            <a:r>
              <a:rPr lang="en-US" sz="1100" b="1" dirty="0" smtClean="0">
                <a:latin typeface="Calibri" pitchFamily="34" charset="0"/>
                <a:cs typeface="Calibri" pitchFamily="34" charset="0"/>
              </a:rPr>
              <a:t> </a:t>
            </a:r>
            <a:endParaRPr lang="en-US" sz="1100" b="1" dirty="0">
              <a:latin typeface="Calibri" pitchFamily="34" charset="0"/>
              <a:cs typeface="Calibri" pitchFamily="34" charset="0"/>
            </a:endParaRPr>
          </a:p>
          <a:p>
            <a:pPr eaLnBrk="0" fontAlgn="base" hangingPunct="0">
              <a:spcBef>
                <a:spcPct val="0"/>
              </a:spcBef>
              <a:spcAft>
                <a:spcPct val="0"/>
              </a:spcAft>
              <a:defRPr/>
            </a:pPr>
            <a:r>
              <a:rPr lang="en-US" altLang="en-US" sz="1100" b="1" dirty="0">
                <a:latin typeface="Calibri" pitchFamily="34" charset="0"/>
              </a:rPr>
              <a:t> </a:t>
            </a:r>
            <a:endParaRPr lang="en-US" altLang="en-US" sz="1100" dirty="0">
              <a:latin typeface="Calibri" pitchFamily="34" charset="0"/>
            </a:endParaRPr>
          </a:p>
        </p:txBody>
      </p:sp>
      <p:sp>
        <p:nvSpPr>
          <p:cNvPr id="8236" name="Rectangle 43"/>
          <p:cNvSpPr>
            <a:spLocks noChangeArrowheads="1"/>
          </p:cNvSpPr>
          <p:nvPr/>
        </p:nvSpPr>
        <p:spPr bwMode="auto">
          <a:xfrm>
            <a:off x="3200401" y="1385046"/>
            <a:ext cx="3273425" cy="27432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COUNTERMEASURE</a:t>
            </a:r>
            <a:r>
              <a:rPr lang="en-US" sz="1100" b="1" dirty="0">
                <a:solidFill>
                  <a:srgbClr val="000000"/>
                </a:solidFill>
                <a:latin typeface="Calibri" pitchFamily="34" charset="0"/>
                <a:cs typeface="Calibri" pitchFamily="34" charset="0"/>
              </a:rPr>
              <a:t>:- Local make side guard fit </a:t>
            </a:r>
          </a:p>
        </p:txBody>
      </p:sp>
      <p:sp>
        <p:nvSpPr>
          <p:cNvPr id="58"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842245"/>
            <a:ext cx="1295400" cy="156472"/>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sz="110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0</a:t>
            </a:r>
          </a:p>
        </p:txBody>
      </p:sp>
      <p:sp>
        <p:nvSpPr>
          <p:cNvPr id="64"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25.03.2017</a:t>
            </a:r>
          </a:p>
        </p:txBody>
      </p:sp>
      <p:sp>
        <p:nvSpPr>
          <p:cNvPr id="65"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1.4.2017</a:t>
            </a:r>
          </a:p>
        </p:txBody>
      </p:sp>
      <p:sp>
        <p:nvSpPr>
          <p:cNvPr id="6198" name="Rectangle 52"/>
          <p:cNvSpPr>
            <a:spLocks noChangeArrowheads="1"/>
          </p:cNvSpPr>
          <p:nvPr/>
        </p:nvSpPr>
        <p:spPr bwMode="auto">
          <a:xfrm>
            <a:off x="6477000" y="2221659"/>
            <a:ext cx="2514600" cy="401637"/>
          </a:xfrm>
          <a:prstGeom prst="rect">
            <a:avLst/>
          </a:prstGeom>
          <a:noFill/>
          <a:ln w="9525">
            <a:solidFill>
              <a:schemeClr val="tx1"/>
            </a:solidFill>
            <a:miter lim="800000"/>
            <a:headEnd/>
            <a:tailEnd/>
          </a:ln>
          <a:extLst/>
        </p:spPr>
        <p:txBody>
          <a:bodyPr wrap="none" lIns="91429" tIns="45715" rIns="91429" bIns="45715" anchor="t"/>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TEAM MEMBERS  : </a:t>
            </a:r>
            <a:r>
              <a:rPr lang="en-US" altLang="en-US" sz="1100" b="1" dirty="0">
                <a:latin typeface="Calibri" pitchFamily="34" charset="0"/>
                <a:cs typeface="Calibri" pitchFamily="34" charset="0"/>
              </a:rPr>
              <a:t>Prakash,Sujit,Vasant </a:t>
            </a:r>
            <a:endParaRPr lang="en-US" altLang="en-US" sz="1000" dirty="0">
              <a:latin typeface="Calibri" pitchFamily="34" charset="0"/>
              <a:cs typeface="Calibri" pitchFamily="34" charset="0"/>
            </a:endParaRPr>
          </a:p>
        </p:txBody>
      </p:sp>
      <p:sp>
        <p:nvSpPr>
          <p:cNvPr id="6199" name="Rectangle 55"/>
          <p:cNvSpPr>
            <a:spLocks noChangeArrowheads="1"/>
          </p:cNvSpPr>
          <p:nvPr/>
        </p:nvSpPr>
        <p:spPr bwMode="auto">
          <a:xfrm>
            <a:off x="6478588" y="2604246"/>
            <a:ext cx="2513012" cy="914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BENEFITS :-</a:t>
            </a:r>
          </a:p>
          <a:p>
            <a:pPr eaLnBrk="0" fontAlgn="base" hangingPunct="0">
              <a:spcBef>
                <a:spcPct val="0"/>
              </a:spcBef>
              <a:spcAft>
                <a:spcPct val="0"/>
              </a:spcAft>
              <a:defRPr/>
            </a:pPr>
            <a:r>
              <a:rPr lang="en-US" altLang="en-US" sz="1100" b="1" dirty="0">
                <a:latin typeface="Calibri" pitchFamily="34" charset="0"/>
                <a:cs typeface="Calibri" pitchFamily="34" charset="0"/>
              </a:rPr>
              <a:t>Operator JH time reduce 5 min/Shift </a:t>
            </a:r>
          </a:p>
        </p:txBody>
      </p:sp>
      <p:sp>
        <p:nvSpPr>
          <p:cNvPr id="68" name="Rectangle 57"/>
          <p:cNvSpPr>
            <a:spLocks noChangeArrowheads="1"/>
          </p:cNvSpPr>
          <p:nvPr/>
        </p:nvSpPr>
        <p:spPr bwMode="auto">
          <a:xfrm>
            <a:off x="6478588" y="2753466"/>
            <a:ext cx="2513012" cy="765180"/>
          </a:xfrm>
          <a:prstGeom prst="rect">
            <a:avLst/>
          </a:prstGeom>
          <a:noFill/>
          <a:ln w="9525">
            <a:solidFill>
              <a:schemeClr val="tx1"/>
            </a:solidFill>
            <a:miter lim="800000"/>
            <a:headEnd/>
            <a:tailEnd/>
          </a:ln>
          <a:extLst/>
        </p:spPr>
        <p:txBody>
          <a:bodyPr lIns="91429" tIns="45715" rIns="91429" bIns="45715"/>
          <a:lstStyle/>
          <a:p>
            <a:pPr eaLnBrk="0" fontAlgn="base" hangingPunct="0">
              <a:spcBef>
                <a:spcPct val="20000"/>
              </a:spcBef>
              <a:spcAft>
                <a:spcPct val="0"/>
              </a:spcAft>
              <a:defRPr/>
            </a:pPr>
            <a:endParaRPr lang="en-US" altLang="en-US" sz="110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1" y="6272959"/>
            <a:ext cx="3046413" cy="230187"/>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dirty="0">
                <a:solidFill>
                  <a:srgbClr val="0000CC"/>
                </a:solidFill>
                <a:latin typeface="Calibri" pitchFamily="34" charset="0"/>
                <a:cs typeface="Calibri" pitchFamily="34" charset="0"/>
              </a:rPr>
              <a:t>MANAGER’S SIGN :-</a:t>
            </a:r>
            <a:r>
              <a:rPr lang="en-US" altLang="en-US" sz="1100" dirty="0">
                <a:latin typeface="Calibri" pitchFamily="34" charset="0"/>
                <a:cs typeface="Calibri" pitchFamily="34" charset="0"/>
              </a:rPr>
              <a:t> SNC </a:t>
            </a:r>
          </a:p>
        </p:txBody>
      </p:sp>
      <p:sp>
        <p:nvSpPr>
          <p:cNvPr id="6202" name="Rectangle 60"/>
          <p:cNvSpPr>
            <a:spLocks noChangeArrowheads="1"/>
          </p:cNvSpPr>
          <p:nvPr/>
        </p:nvSpPr>
        <p:spPr bwMode="auto">
          <a:xfrm>
            <a:off x="152401" y="6033246"/>
            <a:ext cx="3057525" cy="228600"/>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REGISTERED BY </a:t>
            </a:r>
            <a:r>
              <a:rPr lang="en-US" altLang="en-US" sz="1100" dirty="0">
                <a:solidFill>
                  <a:srgbClr val="000000"/>
                </a:solidFill>
                <a:latin typeface="Calibri" pitchFamily="34" charset="0"/>
                <a:cs typeface="Calibri" pitchFamily="34" charset="0"/>
              </a:rPr>
              <a:t>:-Prakash</a:t>
            </a:r>
            <a:endParaRPr lang="en-US" altLang="en-US" sz="110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1" y="5804646"/>
            <a:ext cx="3046413" cy="228600"/>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REGISTRATION NO. &amp; DATE</a:t>
            </a:r>
            <a:r>
              <a:rPr lang="en-US" altLang="en-US" sz="1100" b="1" dirty="0">
                <a:latin typeface="Calibri" pitchFamily="34" charset="0"/>
                <a:cs typeface="Calibri" pitchFamily="34" charset="0"/>
              </a:rPr>
              <a:t>: 10.4.2017</a:t>
            </a:r>
            <a:endParaRPr lang="en-US" altLang="en-US" sz="1100" dirty="0">
              <a:latin typeface="Calibri" pitchFamily="34" charset="0"/>
              <a:cs typeface="Calibri" pitchFamily="34" charset="0"/>
            </a:endParaRPr>
          </a:p>
        </p:txBody>
      </p:sp>
      <p:sp>
        <p:nvSpPr>
          <p:cNvPr id="1084"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pitchFamily="34" charset="0"/>
              </a:rPr>
              <a:t>WHY - WHY </a:t>
            </a:r>
            <a:r>
              <a:rPr lang="en-US" sz="1100" b="1" dirty="0" smtClean="0">
                <a:solidFill>
                  <a:srgbClr val="0000CC"/>
                </a:solidFill>
                <a:latin typeface="Calibri" pitchFamily="34" charset="0"/>
              </a:rPr>
              <a:t>ANALYSIS :-</a:t>
            </a:r>
          </a:p>
          <a:p>
            <a:pPr marL="244899" indent="-244899" eaLnBrk="0" hangingPunct="0">
              <a:buAutoNum type="arabicParenR"/>
              <a:defRPr/>
            </a:pPr>
            <a:endParaRPr lang="en-US" sz="1100" dirty="0" smtClean="0">
              <a:latin typeface="Calibri" pitchFamily="34" charset="0"/>
              <a:cs typeface="Calibri" pitchFamily="34" charset="0"/>
            </a:endParaRPr>
          </a:p>
          <a:p>
            <a:pPr eaLnBrk="0" hangingPunct="0">
              <a:defRPr/>
            </a:pPr>
            <a:r>
              <a:rPr lang="en-US" sz="1100" b="1" dirty="0" smtClean="0">
                <a:latin typeface="Calibri" pitchFamily="34" charset="0"/>
                <a:cs typeface="Calibri" pitchFamily="34" charset="0"/>
              </a:rPr>
              <a:t> 1) Single Guard Provided To All Unit</a:t>
            </a:r>
          </a:p>
          <a:p>
            <a:pPr eaLnBrk="0" hangingPunct="0">
              <a:defRPr/>
            </a:pPr>
            <a:r>
              <a:rPr lang="en-US" sz="1100" b="1" dirty="0" smtClean="0">
                <a:latin typeface="Calibri" pitchFamily="34" charset="0"/>
                <a:cs typeface="Calibri" pitchFamily="34" charset="0"/>
              </a:rPr>
              <a:t>2) Fixture cleaning Difficult </a:t>
            </a:r>
          </a:p>
          <a:p>
            <a:pPr eaLnBrk="0" hangingPunct="0">
              <a:defRPr/>
            </a:pPr>
            <a:r>
              <a:rPr lang="en-US" sz="1100" b="1" dirty="0" smtClean="0">
                <a:latin typeface="Calibri" pitchFamily="34" charset="0"/>
                <a:cs typeface="Calibri" pitchFamily="34" charset="0"/>
              </a:rPr>
              <a:t>3)Required More Time For JH Activity </a:t>
            </a:r>
          </a:p>
          <a:p>
            <a:pPr eaLnBrk="0" hangingPunct="0">
              <a:defRPr/>
            </a:pPr>
            <a:r>
              <a:rPr lang="en-US" sz="1100" b="1" dirty="0" smtClean="0">
                <a:latin typeface="Calibri" pitchFamily="34" charset="0"/>
                <a:cs typeface="Calibri" pitchFamily="34" charset="0"/>
              </a:rPr>
              <a:t>4) Hard To Access</a:t>
            </a:r>
          </a:p>
          <a:p>
            <a:pPr eaLnBrk="0" fontAlgn="base" hangingPunct="0">
              <a:spcBef>
                <a:spcPct val="0"/>
              </a:spcBef>
              <a:spcAft>
                <a:spcPct val="0"/>
              </a:spcAft>
              <a:defRPr/>
            </a:pPr>
            <a:r>
              <a:rPr lang="en-US" altLang="en-US" sz="1100" b="1" dirty="0" smtClean="0">
                <a:latin typeface="Calibri" pitchFamily="34" charset="0"/>
              </a:rPr>
              <a:t> </a:t>
            </a:r>
            <a:endParaRPr lang="en-US" altLang="en-US" sz="1100" b="1" dirty="0">
              <a:latin typeface="Calibri" pitchFamily="34" charset="0"/>
            </a:endParaRPr>
          </a:p>
          <a:p>
            <a:pPr eaLnBrk="0" fontAlgn="base" hangingPunct="0">
              <a:spcBef>
                <a:spcPct val="0"/>
              </a:spcBef>
              <a:spcAft>
                <a:spcPct val="0"/>
              </a:spcAft>
              <a:defRPr/>
            </a:pPr>
            <a:endParaRPr lang="en-US" altLang="en-US" sz="1100" b="1" dirty="0">
              <a:solidFill>
                <a:srgbClr val="0000FF"/>
              </a:solidFill>
              <a:latin typeface="Calibri" pitchFamily="34" charset="0"/>
            </a:endParaRPr>
          </a:p>
        </p:txBody>
      </p:sp>
      <p:sp>
        <p:nvSpPr>
          <p:cNvPr id="6205" name="Rectangle 63"/>
          <p:cNvSpPr>
            <a:spLocks noChangeArrowheads="1"/>
          </p:cNvSpPr>
          <p:nvPr/>
        </p:nvSpPr>
        <p:spPr bwMode="auto">
          <a:xfrm>
            <a:off x="3205164" y="3899646"/>
            <a:ext cx="3273425" cy="2817813"/>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RESULT :-</a:t>
            </a:r>
            <a:endParaRPr lang="en-US" altLang="en-US" sz="110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p:txBody>
      </p:sp>
      <p:sp>
        <p:nvSpPr>
          <p:cNvPr id="4157"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SR.</a:t>
            </a:r>
          </a:p>
          <a:p>
            <a:pPr algn="ctr" eaLnBrk="0" fontAlgn="base" hangingPunct="0">
              <a:spcBef>
                <a:spcPct val="0"/>
              </a:spcBef>
              <a:spcAft>
                <a:spcPct val="0"/>
              </a:spcAft>
            </a:pPr>
            <a:r>
              <a:rPr lang="en-US" altLang="en-US" sz="900" b="1">
                <a:solidFill>
                  <a:srgbClr val="000000"/>
                </a:solidFill>
                <a:latin typeface="Calibri" pitchFamily="34" charset="0"/>
              </a:rPr>
              <a:t>NO.</a:t>
            </a:r>
          </a:p>
        </p:txBody>
      </p:sp>
      <p:sp>
        <p:nvSpPr>
          <p:cNvPr id="4159"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CELL</a:t>
            </a:r>
          </a:p>
        </p:txBody>
      </p:sp>
      <p:sp>
        <p:nvSpPr>
          <p:cNvPr id="4160"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RESPONSIBILITY</a:t>
            </a:r>
          </a:p>
        </p:txBody>
      </p:sp>
      <p:sp>
        <p:nvSpPr>
          <p:cNvPr id="4162"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336459"/>
            <a:ext cx="6096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394447"/>
            <a:ext cx="8839200" cy="6321425"/>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2221659"/>
            <a:ext cx="0" cy="268287"/>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2147046"/>
            <a:ext cx="0" cy="27305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394696"/>
            <a:ext cx="0" cy="76200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1" name="Rectangle 78"/>
          <p:cNvSpPr>
            <a:spLocks noChangeArrowheads="1"/>
          </p:cNvSpPr>
          <p:nvPr/>
        </p:nvSpPr>
        <p:spPr bwMode="auto">
          <a:xfrm>
            <a:off x="6705600" y="6336459"/>
            <a:ext cx="4572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823446"/>
            <a:ext cx="2513012" cy="1522413"/>
          </a:xfrm>
          <a:prstGeom prst="rect">
            <a:avLst/>
          </a:prstGeom>
          <a:noFill/>
          <a:ln>
            <a:solidFill>
              <a:schemeClr val="tx1"/>
            </a:solidFill>
          </a:ln>
          <a:extLst/>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a:rPr>
              <a:t>WHAT TO DO:- </a:t>
            </a:r>
            <a:r>
              <a:rPr lang="en-US" sz="1100" b="1" dirty="0">
                <a:latin typeface="Calibri"/>
              </a:rPr>
              <a:t>Check guard location </a:t>
            </a:r>
            <a:endParaRPr lang="en-US" sz="1100" dirty="0"/>
          </a:p>
          <a:p>
            <a:pPr eaLnBrk="0" fontAlgn="base" hangingPunct="0">
              <a:spcBef>
                <a:spcPct val="0"/>
              </a:spcBef>
              <a:spcAft>
                <a:spcPct val="0"/>
              </a:spcAft>
              <a:defRPr/>
            </a:pPr>
            <a:r>
              <a:rPr lang="en-US" sz="1100" b="1" dirty="0">
                <a:solidFill>
                  <a:srgbClr val="0000CC"/>
                </a:solidFill>
                <a:latin typeface="Calibri"/>
              </a:rPr>
              <a:t>HOW TO DO:-</a:t>
            </a:r>
            <a:r>
              <a:rPr lang="en-US" sz="1100" dirty="0">
                <a:solidFill>
                  <a:srgbClr val="000000"/>
                </a:solidFill>
              </a:rPr>
              <a:t>  In JH				</a:t>
            </a:r>
          </a:p>
          <a:p>
            <a:pPr>
              <a:defRPr/>
            </a:pPr>
            <a:r>
              <a:rPr lang="en-US" sz="1100" b="1" dirty="0">
                <a:solidFill>
                  <a:srgbClr val="0000CC"/>
                </a:solidFill>
                <a:latin typeface="Calibri"/>
              </a:rPr>
              <a:t>FREQUENCY :-  </a:t>
            </a:r>
            <a:r>
              <a:rPr lang="en-US" sz="1100" b="1" dirty="0">
                <a:latin typeface="Calibri"/>
              </a:rPr>
              <a:t>Daily </a:t>
            </a:r>
            <a:endParaRPr lang="en-US" sz="1100" dirty="0"/>
          </a:p>
        </p:txBody>
      </p:sp>
      <p:sp>
        <p:nvSpPr>
          <p:cNvPr id="6228" name="Rounded Rectangle 95"/>
          <p:cNvSpPr>
            <a:spLocks noChangeArrowheads="1"/>
          </p:cNvSpPr>
          <p:nvPr/>
        </p:nvSpPr>
        <p:spPr bwMode="auto">
          <a:xfrm>
            <a:off x="5562600" y="3618660"/>
            <a:ext cx="914400" cy="289430"/>
          </a:xfrm>
          <a:prstGeom prst="roundRect">
            <a:avLst>
              <a:gd name="adj" fmla="val 16667"/>
            </a:avLst>
          </a:prstGeom>
          <a:solidFill>
            <a:srgbClr val="00B05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After</a:t>
            </a:r>
          </a:p>
        </p:txBody>
      </p:sp>
      <p:sp>
        <p:nvSpPr>
          <p:cNvPr id="1106" name="Rectangle 82"/>
          <p:cNvSpPr>
            <a:spLocks noChangeArrowheads="1"/>
          </p:cNvSpPr>
          <p:nvPr/>
        </p:nvSpPr>
        <p:spPr bwMode="auto">
          <a:xfrm>
            <a:off x="152400" y="5423646"/>
            <a:ext cx="3048000" cy="381000"/>
          </a:xfrm>
          <a:prstGeom prst="rect">
            <a:avLst/>
          </a:prstGeom>
          <a:noFill/>
          <a:ln w="9525">
            <a:no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FF0000"/>
                </a:solidFill>
                <a:latin typeface="Calibri" pitchFamily="34" charset="0"/>
              </a:rPr>
              <a:t>ROOT CAUSE :- </a:t>
            </a:r>
            <a:r>
              <a:rPr lang="en-US" sz="1100" b="1" dirty="0" smtClean="0">
                <a:latin typeface="Calibri" pitchFamily="34" charset="0"/>
              </a:rPr>
              <a:t>Hard To Access . </a:t>
            </a:r>
            <a:endParaRPr lang="en-US" altLang="en-US" sz="1100" dirty="0">
              <a:latin typeface="Calibri" pitchFamily="34" charset="0"/>
            </a:endParaRPr>
          </a:p>
        </p:txBody>
      </p:sp>
      <p:sp>
        <p:nvSpPr>
          <p:cNvPr id="4175" name="Oval 3"/>
          <p:cNvSpPr>
            <a:spLocks noChangeArrowheads="1"/>
          </p:cNvSpPr>
          <p:nvPr/>
        </p:nvSpPr>
        <p:spPr bwMode="auto">
          <a:xfrm>
            <a:off x="882650" y="2147046"/>
            <a:ext cx="496888"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98"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3"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338047"/>
            <a:ext cx="457200" cy="37782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4180" name="Oval 2"/>
          <p:cNvSpPr>
            <a:spLocks noChangeArrowheads="1"/>
          </p:cNvSpPr>
          <p:nvPr/>
        </p:nvSpPr>
        <p:spPr bwMode="auto">
          <a:xfrm>
            <a:off x="609600" y="2355009"/>
            <a:ext cx="273050"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4181" name="Oval 5"/>
          <p:cNvSpPr>
            <a:spLocks noChangeArrowheads="1"/>
          </p:cNvSpPr>
          <p:nvPr/>
        </p:nvSpPr>
        <p:spPr bwMode="auto">
          <a:xfrm>
            <a:off x="3733801" y="2518521"/>
            <a:ext cx="1031875"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115" name="Rectangle 47"/>
          <p:cNvSpPr>
            <a:spLocks noChangeArrowheads="1"/>
          </p:cNvSpPr>
          <p:nvPr/>
        </p:nvSpPr>
        <p:spPr bwMode="auto">
          <a:xfrm>
            <a:off x="6478588" y="1998717"/>
            <a:ext cx="1295400" cy="129278"/>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FINISH</a:t>
            </a:r>
          </a:p>
        </p:txBody>
      </p:sp>
      <p:cxnSp>
        <p:nvCxnSpPr>
          <p:cNvPr id="4185"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6"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7" name="Rounded Rectangle 15"/>
          <p:cNvSpPr>
            <a:spLocks noChangeArrowheads="1"/>
          </p:cNvSpPr>
          <p:nvPr/>
        </p:nvSpPr>
        <p:spPr bwMode="auto">
          <a:xfrm>
            <a:off x="3505200" y="2980485"/>
            <a:ext cx="228600" cy="39075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4188"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9" name="Straight Connector 30"/>
          <p:cNvCxnSpPr>
            <a:cxnSpLocks noChangeShapeType="1"/>
            <a:endCxn id="4187" idx="2"/>
          </p:cNvCxnSpPr>
          <p:nvPr/>
        </p:nvCxnSpPr>
        <p:spPr bwMode="auto">
          <a:xfrm>
            <a:off x="3505200" y="2832846"/>
            <a:ext cx="114300" cy="5383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97" name="Rounded Rectangle 95"/>
          <p:cNvSpPr>
            <a:spLocks noChangeArrowheads="1"/>
          </p:cNvSpPr>
          <p:nvPr/>
        </p:nvSpPr>
        <p:spPr bwMode="auto">
          <a:xfrm>
            <a:off x="2295525" y="3618660"/>
            <a:ext cx="914400" cy="289430"/>
          </a:xfrm>
          <a:prstGeom prst="roundRect">
            <a:avLst>
              <a:gd name="adj" fmla="val 16667"/>
            </a:avLst>
          </a:prstGeom>
          <a:solidFill>
            <a:srgbClr val="FF000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Before</a:t>
            </a:r>
          </a:p>
        </p:txBody>
      </p:sp>
      <p:grpSp>
        <p:nvGrpSpPr>
          <p:cNvPr id="2" name="Group 1"/>
          <p:cNvGrpSpPr/>
          <p:nvPr/>
        </p:nvGrpSpPr>
        <p:grpSpPr>
          <a:xfrm>
            <a:off x="158750" y="172554"/>
            <a:ext cx="8832850" cy="679093"/>
            <a:chOff x="158750" y="172553"/>
            <a:chExt cx="8832850" cy="679093"/>
          </a:xfrm>
        </p:grpSpPr>
        <p:sp>
          <p:nvSpPr>
            <p:cNvPr id="6150"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 name="TextBox 3"/>
            <p:cNvSpPr txBox="1"/>
            <p:nvPr/>
          </p:nvSpPr>
          <p:spPr>
            <a:xfrm>
              <a:off x="7469188" y="172553"/>
              <a:ext cx="1522412" cy="461665"/>
            </a:xfrm>
            <a:prstGeom prst="rect">
              <a:avLst/>
            </a:prstGeom>
            <a:noFill/>
          </p:spPr>
          <p:txBody>
            <a:bodyPr wrap="square" rtlCol="0">
              <a:spAutoFit/>
            </a:bodyPr>
            <a:lstStyle/>
            <a:p>
              <a:r>
                <a:rPr lang="en-US" sz="1200" dirty="0"/>
                <a:t>AHPL/QMS/FR/09/E</a:t>
              </a:r>
            </a:p>
          </p:txBody>
        </p:sp>
      </p:grpSp>
      <p:sp>
        <p:nvSpPr>
          <p:cNvPr id="99" name="TextBox 98"/>
          <p:cNvSpPr txBox="1"/>
          <p:nvPr/>
        </p:nvSpPr>
        <p:spPr>
          <a:xfrm>
            <a:off x="123636" y="6657202"/>
            <a:ext cx="2472721" cy="466061"/>
          </a:xfrm>
          <a:prstGeom prst="rect">
            <a:avLst/>
          </a:prstGeom>
          <a:noFill/>
        </p:spPr>
        <p:txBody>
          <a:bodyPr wrap="square" lIns="91429" tIns="45715" rIns="91429" bIns="45715" rtlCol="0">
            <a:spAutoFit/>
          </a:bodyPr>
          <a:lstStyle/>
          <a:p>
            <a:r>
              <a:rPr lang="en-US" sz="1200" dirty="0"/>
              <a:t>Rev. No.:01, Rev. Date:15.12.2016</a:t>
            </a:r>
          </a:p>
        </p:txBody>
      </p:sp>
      <p:sp>
        <p:nvSpPr>
          <p:cNvPr id="106" name="Rectangle 73"/>
          <p:cNvSpPr>
            <a:spLocks noChangeArrowheads="1"/>
          </p:cNvSpPr>
          <p:nvPr/>
        </p:nvSpPr>
        <p:spPr bwMode="auto">
          <a:xfrm>
            <a:off x="6478590" y="6338047"/>
            <a:ext cx="227011" cy="31915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1</a:t>
            </a:r>
          </a:p>
        </p:txBody>
      </p:sp>
      <p:pic>
        <p:nvPicPr>
          <p:cNvPr id="105" name="Picture 10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179" y="1842246"/>
            <a:ext cx="2869197" cy="1776414"/>
          </a:xfrm>
          <a:prstGeom prst="rect">
            <a:avLst/>
          </a:prstGeom>
        </p:spPr>
      </p:pic>
      <p:pic>
        <p:nvPicPr>
          <p:cNvPr id="107" name="Picture 10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9000" y="1842246"/>
            <a:ext cx="2897188" cy="1764219"/>
          </a:xfrm>
          <a:prstGeom prst="rect">
            <a:avLst/>
          </a:prstGeom>
        </p:spPr>
      </p:pic>
      <p:pic>
        <p:nvPicPr>
          <p:cNvPr id="10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8944" y="1842245"/>
            <a:ext cx="2052676" cy="167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 name="Oval 110"/>
          <p:cNvSpPr/>
          <p:nvPr/>
        </p:nvSpPr>
        <p:spPr>
          <a:xfrm>
            <a:off x="3619501" y="1918446"/>
            <a:ext cx="2097881" cy="1257300"/>
          </a:xfrm>
          <a:prstGeom prst="ellipse">
            <a:avLst/>
          </a:prstGeom>
          <a:noFill/>
          <a:ln w="38100">
            <a:solidFill>
              <a:srgbClr val="00B050"/>
            </a:solidFill>
          </a:ln>
        </p:spPr>
        <p:style>
          <a:lnRef idx="1">
            <a:schemeClr val="accent1"/>
          </a:lnRef>
          <a:fillRef idx="0">
            <a:schemeClr val="accent1"/>
          </a:fillRef>
          <a:effectRef idx="0">
            <a:schemeClr val="accent1"/>
          </a:effectRef>
          <a:fontRef idx="minor">
            <a:schemeClr val="tx1"/>
          </a:fontRef>
        </p:style>
        <p:txBody>
          <a:bodyPr lIns="65306" tIns="32653" rIns="65306" bIns="32653" rtlCol="0" anchor="ctr"/>
          <a:lstStyle/>
          <a:p>
            <a:pPr algn="ctr"/>
            <a:endParaRPr lang="en-US"/>
          </a:p>
        </p:txBody>
      </p:sp>
      <p:sp>
        <p:nvSpPr>
          <p:cNvPr id="113" name="TextBox 9"/>
          <p:cNvSpPr txBox="1"/>
          <p:nvPr/>
        </p:nvSpPr>
        <p:spPr>
          <a:xfrm>
            <a:off x="3883679" y="4226864"/>
            <a:ext cx="1834496" cy="228203"/>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lIns="91429" tIns="45715" rIns="91429" bIns="45715"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300" b="1" dirty="0"/>
              <a:t>JH TIME </a:t>
            </a:r>
          </a:p>
        </p:txBody>
      </p:sp>
      <p:graphicFrame>
        <p:nvGraphicFramePr>
          <p:cNvPr id="114" name="Chart 113"/>
          <p:cNvGraphicFramePr>
            <a:graphicFrameLocks/>
          </p:cNvGraphicFramePr>
          <p:nvPr>
            <p:extLst>
              <p:ext uri="{D42A27DB-BD31-4B8C-83A1-F6EECF244321}">
                <p14:modId xmlns:p14="http://schemas.microsoft.com/office/powerpoint/2010/main" val="1086193005"/>
              </p:ext>
            </p:extLst>
          </p:nvPr>
        </p:nvGraphicFramePr>
        <p:xfrm>
          <a:off x="3283743" y="4611309"/>
          <a:ext cx="3116263" cy="1847548"/>
        </p:xfrm>
        <a:graphic>
          <a:graphicData uri="http://schemas.openxmlformats.org/drawingml/2006/chart">
            <c:chart xmlns:c="http://schemas.openxmlformats.org/drawingml/2006/chart" xmlns:r="http://schemas.openxmlformats.org/officeDocument/2006/relationships" r:id="rId7"/>
          </a:graphicData>
        </a:graphic>
      </p:graphicFrame>
      <p:sp>
        <p:nvSpPr>
          <p:cNvPr id="117" name="Rectangle 51"/>
          <p:cNvSpPr>
            <a:spLocks noChangeArrowheads="1"/>
          </p:cNvSpPr>
          <p:nvPr/>
        </p:nvSpPr>
        <p:spPr bwMode="auto">
          <a:xfrm>
            <a:off x="7794965" y="1998718"/>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5.4.2017</a:t>
            </a:r>
          </a:p>
        </p:txBody>
      </p:sp>
      <p:sp>
        <p:nvSpPr>
          <p:cNvPr id="118" name="Rectangle 78"/>
          <p:cNvSpPr>
            <a:spLocks noChangeArrowheads="1"/>
          </p:cNvSpPr>
          <p:nvPr/>
        </p:nvSpPr>
        <p:spPr bwMode="auto">
          <a:xfrm>
            <a:off x="6705600" y="6336459"/>
            <a:ext cx="534988"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CBS B1,A2,B2</a:t>
            </a:r>
          </a:p>
        </p:txBody>
      </p:sp>
      <p:sp>
        <p:nvSpPr>
          <p:cNvPr id="119" name="Rectangle 73"/>
          <p:cNvSpPr>
            <a:spLocks noChangeArrowheads="1"/>
          </p:cNvSpPr>
          <p:nvPr/>
        </p:nvSpPr>
        <p:spPr bwMode="auto">
          <a:xfrm>
            <a:off x="7164388" y="6329571"/>
            <a:ext cx="533400" cy="3863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20.5.2017</a:t>
            </a:r>
          </a:p>
        </p:txBody>
      </p:sp>
      <p:sp>
        <p:nvSpPr>
          <p:cNvPr id="120" name="Rectangle 74"/>
          <p:cNvSpPr>
            <a:spLocks noChangeArrowheads="1"/>
          </p:cNvSpPr>
          <p:nvPr/>
        </p:nvSpPr>
        <p:spPr bwMode="auto">
          <a:xfrm>
            <a:off x="7697788" y="6338046"/>
            <a:ext cx="836611" cy="377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Prakash &amp; Sujit</a:t>
            </a:r>
          </a:p>
        </p:txBody>
      </p:sp>
      <p:sp>
        <p:nvSpPr>
          <p:cNvPr id="121" name="Rectangle 73"/>
          <p:cNvSpPr>
            <a:spLocks noChangeArrowheads="1"/>
          </p:cNvSpPr>
          <p:nvPr/>
        </p:nvSpPr>
        <p:spPr bwMode="auto">
          <a:xfrm>
            <a:off x="8534400" y="6338047"/>
            <a:ext cx="457200" cy="377824"/>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Pending </a:t>
            </a:r>
          </a:p>
        </p:txBody>
      </p:sp>
    </p:spTree>
    <p:extLst>
      <p:ext uri="{BB962C8B-B14F-4D97-AF65-F5344CB8AC3E}">
        <p14:creationId xmlns:p14="http://schemas.microsoft.com/office/powerpoint/2010/main" val="36188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TotalTime>
  <Words>242</Words>
  <Application>Microsoft Office PowerPoint</Application>
  <PresentationFormat>On-screen Show (4:3)</PresentationFormat>
  <Paragraphs>84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Times New Roman</vt:lpstr>
      <vt:lpstr>Wingdings</vt:lpstr>
      <vt:lpstr>Wingdings 3</vt:lpstr>
      <vt:lpstr>B2B Template (Arial)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Shrikant Kulkarni</cp:lastModifiedBy>
  <cp:revision>166</cp:revision>
  <cp:lastPrinted>2016-08-29T12:27:49Z</cp:lastPrinted>
  <dcterms:created xsi:type="dcterms:W3CDTF">2006-08-16T00:00:00Z</dcterms:created>
  <dcterms:modified xsi:type="dcterms:W3CDTF">2017-06-17T11:05:09Z</dcterms:modified>
</cp:coreProperties>
</file>