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4660"/>
  </p:normalViewPr>
  <p:slideViewPr>
    <p:cSldViewPr>
      <p:cViewPr varScale="1">
        <p:scale>
          <a:sx n="67" d="100"/>
          <a:sy n="67"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2B131-D5E7-414F-87BC-D343B89591CB}" type="datetimeFigureOut">
              <a:rPr lang="en-US" smtClean="0"/>
              <a:pPr/>
              <a:t>9/9/2016</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52384-2321-40C5-984E-113A80EDAA2B}" type="slidenum">
              <a:rPr lang="en-IN" smtClean="0"/>
              <a:pPr/>
              <a:t>‹#›</a:t>
            </a:fld>
            <a:endParaRPr lang="en-IN" dirty="0"/>
          </a:p>
        </p:txBody>
      </p:sp>
    </p:spTree>
    <p:extLst>
      <p:ext uri="{BB962C8B-B14F-4D97-AF65-F5344CB8AC3E}">
        <p14:creationId xmlns:p14="http://schemas.microsoft.com/office/powerpoint/2010/main" val="13413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F97C942E-A1D8-4DB4-B0D3-EDD662E5D579}"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93A252CA-B25D-4E91-9057-B10A18E88660}" type="slidenum">
              <a:rPr lang="en-US"/>
              <a:pPr>
                <a:defRPr/>
              </a:pPr>
              <a:t>‹#›</a:t>
            </a:fld>
            <a:endParaRPr lang="en-US"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F18FE4C2-FAC4-4820-B30C-2377B1E326F1}" type="slidenum">
              <a:rPr lang="en-US"/>
              <a:pPr>
                <a:defRPr/>
              </a:pPr>
              <a:t>‹#›</a:t>
            </a:fld>
            <a:endParaRPr lang="en-US" dirty="0"/>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US" noProof="0" dirty="0"/>
          </a:p>
        </p:txBody>
      </p:sp>
      <p:sp>
        <p:nvSpPr>
          <p:cNvPr id="4" name="Rectangle 12"/>
          <p:cNvSpPr>
            <a:spLocks noGrp="1" noChangeArrowheads="1"/>
          </p:cNvSpPr>
          <p:nvPr>
            <p:ph type="sldNum" sz="quarter" idx="10"/>
          </p:nvPr>
        </p:nvSpPr>
        <p:spPr>
          <a:ln/>
        </p:spPr>
        <p:txBody>
          <a:bodyPr/>
          <a:lstStyle>
            <a:lvl1pPr>
              <a:defRPr/>
            </a:lvl1pPr>
          </a:lstStyle>
          <a:p>
            <a:pPr>
              <a:defRPr/>
            </a:pPr>
            <a:fld id="{E8B43859-AEF0-4DA9-9CB2-59B3037B84C0}" type="slidenum">
              <a:rPr lang="en-US"/>
              <a:pPr>
                <a:defRPr/>
              </a:pPr>
              <a:t>‹#›</a:t>
            </a:fld>
            <a:endParaRPr lang="en-US" dirty="0"/>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815D816E-9B26-450F-9DFE-00210645C622}" type="slidenum">
              <a:rPr lang="en-US"/>
              <a:pPr>
                <a:defRPr/>
              </a:pPr>
              <a:t>‹#›</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07B3E9C1-7AE0-4D4C-A1E9-926D755CDEBA}"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9977C1C4-553F-447C-9B8E-59FEDEF53CFF}"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3B24538C-4C70-4B79-A3FD-9AD5F6C4B2ED}"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B24B8DDD-7ADE-4CDC-B7C7-B41977F40120}"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6B3009C1-FE6E-40D1-91E7-2E7AFE1F5217}"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D651222F-2D7C-4989-ADE6-DF8650E965E3}"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D52CFEB-8A59-4EC3-8A60-CA38CF48CB76}" type="slidenum">
              <a:rPr lang="en-US"/>
              <a:pPr>
                <a:defRPr/>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3E3F9E06-946B-4FA4-AE2D-2B10521F7D22}" type="slidenum">
              <a:rPr lang="en-US"/>
              <a:pPr>
                <a:defRPr/>
              </a:pPr>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35496" y="6559460"/>
            <a:ext cx="1944216" cy="253916"/>
          </a:xfrm>
          <a:prstGeom prst="rect">
            <a:avLst/>
          </a:prstGeom>
          <a:noFill/>
          <a:ln w="9525">
            <a:noFill/>
            <a:miter lim="800000"/>
            <a:headEnd type="none" w="sm" len="sm"/>
            <a:tailEnd type="none" w="sm" len="sm"/>
          </a:ln>
          <a:effectLst/>
        </p:spPr>
        <p:txBody>
          <a:bodyPr wrap="square">
            <a:spAutoFit/>
          </a:bodyPr>
          <a:lstStyle/>
          <a:p>
            <a:pPr algn="l">
              <a:spcBef>
                <a:spcPct val="50000"/>
              </a:spcBef>
              <a:defRPr/>
            </a:pPr>
            <a:r>
              <a:rPr lang="en-US" sz="1050" b="0" dirty="0" smtClean="0">
                <a:solidFill>
                  <a:srgbClr val="5E5E5E"/>
                </a:solidFill>
                <a:latin typeface="Bodoni MT" pitchFamily="18" charset="0"/>
              </a:rPr>
              <a:t>ADVIK  CORPORATE</a:t>
            </a:r>
            <a:r>
              <a:rPr lang="en-US" sz="1050" b="0" baseline="0" dirty="0" smtClean="0">
                <a:solidFill>
                  <a:srgbClr val="5E5E5E"/>
                </a:solidFill>
                <a:latin typeface="Bodoni MT" pitchFamily="18" charset="0"/>
              </a:rPr>
              <a:t> - HR</a:t>
            </a:r>
            <a:endParaRPr lang="en-US" sz="1050" b="0" dirty="0">
              <a:solidFill>
                <a:srgbClr val="5E5E5E"/>
              </a:solidFill>
              <a:latin typeface="Bodoni MT" pitchFamily="18" charset="0"/>
            </a:endParaRPr>
          </a:p>
        </p:txBody>
      </p:sp>
      <p:sp>
        <p:nvSpPr>
          <p:cNvPr id="1034" name="Line 10"/>
          <p:cNvSpPr>
            <a:spLocks noChangeShapeType="1"/>
          </p:cNvSpPr>
          <p:nvPr userDrawn="1"/>
        </p:nvSpPr>
        <p:spPr bwMode="auto">
          <a:xfrm>
            <a:off x="0" y="620688"/>
            <a:ext cx="9144000" cy="0"/>
          </a:xfrm>
          <a:prstGeom prst="line">
            <a:avLst/>
          </a:prstGeom>
          <a:noFill/>
          <a:ln w="57150">
            <a:solidFill>
              <a:srgbClr val="FF0000"/>
            </a:solidFill>
            <a:round/>
            <a:headEnd/>
            <a:tailEnd/>
          </a:ln>
          <a:effectLst/>
        </p:spPr>
        <p:txBody>
          <a:bodyPr/>
          <a:lstStyle/>
          <a:p>
            <a:pPr algn="ctr">
              <a:defRPr/>
            </a:pPr>
            <a:endParaRPr lang="en-US" sz="1350" dirty="0"/>
          </a:p>
        </p:txBody>
      </p:sp>
      <p:sp>
        <p:nvSpPr>
          <p:cNvPr id="1035" name="Line 11"/>
          <p:cNvSpPr>
            <a:spLocks noChangeShapeType="1"/>
          </p:cNvSpPr>
          <p:nvPr userDrawn="1"/>
        </p:nvSpPr>
        <p:spPr bwMode="auto">
          <a:xfrm>
            <a:off x="0" y="6525344"/>
            <a:ext cx="9144000" cy="0"/>
          </a:xfrm>
          <a:prstGeom prst="line">
            <a:avLst/>
          </a:prstGeom>
          <a:noFill/>
          <a:ln w="28575">
            <a:solidFill>
              <a:srgbClr val="FF0000"/>
            </a:solidFill>
            <a:round/>
            <a:headEnd/>
            <a:tailEnd/>
          </a:ln>
          <a:effectLst/>
        </p:spPr>
        <p:txBody>
          <a:bodyPr/>
          <a:lstStyle/>
          <a:p>
            <a:pPr algn="ctr">
              <a:defRPr/>
            </a:pPr>
            <a:endParaRPr lang="en-US" sz="1350" dirty="0"/>
          </a:p>
        </p:txBody>
      </p:sp>
      <p:sp>
        <p:nvSpPr>
          <p:cNvPr id="1036" name="Rectangle 12"/>
          <p:cNvSpPr>
            <a:spLocks noGrp="1" noChangeArrowheads="1"/>
          </p:cNvSpPr>
          <p:nvPr>
            <p:ph type="sldNum" sz="quarter" idx="4"/>
          </p:nvPr>
        </p:nvSpPr>
        <p:spPr bwMode="auto">
          <a:xfrm>
            <a:off x="6858000" y="6559460"/>
            <a:ext cx="2209800" cy="2413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75" indent="-257175" algn="r">
              <a:buNone/>
              <a:defRPr sz="1050">
                <a:latin typeface="Arial" charset="0"/>
              </a:defRPr>
            </a:lvl1pPr>
          </a:lstStyle>
          <a:p>
            <a:pPr>
              <a:defRPr/>
            </a:pPr>
            <a:r>
              <a:rPr lang="en-US" dirty="0" smtClean="0"/>
              <a:t>Slide  &lt;#&gt;</a:t>
            </a:r>
            <a:endParaRPr lang="en-US" dirty="0"/>
          </a:p>
        </p:txBody>
      </p:sp>
      <p:pic>
        <p:nvPicPr>
          <p:cNvPr id="2" name="Picture 9" descr="advik"/>
          <p:cNvPicPr>
            <a:picLocks noChangeAspect="1" noChangeArrowheads="1"/>
          </p:cNvPicPr>
          <p:nvPr userDrawn="1"/>
        </p:nvPicPr>
        <p:blipFill>
          <a:blip r:embed="rId15"/>
          <a:srcRect/>
          <a:stretch>
            <a:fillRect/>
          </a:stretch>
        </p:blipFill>
        <p:spPr bwMode="auto">
          <a:xfrm>
            <a:off x="35496" y="44624"/>
            <a:ext cx="1612979" cy="5040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a:t>
            </a:fld>
            <a:endParaRPr lang="en-US" dirty="0"/>
          </a:p>
        </p:txBody>
      </p:sp>
      <p:pic>
        <p:nvPicPr>
          <p:cNvPr id="3" name="Picture 2" descr="toyota w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60296" cy="5760640"/>
          </a:xfrm>
          <a:prstGeom prst="rect">
            <a:avLst/>
          </a:prstGeom>
          <a:noFill/>
          <a:ln>
            <a:noFill/>
          </a:ln>
          <a:extLst>
            <a:ext uri="{909E8E84-426E-40DD-AFC4-6F175D3DCCD1}">
              <a14:hiddenFill xmlns:a14="http://schemas.microsoft.com/office/drawing/2010/main">
                <a:solidFill>
                  <a:srgbClr val="FFFFFF">
                    <a:alpha val="50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220216" y="836712"/>
            <a:ext cx="8816280" cy="1733451"/>
          </a:xfrm>
          <a:prstGeom prst="rect">
            <a:avLst/>
          </a:prstGeom>
          <a:noFill/>
          <a:ln/>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5400" kern="0" smtClean="0">
                <a:solidFill>
                  <a:srgbClr val="0033FF"/>
                </a:solidFill>
                <a:effectLst>
                  <a:outerShdw blurRad="38100" dist="38100" dir="2700000" algn="tl">
                    <a:srgbClr val="C0C0C0"/>
                  </a:outerShdw>
                </a:effectLst>
                <a:latin typeface="Arial" panose="020B0604020202020204" pitchFamily="34" charset="0"/>
              </a:rPr>
              <a:t>Lessons Learned from</a:t>
            </a:r>
            <a:br>
              <a:rPr lang="en-US" sz="5400" kern="0" smtClean="0">
                <a:solidFill>
                  <a:srgbClr val="0033FF"/>
                </a:solidFill>
                <a:effectLst>
                  <a:outerShdw blurRad="38100" dist="38100" dir="2700000" algn="tl">
                    <a:srgbClr val="C0C0C0"/>
                  </a:outerShdw>
                </a:effectLst>
                <a:latin typeface="Arial" panose="020B0604020202020204" pitchFamily="34" charset="0"/>
              </a:rPr>
            </a:br>
            <a:r>
              <a:rPr lang="en-US" sz="5400" kern="0" smtClean="0">
                <a:solidFill>
                  <a:srgbClr val="0033FF"/>
                </a:solidFill>
                <a:effectLst>
                  <a:outerShdw blurRad="38100" dist="38100" dir="2700000" algn="tl">
                    <a:srgbClr val="C0C0C0"/>
                  </a:outerShdw>
                </a:effectLst>
                <a:latin typeface="Arial" panose="020B0604020202020204" pitchFamily="34" charset="0"/>
              </a:rPr>
              <a:t>the Toyota Way</a:t>
            </a:r>
            <a:endParaRPr lang="en-US" sz="6600" kern="0" dirty="0">
              <a:solidFill>
                <a:srgbClr val="0033FF"/>
              </a:solidFill>
            </a:endParaRPr>
          </a:p>
        </p:txBody>
      </p:sp>
      <p:pic>
        <p:nvPicPr>
          <p:cNvPr id="7" name="Picture 7" descr="014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464" y="2996952"/>
            <a:ext cx="2286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10</a:t>
            </a:fld>
            <a:endParaRPr lang="en-US" dirty="0"/>
          </a:p>
        </p:txBody>
      </p:sp>
      <p:sp>
        <p:nvSpPr>
          <p:cNvPr id="3" name="Rectangle 2"/>
          <p:cNvSpPr txBox="1">
            <a:spLocks noChangeArrowheads="1"/>
          </p:cNvSpPr>
          <p:nvPr/>
        </p:nvSpPr>
        <p:spPr>
          <a:xfrm>
            <a:off x="395536" y="685800"/>
            <a:ext cx="7924800" cy="54864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gn="l"/>
            <a:r>
              <a:rPr lang="en-US" sz="2000" u="sng" kern="0" dirty="0" smtClean="0">
                <a:latin typeface="Arial Unicode MS" panose="020B0604020202020204" pitchFamily="34" charset="-128"/>
                <a:ea typeface="Arial Unicode MS" panose="020B0604020202020204" pitchFamily="34" charset="-128"/>
                <a:cs typeface="Arial Unicode MS" panose="020B0604020202020204" pitchFamily="34" charset="-128"/>
              </a:rPr>
              <a:t>ADVANTAGES OF  CELLULAR MANUFACTURING</a:t>
            </a:r>
            <a:endPar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1.   On-Time delivery </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2.   Improved response</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3.   Reduced inventory</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4.   Improved quality</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5.   Improved workflow</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6.   Achievement of flexibility</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7.   Culture change</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8.   Delegation of accountability</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9.   Better use of plant</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10. Better use of skilled labor</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11. Job satisfaction</a:t>
            </a:r>
          </a:p>
          <a:p>
            <a:pPr algn="l"/>
            <a:r>
              <a:rPr lang="en-US" sz="20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12. Information Flow</a:t>
            </a:r>
            <a:endParaRPr lang="en-US" sz="20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15190319"/>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11</a:t>
            </a:fld>
            <a:endParaRPr lang="en-US" dirty="0"/>
          </a:p>
        </p:txBody>
      </p:sp>
      <p:sp>
        <p:nvSpPr>
          <p:cNvPr id="3" name="Rectangle 2"/>
          <p:cNvSpPr txBox="1">
            <a:spLocks noChangeArrowheads="1"/>
          </p:cNvSpPr>
          <p:nvPr/>
        </p:nvSpPr>
        <p:spPr>
          <a:xfrm>
            <a:off x="251520" y="773182"/>
            <a:ext cx="8025348" cy="567586"/>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a:r>
              <a:rPr lang="en-US" sz="2000" u="sng" kern="0" dirty="0" smtClean="0">
                <a:latin typeface="Tahoma" panose="020B0604030504040204" pitchFamily="34" charset="0"/>
              </a:rPr>
              <a:t>TAKT TIME – THE HEART BEAT  OF SINGLE PIECE FLOW</a:t>
            </a:r>
            <a:endParaRPr lang="en-US" sz="2000" u="sng" kern="0" dirty="0">
              <a:latin typeface="Tahoma" panose="020B0604030504040204" pitchFamily="34" charset="0"/>
            </a:endParaRPr>
          </a:p>
        </p:txBody>
      </p:sp>
      <p:sp>
        <p:nvSpPr>
          <p:cNvPr id="5" name="Rectangle 3"/>
          <p:cNvSpPr txBox="1">
            <a:spLocks noChangeArrowheads="1"/>
          </p:cNvSpPr>
          <p:nvPr/>
        </p:nvSpPr>
        <p:spPr>
          <a:xfrm>
            <a:off x="179512" y="1535088"/>
            <a:ext cx="8888288" cy="4946104"/>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gn="l"/>
            <a:r>
              <a:rPr lang="en-US" kern="0" dirty="0" err="1" smtClean="0">
                <a:latin typeface="Arial Unicode MS" panose="020B0604020202020204" pitchFamily="34" charset="-128"/>
                <a:ea typeface="Arial Unicode MS" panose="020B0604020202020204" pitchFamily="34" charset="-128"/>
                <a:cs typeface="Arial Unicode MS" panose="020B0604020202020204" pitchFamily="34" charset="-128"/>
              </a:rPr>
              <a:t>Takt</a:t>
            </a:r>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 is a German word for rhythm or meter. </a:t>
            </a:r>
            <a:r>
              <a:rPr lang="en-US" kern="0" dirty="0" err="1" smtClean="0">
                <a:latin typeface="Arial Unicode MS" panose="020B0604020202020204" pitchFamily="34" charset="-128"/>
                <a:ea typeface="Arial Unicode MS" panose="020B0604020202020204" pitchFamily="34" charset="-128"/>
                <a:cs typeface="Arial Unicode MS" panose="020B0604020202020204" pitchFamily="34" charset="-128"/>
              </a:rPr>
              <a:t>Takt</a:t>
            </a:r>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 is the rate of </a:t>
            </a:r>
          </a:p>
          <a:p>
            <a:pPr algn="l"/>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customer demand – the rate at which customer is buying the </a:t>
            </a:r>
          </a:p>
          <a:p>
            <a:pPr algn="l"/>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product.</a:t>
            </a:r>
          </a:p>
          <a:p>
            <a:pPr algn="l"/>
            <a:endParaRPr lang="en-US" b="1" kern="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b="1" kern="0" dirty="0" smtClean="0">
                <a:latin typeface="Arial Unicode MS" panose="020B0604020202020204" pitchFamily="34" charset="-128"/>
                <a:ea typeface="Arial Unicode MS" panose="020B0604020202020204" pitchFamily="34" charset="-128"/>
                <a:cs typeface="Arial Unicode MS" panose="020B0604020202020204" pitchFamily="34" charset="-128"/>
              </a:rPr>
              <a:t>T = Ta / Td</a:t>
            </a:r>
          </a:p>
          <a:p>
            <a:pPr algn="l"/>
            <a:endPar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Where</a:t>
            </a:r>
          </a:p>
          <a:p>
            <a:pPr algn="l"/>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T   = </a:t>
            </a:r>
            <a:r>
              <a:rPr lang="en-US" kern="0" dirty="0" err="1" smtClean="0">
                <a:latin typeface="Arial Unicode MS" panose="020B0604020202020204" pitchFamily="34" charset="-128"/>
                <a:ea typeface="Arial Unicode MS" panose="020B0604020202020204" pitchFamily="34" charset="-128"/>
                <a:cs typeface="Arial Unicode MS" panose="020B0604020202020204" pitchFamily="34" charset="-128"/>
              </a:rPr>
              <a:t>Takt</a:t>
            </a:r>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 time, e.g. [minutes of work / unit produced]</a:t>
            </a:r>
          </a:p>
          <a:p>
            <a:pPr algn="l"/>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Ta = Net Time available to work, e.g. [minutes of work / day]</a:t>
            </a:r>
          </a:p>
          <a:p>
            <a:pPr algn="l"/>
            <a:r>
              <a:rPr lang="en-US" kern="0" dirty="0" smtClean="0">
                <a:latin typeface="Arial Unicode MS" panose="020B0604020202020204" pitchFamily="34" charset="-128"/>
                <a:ea typeface="Arial Unicode MS" panose="020B0604020202020204" pitchFamily="34" charset="-128"/>
                <a:cs typeface="Arial Unicode MS" panose="020B0604020202020204" pitchFamily="34" charset="-128"/>
              </a:rPr>
              <a:t>Td = Time demand (customer demand), e.g. [units required / day]</a:t>
            </a:r>
          </a:p>
          <a:p>
            <a:pPr algn="l"/>
            <a:endParaRPr lang="en-US"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69787705"/>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12</a:t>
            </a:fld>
            <a:endParaRPr lang="en-US" dirty="0"/>
          </a:p>
        </p:txBody>
      </p:sp>
      <p:sp>
        <p:nvSpPr>
          <p:cNvPr id="3" name="Rectangle 2"/>
          <p:cNvSpPr txBox="1">
            <a:spLocks noChangeArrowheads="1"/>
          </p:cNvSpPr>
          <p:nvPr/>
        </p:nvSpPr>
        <p:spPr>
          <a:xfrm>
            <a:off x="242155" y="735360"/>
            <a:ext cx="7138157"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a:r>
              <a:rPr lang="en-US" sz="2000" u="sng" kern="0" smtClean="0">
                <a:latin typeface="Tahoma" panose="020B0604030504040204" pitchFamily="34" charset="0"/>
              </a:rPr>
              <a:t>TAKT TIME – IMPLEMENTATION ADVANTAGES</a:t>
            </a:r>
            <a:endParaRPr lang="en-US" sz="2000" u="sng" kern="0">
              <a:latin typeface="Tahoma" panose="020B0604030504040204" pitchFamily="34" charset="0"/>
            </a:endParaRPr>
          </a:p>
        </p:txBody>
      </p:sp>
      <p:sp>
        <p:nvSpPr>
          <p:cNvPr id="5" name="Rectangle 3"/>
          <p:cNvSpPr txBox="1">
            <a:spLocks noChangeArrowheads="1"/>
          </p:cNvSpPr>
          <p:nvPr/>
        </p:nvSpPr>
        <p:spPr>
          <a:xfrm>
            <a:off x="179512" y="1271736"/>
            <a:ext cx="8354888" cy="51816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gn="l"/>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Once a takt system is implemented there are a number of benefits:</a:t>
            </a: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The product moves along a line, so bottlenecks are easily identified when the product does not move on in time. </a:t>
            </a: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Correspondingly, stations that don't operate reliably (suffer frequent breakdown, etc.) are easily identified. </a:t>
            </a: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The takt leaves only a certain amount of time to perform the actual value added work. Therefore there is a strong motivation to get rid of all non value-adding tasks (like machine set-up, gathering of tools, transporting products, etc.) </a:t>
            </a: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Workers and machines perform sets of similar tasks, so they don't have to adapt to new processes every day, increasing their productivity. </a:t>
            </a: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As all products are "stuck" in the line and cannot leave it; they cannot be "lost" somewhere on the shop floor. </a:t>
            </a:r>
          </a:p>
          <a:p>
            <a:pPr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Takt can be used to set the pace of production and alert Team Members whenever they are getting ahead or behind.</a:t>
            </a:r>
          </a:p>
          <a:p>
            <a:pPr algn="l"/>
            <a:endParaRPr lang="en-US" sz="18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89519652"/>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13</a:t>
            </a:fld>
            <a:endParaRPr lang="en-US" dirty="0"/>
          </a:p>
        </p:txBody>
      </p:sp>
      <p:sp>
        <p:nvSpPr>
          <p:cNvPr id="3" name="Rectangle 2"/>
          <p:cNvSpPr txBox="1">
            <a:spLocks noChangeArrowheads="1"/>
          </p:cNvSpPr>
          <p:nvPr/>
        </p:nvSpPr>
        <p:spPr>
          <a:xfrm>
            <a:off x="2411760" y="59432"/>
            <a:ext cx="6696744" cy="489248"/>
          </a:xfrm>
          <a:prstGeom prst="rect">
            <a:avLst/>
          </a:prstGeom>
        </p:spPr>
        <p:txBody>
          <a:bodyPr anchor="b"/>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1800" b="1" kern="0" dirty="0" smtClean="0"/>
              <a:t>Benefits of One-Piece Flow</a:t>
            </a:r>
            <a:endParaRPr lang="en-US" sz="1800" b="1" kern="0" dirty="0"/>
          </a:p>
        </p:txBody>
      </p:sp>
      <p:sp>
        <p:nvSpPr>
          <p:cNvPr id="5" name="Rectangle 3"/>
          <p:cNvSpPr txBox="1">
            <a:spLocks noChangeArrowheads="1"/>
          </p:cNvSpPr>
          <p:nvPr/>
        </p:nvSpPr>
        <p:spPr>
          <a:xfrm>
            <a:off x="107504" y="1050032"/>
            <a:ext cx="8807896" cy="5403304"/>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Builds in quality</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Every Team Member is an inspector and works to fix problems in station before passing them on. If defects do get passed on, they are detected quickly and problem can be immediately diagnosed and corrected.</a:t>
            </a:r>
          </a:p>
          <a:p>
            <a:pPr algn="l">
              <a:lnSpc>
                <a:spcPct val="80000"/>
              </a:lnSpc>
            </a:pPr>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Creates flexibility</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If shorter lead times, more flexibility to respond and make what customer really wants. Pushes for set-up time reduction.</a:t>
            </a:r>
          </a:p>
          <a:p>
            <a:pPr algn="l">
              <a:lnSpc>
                <a:spcPct val="80000"/>
              </a:lnSpc>
            </a:pPr>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Creates higher productivity</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Every easy to spot the busy or idle station and easier to calculate the value-added work.</a:t>
            </a:r>
          </a:p>
          <a:p>
            <a:pPr algn="l">
              <a:lnSpc>
                <a:spcPct val="80000"/>
              </a:lnSpc>
            </a:pPr>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Frees up floor space</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Because of inventory storage reduction.</a:t>
            </a:r>
          </a:p>
          <a:p>
            <a:pPr algn="l">
              <a:lnSpc>
                <a:spcPct val="80000"/>
              </a:lnSpc>
            </a:pPr>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Improves safety</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Smaller batches means simpler transportation system and less accidents because of forklifts.</a:t>
            </a:r>
          </a:p>
          <a:p>
            <a:pPr algn="l">
              <a:lnSpc>
                <a:spcPct val="80000"/>
              </a:lnSpc>
            </a:pPr>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Improves morale</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People do high percentage value-added work and can see the results of their work faster.</a:t>
            </a:r>
          </a:p>
          <a:p>
            <a:pPr algn="l">
              <a:lnSpc>
                <a:spcPct val="80000"/>
              </a:lnSpc>
            </a:pPr>
            <a:endPar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80000"/>
              </a:lnSpc>
            </a:pPr>
            <a:r>
              <a:rPr lang="en-US" sz="18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Reduces cost of inventory</a:t>
            </a: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 Free up capital to invest elsewhere; inventory obsolescence goes down.</a:t>
            </a:r>
          </a:p>
          <a:p>
            <a:pPr algn="l">
              <a:lnSpc>
                <a:spcPct val="80000"/>
              </a:lnSpc>
            </a:pPr>
            <a:endParaRPr lang="en-US" sz="18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507239"/>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14</a:t>
            </a:fld>
            <a:endParaRPr lang="en-US" dirty="0"/>
          </a:p>
        </p:txBody>
      </p:sp>
      <p:sp>
        <p:nvSpPr>
          <p:cNvPr id="3" name="Rectangle 2"/>
          <p:cNvSpPr txBox="1">
            <a:spLocks noChangeArrowheads="1"/>
          </p:cNvSpPr>
          <p:nvPr/>
        </p:nvSpPr>
        <p:spPr>
          <a:xfrm>
            <a:off x="123624" y="1052736"/>
            <a:ext cx="8000640"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a:r>
              <a:rPr lang="en-US" sz="2400" u="sng" kern="0" smtClean="0">
                <a:latin typeface="Arial Unicode MS" panose="020B0604020202020204" pitchFamily="34" charset="-128"/>
                <a:ea typeface="Arial Unicode MS" panose="020B0604020202020204" pitchFamily="34" charset="-128"/>
                <a:cs typeface="Arial Unicode MS" panose="020B0604020202020204" pitchFamily="34" charset="-128"/>
              </a:rPr>
              <a:t>Mistakes to avoid while implementing Single Piece Flow</a:t>
            </a:r>
            <a:endParaRPr lang="en-US" sz="2400" u="sng" ker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3"/>
          <p:cNvSpPr txBox="1">
            <a:spLocks noChangeArrowheads="1"/>
          </p:cNvSpPr>
          <p:nvPr/>
        </p:nvSpPr>
        <p:spPr>
          <a:xfrm>
            <a:off x="123624" y="2119536"/>
            <a:ext cx="8944176" cy="41148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r>
              <a:rPr lang="en-US" sz="1800" b="1" kern="0" smtClean="0">
                <a:latin typeface="Arial Unicode MS" panose="020B0604020202020204" pitchFamily="34" charset="-128"/>
                <a:ea typeface="Arial Unicode MS" panose="020B0604020202020204" pitchFamily="34" charset="-128"/>
                <a:cs typeface="Arial Unicode MS" panose="020B0604020202020204" pitchFamily="34" charset="-128"/>
              </a:rPr>
              <a:t>Setting up a Fake Flow</a:t>
            </a:r>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 Wherein  the impression is equipment placed close together to create what seems like a one piece flow cell, but  the product batches out at each stage with no sense of customer Takt Time. It looks like a cell, but works like a batch process.</a:t>
            </a:r>
          </a:p>
          <a:p>
            <a:pPr marL="381000" indent="-381000" algn="l"/>
            <a:endPar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lgn="l"/>
            <a:r>
              <a:rPr lang="en-US" sz="1800" b="1" kern="0" smtClean="0">
                <a:latin typeface="Arial Unicode MS" panose="020B0604020202020204" pitchFamily="34" charset="-128"/>
                <a:ea typeface="Arial Unicode MS" panose="020B0604020202020204" pitchFamily="34" charset="-128"/>
                <a:cs typeface="Arial Unicode MS" panose="020B0604020202020204" pitchFamily="34" charset="-128"/>
              </a:rPr>
              <a:t>Back tracking after implementing Single Piece flow</a:t>
            </a:r>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 This can happen when people realize that there may be a cost associated with creating flow. This cost can be:</a:t>
            </a:r>
          </a:p>
          <a:p>
            <a:pPr marL="381000" indent="-381000" algn="l"/>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a) There is a breakdown in one piece of equipment causing the </a:t>
            </a:r>
          </a:p>
          <a:p>
            <a:pPr marL="381000" indent="-381000" algn="l"/>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whole cell to stop production.</a:t>
            </a:r>
          </a:p>
          <a:p>
            <a:pPr marL="381000" indent="-381000" algn="l"/>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b) A changeover of another piece of equipment takes longer than    </a:t>
            </a:r>
          </a:p>
          <a:p>
            <a:pPr marL="381000" indent="-381000" algn="l"/>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expected and delays the whole cell, stopping production.</a:t>
            </a:r>
          </a:p>
          <a:p>
            <a:pPr marL="381000" indent="-381000" algn="l"/>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c) Outsourced batch processing are to be brought inhouse for the  </a:t>
            </a:r>
          </a:p>
          <a:p>
            <a:pPr marL="381000" indent="-381000" algn="l"/>
            <a:r>
              <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sake of single piece flow</a:t>
            </a:r>
          </a:p>
          <a:p>
            <a:pPr marL="381000" indent="-381000" algn="l"/>
            <a:endParaRPr lang="en-US" sz="1800"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lgn="l"/>
            <a:endParaRPr lang="en-US" sz="18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66213453"/>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15</a:t>
            </a:fld>
            <a:endParaRPr lang="en-US" dirty="0"/>
          </a:p>
        </p:txBody>
      </p:sp>
      <p:sp>
        <p:nvSpPr>
          <p:cNvPr id="3" name="Rectangle 2"/>
          <p:cNvSpPr txBox="1">
            <a:spLocks noChangeArrowheads="1"/>
          </p:cNvSpPr>
          <p:nvPr/>
        </p:nvSpPr>
        <p:spPr>
          <a:xfrm>
            <a:off x="179512" y="620688"/>
            <a:ext cx="7772400"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800" u="sng" kern="0" dirty="0" smtClean="0"/>
              <a:t>Roadmap to Implement Single Piece Flow</a:t>
            </a:r>
            <a:endParaRPr lang="en-US" sz="2800" u="sng" kern="0" dirty="0"/>
          </a:p>
        </p:txBody>
      </p:sp>
      <p:graphicFrame>
        <p:nvGraphicFramePr>
          <p:cNvPr id="5" name="Group 75"/>
          <p:cNvGraphicFramePr>
            <a:graphicFrameLocks/>
          </p:cNvGraphicFramePr>
          <p:nvPr>
            <p:extLst>
              <p:ext uri="{D42A27DB-BD31-4B8C-83A1-F6EECF244321}">
                <p14:modId xmlns:p14="http://schemas.microsoft.com/office/powerpoint/2010/main" val="744226598"/>
              </p:ext>
            </p:extLst>
          </p:nvPr>
        </p:nvGraphicFramePr>
        <p:xfrm>
          <a:off x="179511" y="1219200"/>
          <a:ext cx="8888289" cy="5090120"/>
        </p:xfrm>
        <a:graphic>
          <a:graphicData uri="http://schemas.openxmlformats.org/drawingml/2006/table">
            <a:tbl>
              <a:tblPr/>
              <a:tblGrid>
                <a:gridCol w="2962763"/>
                <a:gridCol w="2962763"/>
                <a:gridCol w="2962763"/>
              </a:tblGrid>
              <a:tr h="433238">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Strategies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Primary Lean Tools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Secondary Lean Tools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678">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Continued Elimination of waste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Cell 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Kanban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678">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Force problems to surface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Pull Techniques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Supermarkets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9842">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Make problems uncomfortable to live with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Clearly internal and external customer – supplier relationships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FIFO lanes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9842">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Establish connected processes to create interdependency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Visual Controls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Problem Solving tools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9842">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Identify weak links in the flow and strengthen them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TPM, SMED (Quick Changeover)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Standardized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8785032"/>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16</a:t>
            </a:fld>
            <a:endParaRPr lang="en-US" dirty="0"/>
          </a:p>
        </p:txBody>
      </p:sp>
      <p:sp>
        <p:nvSpPr>
          <p:cNvPr id="3" name="Rectangle 2"/>
          <p:cNvSpPr txBox="1">
            <a:spLocks noChangeArrowheads="1"/>
          </p:cNvSpPr>
          <p:nvPr/>
        </p:nvSpPr>
        <p:spPr>
          <a:xfrm>
            <a:off x="1905000" y="44624"/>
            <a:ext cx="6781800" cy="533400"/>
          </a:xfrm>
          <a:prstGeom prst="rect">
            <a:avLst/>
          </a:prstGeom>
        </p:spPr>
        <p:txBody>
          <a:bodyPr anchor="b"/>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200" u="sng" kern="0" dirty="0" smtClean="0">
                <a:latin typeface="Arial Unicode MS" panose="020B0604020202020204" pitchFamily="34" charset="-128"/>
                <a:ea typeface="Arial Unicode MS" panose="020B0604020202020204" pitchFamily="34" charset="-128"/>
                <a:cs typeface="Arial Unicode MS" panose="020B0604020202020204" pitchFamily="34" charset="-128"/>
              </a:rPr>
              <a:t>Sequential Steps to implement Single Piece Flow </a:t>
            </a:r>
            <a:endParaRPr lang="en-US" sz="2200" u="sng"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3"/>
          <p:cNvSpPr txBox="1">
            <a:spLocks noChangeArrowheads="1"/>
          </p:cNvSpPr>
          <p:nvPr/>
        </p:nvSpPr>
        <p:spPr>
          <a:xfrm>
            <a:off x="107504" y="692696"/>
            <a:ext cx="8856984" cy="5544616"/>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Using the Current state map as a guide, walk the path of the material flow once again.</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Identify wasteful and inflexible processes in your map.</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Identify root causes of wastes and eliminate them.</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List the causes of inflexibility for these processes such as long set-up times or shared resources, etc.</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Evaluate each supplier-customer relationship in the process map.</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Determine whether each relationship will use a FIFO style connection or a supermarket style connection.</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Develop a plan to define each connection in terms of what will be included, unit of measurement, quantity and where the material will be.</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Determine whether space needs to be dedicated, whether container or trollies are to be dedicated and whether resources are dedicated to this connection.</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Identify the Control mechanism for each connection and how we plan to make it visual and easy to verify adherence. </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Measure the Cycle times of each operation in the Process flow and create a cycle balance chart to determine current Operation balance.</a:t>
            </a:r>
            <a:endParaRPr lang="en-US" sz="1800" ker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85328360"/>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17</a:t>
            </a:fld>
            <a:endParaRPr lang="en-US" dirty="0"/>
          </a:p>
        </p:txBody>
      </p:sp>
      <p:sp>
        <p:nvSpPr>
          <p:cNvPr id="3" name="Rectangle 3"/>
          <p:cNvSpPr txBox="1">
            <a:spLocks noChangeArrowheads="1"/>
          </p:cNvSpPr>
          <p:nvPr/>
        </p:nvSpPr>
        <p:spPr>
          <a:xfrm>
            <a:off x="107504" y="764704"/>
            <a:ext cx="8856984" cy="51054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buFontTx/>
              <a:buAutoNum type="arabicPeriod" startAt="11"/>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Identify the physical signs of work imbalance (such as waiting, inventory accumulation, transportation, rework, etc.) and highlight these on the current state map.</a:t>
            </a:r>
          </a:p>
          <a:p>
            <a:pPr marL="381000" indent="-381000" algn="l">
              <a:buFontTx/>
              <a:buAutoNum type="arabicPeriod" startAt="11"/>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Work towards eliminating the work imbalance and re-design the Operation cycle time balance chart.</a:t>
            </a:r>
          </a:p>
          <a:p>
            <a:pPr marL="381000" indent="-381000" algn="l">
              <a:buFontTx/>
              <a:buAutoNum type="arabicPeriod" startAt="11"/>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Run operations based on Takt time which balances with Process Cycle  </a:t>
            </a:r>
          </a:p>
          <a:p>
            <a:pPr marL="381000" indent="-381000" algn="l"/>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times.</a:t>
            </a:r>
          </a:p>
          <a:p>
            <a:pPr marL="381000" indent="-381000" algn="l">
              <a:buFontTx/>
              <a:buAutoNum type="arabicPeriod" startAt="14"/>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Evaluate implementation of Single piece flow by walking through the process all over again after a specified period of time.</a:t>
            </a:r>
            <a:endParaRPr lang="en-US" sz="1800" ker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0582127"/>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18</a:t>
            </a:fld>
            <a:endParaRPr lang="en-US" dirty="0"/>
          </a:p>
        </p:txBody>
      </p:sp>
      <p:sp>
        <p:nvSpPr>
          <p:cNvPr id="6" name="Rectangle 4"/>
          <p:cNvSpPr>
            <a:spLocks noChangeArrowheads="1"/>
          </p:cNvSpPr>
          <p:nvPr/>
        </p:nvSpPr>
        <p:spPr bwMode="auto">
          <a:xfrm>
            <a:off x="533400" y="914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sz="4000">
                <a:solidFill>
                  <a:schemeClr val="tx2"/>
                </a:solidFill>
              </a:rPr>
              <a:t>What is a Visual Workplace?</a:t>
            </a:r>
          </a:p>
        </p:txBody>
      </p:sp>
      <p:sp>
        <p:nvSpPr>
          <p:cNvPr id="7" name="Rectangle 5"/>
          <p:cNvSpPr>
            <a:spLocks noChangeArrowheads="1"/>
          </p:cNvSpPr>
          <p:nvPr/>
        </p:nvSpPr>
        <p:spPr bwMode="auto">
          <a:xfrm>
            <a:off x="609600" y="1981200"/>
            <a:ext cx="6172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sz="3200" b="1" i="1" dirty="0">
                <a:solidFill>
                  <a:srgbClr val="FF0000"/>
                </a:solidFill>
              </a:rPr>
              <a:t>When </a:t>
            </a:r>
            <a:r>
              <a:rPr lang="en-US" sz="3200" b="1" i="1" u="sng" dirty="0">
                <a:solidFill>
                  <a:srgbClr val="FF0000"/>
                </a:solidFill>
              </a:rPr>
              <a:t>anyone</a:t>
            </a:r>
            <a:r>
              <a:rPr lang="en-US" sz="3200" b="1" i="1" dirty="0">
                <a:solidFill>
                  <a:srgbClr val="FF0000"/>
                </a:solidFill>
              </a:rPr>
              <a:t> can walk into a workplace and </a:t>
            </a:r>
            <a:r>
              <a:rPr lang="en-US" sz="3200" b="1" i="1" u="sng" dirty="0">
                <a:solidFill>
                  <a:srgbClr val="FF0000"/>
                </a:solidFill>
              </a:rPr>
              <a:t>visually</a:t>
            </a:r>
            <a:r>
              <a:rPr lang="en-US" sz="3200" b="1" i="1" dirty="0">
                <a:solidFill>
                  <a:srgbClr val="FF0000"/>
                </a:solidFill>
              </a:rPr>
              <a:t> understand the current situation.</a:t>
            </a:r>
            <a:endParaRPr lang="en-US" sz="3200" i="1" dirty="0">
              <a:solidFill>
                <a:srgbClr val="FF0000"/>
              </a:solidFill>
            </a:endParaRPr>
          </a:p>
          <a:p>
            <a:pPr>
              <a:spcBef>
                <a:spcPct val="20000"/>
              </a:spcBef>
            </a:pPr>
            <a:endParaRPr lang="en-US" sz="3200" i="1" dirty="0">
              <a:solidFill>
                <a:srgbClr val="FF0000"/>
              </a:solidFill>
              <a:latin typeface="Times New Roman" panose="02020603050405020304" pitchFamily="18" charset="0"/>
            </a:endParaRPr>
          </a:p>
          <a:p>
            <a:pPr>
              <a:spcBef>
                <a:spcPct val="20000"/>
              </a:spcBef>
            </a:pPr>
            <a:endParaRPr lang="en-US" sz="3200" dirty="0">
              <a:solidFill>
                <a:srgbClr val="FF0000"/>
              </a:solidFill>
              <a:latin typeface="Times New Roman" panose="02020603050405020304" pitchFamily="18" charset="0"/>
            </a:endParaRPr>
          </a:p>
          <a:p>
            <a:pPr eaLnBrk="1" hangingPunct="1">
              <a:spcBef>
                <a:spcPct val="20000"/>
              </a:spcBef>
            </a:pPr>
            <a:endParaRPr lang="en-US" sz="3200" dirty="0">
              <a:solidFill>
                <a:srgbClr val="FF0000"/>
              </a:solidFill>
              <a:latin typeface="Times New Roman" panose="02020603050405020304" pitchFamily="18" charset="0"/>
            </a:endParaRPr>
          </a:p>
        </p:txBody>
      </p:sp>
      <p:sp>
        <p:nvSpPr>
          <p:cNvPr id="8" name="Rectangle 6"/>
          <p:cNvSpPr txBox="1">
            <a:spLocks noChangeArrowheads="1"/>
          </p:cNvSpPr>
          <p:nvPr/>
        </p:nvSpPr>
        <p:spPr>
          <a:xfrm>
            <a:off x="457200" y="274638"/>
            <a:ext cx="8229600" cy="11430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smtClean="0"/>
              <a:t> </a:t>
            </a:r>
            <a:endParaRPr lang="en-US" kern="0"/>
          </a:p>
        </p:txBody>
      </p:sp>
      <p:sp>
        <p:nvSpPr>
          <p:cNvPr id="9" name="Rectangle 7"/>
          <p:cNvSpPr txBox="1">
            <a:spLocks noChangeArrowheads="1"/>
          </p:cNvSpPr>
          <p:nvPr/>
        </p:nvSpPr>
        <p:spPr>
          <a:xfrm>
            <a:off x="685800" y="2349410"/>
            <a:ext cx="7772400" cy="41148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r>
              <a:rPr lang="en-US" kern="0" smtClean="0"/>
              <a:t> </a:t>
            </a:r>
            <a:endParaRPr lang="en-US" kern="0" dirty="0"/>
          </a:p>
        </p:txBody>
      </p:sp>
      <p:graphicFrame>
        <p:nvGraphicFramePr>
          <p:cNvPr id="10" name="Object 8">
            <a:hlinkClick r:id="" action="ppaction://ole?verb=0"/>
          </p:cNvPr>
          <p:cNvGraphicFramePr>
            <a:graphicFrameLocks/>
          </p:cNvGraphicFramePr>
          <p:nvPr/>
        </p:nvGraphicFramePr>
        <p:xfrm>
          <a:off x="5791200" y="2514600"/>
          <a:ext cx="2090738" cy="3349625"/>
        </p:xfrm>
        <a:graphic>
          <a:graphicData uri="http://schemas.openxmlformats.org/presentationml/2006/ole">
            <mc:AlternateContent xmlns:mc="http://schemas.openxmlformats.org/markup-compatibility/2006">
              <mc:Choice xmlns:v="urn:schemas-microsoft-com:vml" Requires="v">
                <p:oleObj spid="_x0000_s4100" name="Clip" r:id="rId3" imgW="2089080" imgH="3348000" progId="MS_ClipArt_Gallery.2">
                  <p:embed/>
                </p:oleObj>
              </mc:Choice>
              <mc:Fallback>
                <p:oleObj name="Clip" r:id="rId3" imgW="2089080" imgH="33480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514600"/>
                        <a:ext cx="2090738"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9"/>
          <p:cNvSpPr txBox="1">
            <a:spLocks noChangeArrowheads="1"/>
          </p:cNvSpPr>
          <p:nvPr/>
        </p:nvSpPr>
        <p:spPr bwMode="auto">
          <a:xfrm>
            <a:off x="8610600" y="652145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Times New Roman" panose="02020603050405020304" pitchFamily="18" charset="0"/>
              </a:rPr>
              <a:t>4</a:t>
            </a:r>
          </a:p>
        </p:txBody>
      </p:sp>
    </p:spTree>
    <p:extLst>
      <p:ext uri="{BB962C8B-B14F-4D97-AF65-F5344CB8AC3E}">
        <p14:creationId xmlns:p14="http://schemas.microsoft.com/office/powerpoint/2010/main" val="3262718146"/>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19</a:t>
            </a:fld>
            <a:endParaRPr lang="en-US" dirty="0"/>
          </a:p>
        </p:txBody>
      </p:sp>
      <p:sp>
        <p:nvSpPr>
          <p:cNvPr id="3" name="Rectangle 2"/>
          <p:cNvSpPr txBox="1">
            <a:spLocks noChangeArrowheads="1"/>
          </p:cNvSpPr>
          <p:nvPr/>
        </p:nvSpPr>
        <p:spPr>
          <a:xfrm>
            <a:off x="1547664" y="800472"/>
            <a:ext cx="6491064" cy="468288"/>
          </a:xfrm>
          <a:prstGeom prst="rect">
            <a:avLst/>
          </a:prstGeom>
          <a:noFill/>
          <a:ln/>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dirty="0" smtClean="0"/>
              <a:t>Describe this area...</a:t>
            </a:r>
            <a:endParaRPr lang="en-US" kern="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95400"/>
            <a:ext cx="8888288"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268397"/>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a:t>
            </a:fld>
            <a:endParaRPr lang="en-US" dirty="0"/>
          </a:p>
        </p:txBody>
      </p:sp>
      <p:sp>
        <p:nvSpPr>
          <p:cNvPr id="3" name="AutoShape 2"/>
          <p:cNvSpPr>
            <a:spLocks noChangeArrowheads="1"/>
          </p:cNvSpPr>
          <p:nvPr/>
        </p:nvSpPr>
        <p:spPr bwMode="auto">
          <a:xfrm>
            <a:off x="676275" y="755650"/>
            <a:ext cx="6324600" cy="5486400"/>
          </a:xfrm>
          <a:prstGeom prst="triangle">
            <a:avLst>
              <a:gd name="adj" fmla="val 50000"/>
            </a:avLst>
          </a:prstGeom>
          <a:solidFill>
            <a:srgbClr val="DEDED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3"/>
          <p:cNvSpPr>
            <a:spLocks noChangeShapeType="1"/>
          </p:cNvSpPr>
          <p:nvPr/>
        </p:nvSpPr>
        <p:spPr bwMode="auto">
          <a:xfrm>
            <a:off x="1362075" y="5114925"/>
            <a:ext cx="495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p:cNvSpPr>
            <a:spLocks noChangeShapeType="1"/>
          </p:cNvSpPr>
          <p:nvPr/>
        </p:nvSpPr>
        <p:spPr bwMode="auto">
          <a:xfrm>
            <a:off x="1979613" y="3971925"/>
            <a:ext cx="3709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5"/>
          <p:cNvSpPr>
            <a:spLocks noChangeShapeType="1"/>
          </p:cNvSpPr>
          <p:nvPr/>
        </p:nvSpPr>
        <p:spPr bwMode="auto">
          <a:xfrm>
            <a:off x="2693988" y="2752725"/>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6"/>
          <p:cNvSpPr txBox="1">
            <a:spLocks noChangeArrowheads="1"/>
          </p:cNvSpPr>
          <p:nvPr/>
        </p:nvSpPr>
        <p:spPr bwMode="auto">
          <a:xfrm>
            <a:off x="2847975" y="5364163"/>
            <a:ext cx="1984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imes" panose="02020603050405020304" pitchFamily="18" charset="0"/>
              </a:rPr>
              <a:t>Philosophy</a:t>
            </a:r>
          </a:p>
          <a:p>
            <a:pPr algn="ctr"/>
            <a:r>
              <a:rPr lang="en-US" sz="1600">
                <a:latin typeface="Times" panose="02020603050405020304" pitchFamily="18" charset="0"/>
              </a:rPr>
              <a:t>(Long-term Thinking)</a:t>
            </a:r>
            <a:endParaRPr lang="en-US" sz="2000">
              <a:latin typeface="Times" panose="02020603050405020304" pitchFamily="18" charset="0"/>
            </a:endParaRPr>
          </a:p>
        </p:txBody>
      </p:sp>
      <p:sp>
        <p:nvSpPr>
          <p:cNvPr id="9" name="Text Box 7"/>
          <p:cNvSpPr txBox="1">
            <a:spLocks noChangeArrowheads="1"/>
          </p:cNvSpPr>
          <p:nvPr/>
        </p:nvSpPr>
        <p:spPr bwMode="auto">
          <a:xfrm>
            <a:off x="2203450" y="3062288"/>
            <a:ext cx="327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imes" panose="02020603050405020304" pitchFamily="18" charset="0"/>
              </a:rPr>
              <a:t>People and Partners</a:t>
            </a:r>
          </a:p>
          <a:p>
            <a:pPr algn="ctr"/>
            <a:r>
              <a:rPr lang="en-US" sz="1600">
                <a:latin typeface="Times" panose="02020603050405020304" pitchFamily="18" charset="0"/>
              </a:rPr>
              <a:t>(Respect, Challenge and Grow Them)</a:t>
            </a:r>
            <a:endParaRPr lang="en-US" sz="2000">
              <a:latin typeface="Times" panose="02020603050405020304" pitchFamily="18" charset="0"/>
            </a:endParaRPr>
          </a:p>
        </p:txBody>
      </p:sp>
      <p:sp>
        <p:nvSpPr>
          <p:cNvPr id="10" name="Text Box 8"/>
          <p:cNvSpPr txBox="1">
            <a:spLocks noChangeArrowheads="1"/>
          </p:cNvSpPr>
          <p:nvPr/>
        </p:nvSpPr>
        <p:spPr bwMode="auto">
          <a:xfrm>
            <a:off x="3003550" y="4221163"/>
            <a:ext cx="1668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imes" panose="02020603050405020304" pitchFamily="18" charset="0"/>
              </a:rPr>
              <a:t>Process</a:t>
            </a:r>
          </a:p>
          <a:p>
            <a:pPr algn="ctr"/>
            <a:r>
              <a:rPr lang="en-US" sz="1600">
                <a:latin typeface="Times" panose="02020603050405020304" pitchFamily="18" charset="0"/>
              </a:rPr>
              <a:t>(Eliminate Waste)</a:t>
            </a:r>
            <a:endParaRPr lang="en-US" sz="2000">
              <a:latin typeface="Times" panose="02020603050405020304" pitchFamily="18" charset="0"/>
            </a:endParaRPr>
          </a:p>
        </p:txBody>
      </p:sp>
      <p:sp>
        <p:nvSpPr>
          <p:cNvPr id="11" name="Text Box 9"/>
          <p:cNvSpPr txBox="1">
            <a:spLocks noChangeArrowheads="1"/>
          </p:cNvSpPr>
          <p:nvPr/>
        </p:nvSpPr>
        <p:spPr bwMode="auto">
          <a:xfrm>
            <a:off x="2744788" y="1660525"/>
            <a:ext cx="21891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imes" panose="02020603050405020304" pitchFamily="18" charset="0"/>
              </a:rPr>
              <a:t>Problem</a:t>
            </a:r>
          </a:p>
          <a:p>
            <a:pPr algn="ctr"/>
            <a:r>
              <a:rPr lang="en-US" sz="2000">
                <a:latin typeface="Times" panose="02020603050405020304" pitchFamily="18" charset="0"/>
              </a:rPr>
              <a:t>Solving</a:t>
            </a:r>
          </a:p>
          <a:p>
            <a:pPr algn="ctr"/>
            <a:r>
              <a:rPr lang="en-US" sz="1400">
                <a:latin typeface="Times" panose="02020603050405020304" pitchFamily="18" charset="0"/>
              </a:rPr>
              <a:t>(Continuous </a:t>
            </a:r>
          </a:p>
          <a:p>
            <a:pPr algn="ctr"/>
            <a:r>
              <a:rPr lang="en-US" sz="1400">
                <a:latin typeface="Times" panose="02020603050405020304" pitchFamily="18" charset="0"/>
              </a:rPr>
              <a:t>Improvement and Learning)</a:t>
            </a:r>
            <a:endParaRPr lang="en-US" sz="2000">
              <a:latin typeface="Times" panose="02020603050405020304" pitchFamily="18" charset="0"/>
            </a:endParaRPr>
          </a:p>
        </p:txBody>
      </p:sp>
      <p:sp>
        <p:nvSpPr>
          <p:cNvPr id="12" name="Text Box 10"/>
          <p:cNvSpPr txBox="1">
            <a:spLocks noChangeArrowheads="1"/>
          </p:cNvSpPr>
          <p:nvPr/>
        </p:nvSpPr>
        <p:spPr bwMode="auto">
          <a:xfrm>
            <a:off x="6781800" y="5394325"/>
            <a:ext cx="200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977900" indent="-457200">
              <a:defRPr sz="2400">
                <a:solidFill>
                  <a:schemeClr val="tx1"/>
                </a:solidFill>
                <a:latin typeface="Arial" panose="020B0604020202020204" pitchFamily="34" charset="0"/>
                <a:ea typeface="ＭＳ Ｐゴシック" panose="020B0600070205080204" pitchFamily="34" charset="-128"/>
              </a:defRPr>
            </a:lvl2pPr>
            <a:lvl3pPr marL="1549400" indent="-457200">
              <a:defRPr sz="2400">
                <a:solidFill>
                  <a:schemeClr val="tx1"/>
                </a:solidFill>
                <a:latin typeface="Arial" panose="020B0604020202020204" pitchFamily="34" charset="0"/>
                <a:ea typeface="ＭＳ Ｐゴシック" panose="020B0600070205080204" pitchFamily="34" charset="-128"/>
              </a:defRPr>
            </a:lvl3pPr>
            <a:lvl4pPr marL="2120900" indent="-457200">
              <a:defRPr sz="2400">
                <a:solidFill>
                  <a:schemeClr val="tx1"/>
                </a:solidFill>
                <a:latin typeface="Arial" panose="020B0604020202020204" pitchFamily="34" charset="0"/>
                <a:ea typeface="ＭＳ Ｐゴシック" panose="020B0600070205080204" pitchFamily="34" charset="-128"/>
              </a:defRPr>
            </a:lvl4pPr>
            <a:lvl5pPr marL="2692400" indent="-457200">
              <a:defRPr sz="2400">
                <a:solidFill>
                  <a:schemeClr val="tx1"/>
                </a:solidFill>
                <a:latin typeface="Arial" panose="020B0604020202020204" pitchFamily="34" charset="0"/>
                <a:ea typeface="ＭＳ Ｐゴシック" panose="020B0600070205080204" pitchFamily="34" charset="-128"/>
              </a:defRPr>
            </a:lvl5pPr>
            <a:lvl6pPr marL="3149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606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064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521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r>
              <a:rPr lang="en-US" sz="1000">
                <a:latin typeface="Times" panose="02020603050405020304" pitchFamily="18" charset="0"/>
              </a:rPr>
              <a:t>Base management decisions on a long-term philosophy, even at the expense of short-term financial goals</a:t>
            </a:r>
          </a:p>
        </p:txBody>
      </p:sp>
      <p:sp>
        <p:nvSpPr>
          <p:cNvPr id="13" name="Text Box 11"/>
          <p:cNvSpPr txBox="1">
            <a:spLocks noChangeArrowheads="1"/>
          </p:cNvSpPr>
          <p:nvPr/>
        </p:nvSpPr>
        <p:spPr bwMode="auto">
          <a:xfrm>
            <a:off x="5562600" y="2514600"/>
            <a:ext cx="280828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977900" indent="-457200">
              <a:defRPr sz="2400">
                <a:solidFill>
                  <a:schemeClr val="tx1"/>
                </a:solidFill>
                <a:latin typeface="Arial" panose="020B0604020202020204" pitchFamily="34" charset="0"/>
                <a:ea typeface="ＭＳ Ｐゴシック" panose="020B0600070205080204" pitchFamily="34" charset="-128"/>
              </a:defRPr>
            </a:lvl2pPr>
            <a:lvl3pPr marL="1549400" indent="-457200">
              <a:defRPr sz="2400">
                <a:solidFill>
                  <a:schemeClr val="tx1"/>
                </a:solidFill>
                <a:latin typeface="Arial" panose="020B0604020202020204" pitchFamily="34" charset="0"/>
                <a:ea typeface="ＭＳ Ｐゴシック" panose="020B0600070205080204" pitchFamily="34" charset="-128"/>
              </a:defRPr>
            </a:lvl3pPr>
            <a:lvl4pPr marL="2120900" indent="-457200">
              <a:defRPr sz="2400">
                <a:solidFill>
                  <a:schemeClr val="tx1"/>
                </a:solidFill>
                <a:latin typeface="Arial" panose="020B0604020202020204" pitchFamily="34" charset="0"/>
                <a:ea typeface="ＭＳ Ｐゴシック" panose="020B0600070205080204" pitchFamily="34" charset="-128"/>
              </a:defRPr>
            </a:lvl4pPr>
            <a:lvl5pPr marL="2692400" indent="-457200">
              <a:defRPr sz="2400">
                <a:solidFill>
                  <a:schemeClr val="tx1"/>
                </a:solidFill>
                <a:latin typeface="Arial" panose="020B0604020202020204" pitchFamily="34" charset="0"/>
                <a:ea typeface="ＭＳ Ｐゴシック" panose="020B0600070205080204" pitchFamily="34" charset="-128"/>
              </a:defRPr>
            </a:lvl5pPr>
            <a:lvl6pPr marL="3149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606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064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521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endParaRPr lang="en-US" sz="1000">
              <a:latin typeface="Times" panose="02020603050405020304" pitchFamily="18" charset="0"/>
            </a:endParaRPr>
          </a:p>
          <a:p>
            <a:pPr>
              <a:buFont typeface="Wingdings" panose="05000000000000000000" pitchFamily="2" charset="2"/>
              <a:buChar char="Ø"/>
            </a:pPr>
            <a:r>
              <a:rPr lang="en-US" sz="1000">
                <a:latin typeface="Times" panose="02020603050405020304" pitchFamily="18" charset="0"/>
              </a:rPr>
              <a:t>Grow leaders who live the philosophy</a:t>
            </a:r>
          </a:p>
          <a:p>
            <a:pPr>
              <a:buFont typeface="Wingdings" panose="05000000000000000000" pitchFamily="2" charset="2"/>
              <a:buChar char="Ø"/>
            </a:pPr>
            <a:r>
              <a:rPr lang="en-US" sz="1000">
                <a:latin typeface="Times" panose="02020603050405020304" pitchFamily="18" charset="0"/>
              </a:rPr>
              <a:t>Respect, develop and challenge your people and teams</a:t>
            </a:r>
          </a:p>
          <a:p>
            <a:pPr>
              <a:buFont typeface="Wingdings" panose="05000000000000000000" pitchFamily="2" charset="2"/>
              <a:buChar char="Ø"/>
            </a:pPr>
            <a:r>
              <a:rPr lang="en-US" sz="1000">
                <a:latin typeface="Times" panose="02020603050405020304" pitchFamily="18" charset="0"/>
              </a:rPr>
              <a:t>Respect, challenge, and help your suppliers</a:t>
            </a:r>
          </a:p>
          <a:p>
            <a:pPr>
              <a:buFont typeface="Times" panose="02020603050405020304" pitchFamily="18" charset="0"/>
              <a:buAutoNum type="alphaUcPeriod"/>
            </a:pPr>
            <a:endParaRPr lang="en-US" sz="1000">
              <a:latin typeface="Times" panose="02020603050405020304" pitchFamily="18" charset="0"/>
            </a:endParaRPr>
          </a:p>
          <a:p>
            <a:pPr>
              <a:buFont typeface="Times" panose="02020603050405020304" pitchFamily="18" charset="0"/>
              <a:buAutoNum type="alphaUcPeriod"/>
            </a:pPr>
            <a:endParaRPr lang="en-US" sz="1000">
              <a:latin typeface="Times" panose="02020603050405020304" pitchFamily="18" charset="0"/>
            </a:endParaRPr>
          </a:p>
        </p:txBody>
      </p:sp>
      <p:sp>
        <p:nvSpPr>
          <p:cNvPr id="14" name="Text Box 12"/>
          <p:cNvSpPr txBox="1">
            <a:spLocks noChangeArrowheads="1"/>
          </p:cNvSpPr>
          <p:nvPr/>
        </p:nvSpPr>
        <p:spPr bwMode="auto">
          <a:xfrm>
            <a:off x="6172200" y="3733800"/>
            <a:ext cx="2743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977900" indent="-457200">
              <a:defRPr sz="2400">
                <a:solidFill>
                  <a:schemeClr val="tx1"/>
                </a:solidFill>
                <a:latin typeface="Arial" panose="020B0604020202020204" pitchFamily="34" charset="0"/>
                <a:ea typeface="ＭＳ Ｐゴシック" panose="020B0600070205080204" pitchFamily="34" charset="-128"/>
              </a:defRPr>
            </a:lvl2pPr>
            <a:lvl3pPr marL="1549400" indent="-457200">
              <a:defRPr sz="2400">
                <a:solidFill>
                  <a:schemeClr val="tx1"/>
                </a:solidFill>
                <a:latin typeface="Arial" panose="020B0604020202020204" pitchFamily="34" charset="0"/>
                <a:ea typeface="ＭＳ Ｐゴシック" panose="020B0600070205080204" pitchFamily="34" charset="-128"/>
              </a:defRPr>
            </a:lvl3pPr>
            <a:lvl4pPr marL="2120900" indent="-457200">
              <a:defRPr sz="2400">
                <a:solidFill>
                  <a:schemeClr val="tx1"/>
                </a:solidFill>
                <a:latin typeface="Arial" panose="020B0604020202020204" pitchFamily="34" charset="0"/>
                <a:ea typeface="ＭＳ Ｐゴシック" panose="020B0600070205080204" pitchFamily="34" charset="-128"/>
              </a:defRPr>
            </a:lvl4pPr>
            <a:lvl5pPr marL="2692400" indent="-457200">
              <a:defRPr sz="2400">
                <a:solidFill>
                  <a:schemeClr val="tx1"/>
                </a:solidFill>
                <a:latin typeface="Arial" panose="020B0604020202020204" pitchFamily="34" charset="0"/>
                <a:ea typeface="ＭＳ Ｐゴシック" panose="020B0600070205080204" pitchFamily="34" charset="-128"/>
              </a:defRPr>
            </a:lvl5pPr>
            <a:lvl6pPr marL="3149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606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064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521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r>
              <a:rPr lang="en-US" sz="1000" dirty="0">
                <a:latin typeface="Times" panose="02020603050405020304" pitchFamily="18" charset="0"/>
              </a:rPr>
              <a:t>Create process “flow” to surface problems</a:t>
            </a:r>
          </a:p>
          <a:p>
            <a:pPr>
              <a:buFont typeface="Wingdings" panose="05000000000000000000" pitchFamily="2" charset="2"/>
              <a:buChar char="Ø"/>
            </a:pPr>
            <a:r>
              <a:rPr lang="en-US" sz="1000" dirty="0">
                <a:latin typeface="Times" panose="02020603050405020304" pitchFamily="18" charset="0"/>
              </a:rPr>
              <a:t>Level out the workload (</a:t>
            </a:r>
            <a:r>
              <a:rPr lang="en-US" sz="1000" i="1" dirty="0">
                <a:latin typeface="Times" panose="02020603050405020304" pitchFamily="18" charset="0"/>
              </a:rPr>
              <a:t>Heijunka</a:t>
            </a:r>
            <a:r>
              <a:rPr lang="en-US" sz="1000" dirty="0">
                <a:latin typeface="Times" panose="02020603050405020304" pitchFamily="18" charset="0"/>
              </a:rPr>
              <a:t>)</a:t>
            </a:r>
          </a:p>
          <a:p>
            <a:pPr>
              <a:buFont typeface="Wingdings" panose="05000000000000000000" pitchFamily="2" charset="2"/>
              <a:buChar char="Ø"/>
            </a:pPr>
            <a:r>
              <a:rPr lang="en-US" sz="1000" dirty="0">
                <a:latin typeface="Times" panose="02020603050405020304" pitchFamily="18" charset="0"/>
              </a:rPr>
              <a:t>Stop when there is a quality problem (</a:t>
            </a:r>
            <a:r>
              <a:rPr lang="en-US" sz="1000" i="1" dirty="0" err="1">
                <a:latin typeface="Times" panose="02020603050405020304" pitchFamily="18" charset="0"/>
              </a:rPr>
              <a:t>Jidoka</a:t>
            </a:r>
            <a:r>
              <a:rPr lang="en-US" sz="1000" dirty="0">
                <a:latin typeface="Times" panose="02020603050405020304" pitchFamily="18" charset="0"/>
              </a:rPr>
              <a:t>)</a:t>
            </a:r>
          </a:p>
          <a:p>
            <a:pPr>
              <a:buFont typeface="Wingdings" panose="05000000000000000000" pitchFamily="2" charset="2"/>
              <a:buChar char="Ø"/>
            </a:pPr>
            <a:r>
              <a:rPr lang="en-US" sz="1000" dirty="0">
                <a:latin typeface="Times" panose="02020603050405020304" pitchFamily="18" charset="0"/>
              </a:rPr>
              <a:t>Use pull systems to avoid overproduction</a:t>
            </a:r>
          </a:p>
          <a:p>
            <a:pPr>
              <a:buFont typeface="Wingdings" panose="05000000000000000000" pitchFamily="2" charset="2"/>
              <a:buChar char="Ø"/>
            </a:pPr>
            <a:r>
              <a:rPr lang="en-US" sz="1000" dirty="0">
                <a:latin typeface="Times" panose="02020603050405020304" pitchFamily="18" charset="0"/>
              </a:rPr>
              <a:t>Standardize tasks for continuous improvement</a:t>
            </a:r>
          </a:p>
          <a:p>
            <a:pPr>
              <a:buFont typeface="Wingdings" panose="05000000000000000000" pitchFamily="2" charset="2"/>
              <a:buChar char="Ø"/>
            </a:pPr>
            <a:r>
              <a:rPr lang="en-US" sz="1000" dirty="0">
                <a:latin typeface="Times" panose="02020603050405020304" pitchFamily="18" charset="0"/>
              </a:rPr>
              <a:t>Use visual control so no problems are hidden</a:t>
            </a:r>
          </a:p>
          <a:p>
            <a:pPr>
              <a:buFont typeface="Wingdings" panose="05000000000000000000" pitchFamily="2" charset="2"/>
              <a:buChar char="Ø"/>
            </a:pPr>
            <a:r>
              <a:rPr lang="en-US" sz="1000" dirty="0">
                <a:latin typeface="Times" panose="02020603050405020304" pitchFamily="18" charset="0"/>
              </a:rPr>
              <a:t>Use only reliable, thoroughly tested technology</a:t>
            </a:r>
          </a:p>
        </p:txBody>
      </p:sp>
      <p:sp>
        <p:nvSpPr>
          <p:cNvPr id="15" name="Text Box 13"/>
          <p:cNvSpPr txBox="1">
            <a:spLocks noChangeArrowheads="1"/>
          </p:cNvSpPr>
          <p:nvPr/>
        </p:nvSpPr>
        <p:spPr bwMode="auto">
          <a:xfrm>
            <a:off x="5029200" y="838200"/>
            <a:ext cx="3352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977900" indent="-457200">
              <a:defRPr sz="2400">
                <a:solidFill>
                  <a:schemeClr val="tx1"/>
                </a:solidFill>
                <a:latin typeface="Arial" panose="020B0604020202020204" pitchFamily="34" charset="0"/>
                <a:ea typeface="ＭＳ Ｐゴシック" panose="020B0600070205080204" pitchFamily="34" charset="-128"/>
              </a:defRPr>
            </a:lvl2pPr>
            <a:lvl3pPr marL="1549400" indent="-457200">
              <a:defRPr sz="2400">
                <a:solidFill>
                  <a:schemeClr val="tx1"/>
                </a:solidFill>
                <a:latin typeface="Arial" panose="020B0604020202020204" pitchFamily="34" charset="0"/>
                <a:ea typeface="ＭＳ Ｐゴシック" panose="020B0600070205080204" pitchFamily="34" charset="-128"/>
              </a:defRPr>
            </a:lvl3pPr>
            <a:lvl4pPr marL="2120900" indent="-457200">
              <a:defRPr sz="2400">
                <a:solidFill>
                  <a:schemeClr val="tx1"/>
                </a:solidFill>
                <a:latin typeface="Arial" panose="020B0604020202020204" pitchFamily="34" charset="0"/>
                <a:ea typeface="ＭＳ Ｐゴシック" panose="020B0600070205080204" pitchFamily="34" charset="-128"/>
              </a:defRPr>
            </a:lvl4pPr>
            <a:lvl5pPr marL="2692400" indent="-457200">
              <a:defRPr sz="2400">
                <a:solidFill>
                  <a:schemeClr val="tx1"/>
                </a:solidFill>
                <a:latin typeface="Arial" panose="020B0604020202020204" pitchFamily="34" charset="0"/>
                <a:ea typeface="ＭＳ Ｐゴシック" panose="020B0600070205080204" pitchFamily="34" charset="-128"/>
              </a:defRPr>
            </a:lvl5pPr>
            <a:lvl6pPr marL="3149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606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064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521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endParaRPr lang="en-US" sz="1000">
              <a:latin typeface="Times" panose="02020603050405020304" pitchFamily="18" charset="0"/>
            </a:endParaRPr>
          </a:p>
          <a:p>
            <a:pPr>
              <a:buFont typeface="Wingdings" panose="05000000000000000000" pitchFamily="2" charset="2"/>
              <a:buChar char="Ø"/>
            </a:pPr>
            <a:r>
              <a:rPr lang="en-US" sz="1000">
                <a:latin typeface="Times" panose="02020603050405020304" pitchFamily="18" charset="0"/>
              </a:rPr>
              <a:t>Continual organizational learning through </a:t>
            </a:r>
            <a:r>
              <a:rPr lang="en-US" sz="1000" i="1">
                <a:latin typeface="Times" panose="02020603050405020304" pitchFamily="18" charset="0"/>
              </a:rPr>
              <a:t>Kaizen</a:t>
            </a:r>
          </a:p>
          <a:p>
            <a:pPr>
              <a:buFont typeface="Wingdings" panose="05000000000000000000" pitchFamily="2" charset="2"/>
              <a:buChar char="Ø"/>
            </a:pPr>
            <a:r>
              <a:rPr lang="en-US" sz="1000">
                <a:latin typeface="Times" panose="02020603050405020304" pitchFamily="18" charset="0"/>
              </a:rPr>
              <a:t>Go see for yourself to thoroughly understand the situation. (</a:t>
            </a:r>
            <a:r>
              <a:rPr lang="en-US" sz="1000" i="1">
                <a:latin typeface="Times" panose="02020603050405020304" pitchFamily="18" charset="0"/>
              </a:rPr>
              <a:t>Genchi Genbutsu</a:t>
            </a:r>
            <a:r>
              <a:rPr lang="en-US" sz="1000">
                <a:latin typeface="Times" panose="02020603050405020304" pitchFamily="18" charset="0"/>
              </a:rPr>
              <a:t>) </a:t>
            </a:r>
          </a:p>
          <a:p>
            <a:pPr>
              <a:buFont typeface="Wingdings" panose="05000000000000000000" pitchFamily="2" charset="2"/>
              <a:buChar char="Ø"/>
            </a:pPr>
            <a:r>
              <a:rPr lang="en-US" sz="1000">
                <a:latin typeface="Times" panose="02020603050405020304" pitchFamily="18" charset="0"/>
              </a:rPr>
              <a:t>Make decisions slowly by consensus, thoroughly considering all options; implement rapidly (</a:t>
            </a:r>
            <a:r>
              <a:rPr lang="en-US" sz="1000" i="1">
                <a:latin typeface="Times" panose="02020603050405020304" pitchFamily="18" charset="0"/>
              </a:rPr>
              <a:t>Nemawashi</a:t>
            </a:r>
            <a:r>
              <a:rPr lang="en-US" sz="1000">
                <a:latin typeface="Times" panose="02020603050405020304" pitchFamily="18" charset="0"/>
              </a:rPr>
              <a:t>)</a:t>
            </a:r>
          </a:p>
          <a:p>
            <a:pPr>
              <a:buFont typeface="Times" panose="02020603050405020304" pitchFamily="18" charset="0"/>
              <a:buAutoNum type="alphaUcPeriod"/>
            </a:pPr>
            <a:endParaRPr lang="en-US" sz="1000">
              <a:latin typeface="Times" panose="02020603050405020304" pitchFamily="18" charset="0"/>
            </a:endParaRPr>
          </a:p>
          <a:p>
            <a:pPr>
              <a:buFont typeface="Times" panose="02020603050405020304" pitchFamily="18" charset="0"/>
              <a:buAutoNum type="alphaUcPeriod"/>
            </a:pPr>
            <a:endParaRPr lang="en-US" sz="1000">
              <a:latin typeface="Times" panose="02020603050405020304" pitchFamily="18" charset="0"/>
            </a:endParaRPr>
          </a:p>
          <a:p>
            <a:pPr>
              <a:buFont typeface="Times" panose="02020603050405020304" pitchFamily="18" charset="0"/>
              <a:buAutoNum type="alphaUcPeriod"/>
            </a:pPr>
            <a:endParaRPr lang="en-US" sz="1000">
              <a:latin typeface="Times" panose="02020603050405020304" pitchFamily="18" charset="0"/>
            </a:endParaRPr>
          </a:p>
        </p:txBody>
      </p:sp>
      <p:sp>
        <p:nvSpPr>
          <p:cNvPr id="16" name="Text Box 14"/>
          <p:cNvSpPr txBox="1">
            <a:spLocks noChangeArrowheads="1"/>
          </p:cNvSpPr>
          <p:nvPr/>
        </p:nvSpPr>
        <p:spPr bwMode="auto">
          <a:xfrm>
            <a:off x="1806575" y="152400"/>
            <a:ext cx="4103688"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panose="02020603050405020304" pitchFamily="18" charset="0"/>
              </a:rPr>
              <a:t>“4 P” Model of the Toyota Way</a:t>
            </a:r>
          </a:p>
        </p:txBody>
      </p:sp>
      <p:sp>
        <p:nvSpPr>
          <p:cNvPr id="17" name="Oval 15"/>
          <p:cNvSpPr>
            <a:spLocks noChangeArrowheads="1"/>
          </p:cNvSpPr>
          <p:nvPr/>
        </p:nvSpPr>
        <p:spPr bwMode="auto">
          <a:xfrm>
            <a:off x="2133600" y="3962400"/>
            <a:ext cx="3352800" cy="13208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latin typeface="Times New Roman" panose="02020603050405020304" pitchFamily="18" charset="0"/>
            </a:endParaRPr>
          </a:p>
        </p:txBody>
      </p:sp>
      <p:sp>
        <p:nvSpPr>
          <p:cNvPr id="18" name="Line 16"/>
          <p:cNvSpPr>
            <a:spLocks noChangeShapeType="1"/>
          </p:cNvSpPr>
          <p:nvPr/>
        </p:nvSpPr>
        <p:spPr bwMode="auto">
          <a:xfrm rot="1850020" flipH="1">
            <a:off x="5616575" y="3859213"/>
            <a:ext cx="4699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8"/>
          <p:cNvSpPr>
            <a:spLocks noChangeShapeType="1"/>
          </p:cNvSpPr>
          <p:nvPr/>
        </p:nvSpPr>
        <p:spPr bwMode="auto">
          <a:xfrm rot="1850020" flipH="1">
            <a:off x="5451475" y="3625850"/>
            <a:ext cx="54610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07010960"/>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20</a:t>
            </a:fld>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7129463"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403648" y="728464"/>
            <a:ext cx="6491064" cy="468288"/>
          </a:xfrm>
          <a:prstGeom prst="rect">
            <a:avLst/>
          </a:prstGeom>
          <a:noFill/>
          <a:ln/>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dirty="0" smtClean="0"/>
              <a:t>Describe this area...</a:t>
            </a:r>
            <a:endParaRPr lang="en-US" kern="0" dirty="0"/>
          </a:p>
        </p:txBody>
      </p:sp>
    </p:spTree>
    <p:extLst>
      <p:ext uri="{BB962C8B-B14F-4D97-AF65-F5344CB8AC3E}">
        <p14:creationId xmlns:p14="http://schemas.microsoft.com/office/powerpoint/2010/main" val="2606525696"/>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21</a:t>
            </a:fld>
            <a:endParaRPr lang="en-US" dirty="0"/>
          </a:p>
        </p:txBody>
      </p:sp>
      <p:sp>
        <p:nvSpPr>
          <p:cNvPr id="3" name="Rectangle 2"/>
          <p:cNvSpPr txBox="1">
            <a:spLocks noChangeArrowheads="1"/>
          </p:cNvSpPr>
          <p:nvPr/>
        </p:nvSpPr>
        <p:spPr>
          <a:xfrm>
            <a:off x="457200" y="1053876"/>
            <a:ext cx="8229600" cy="1143000"/>
          </a:xfrm>
          <a:prstGeom prst="rect">
            <a:avLst/>
          </a:prstGeo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AU" sz="3600" kern="0" smtClean="0"/>
              <a:t>What is TPM?</a:t>
            </a:r>
            <a:endParaRPr lang="en-AU" sz="3600" kern="0"/>
          </a:p>
        </p:txBody>
      </p:sp>
      <p:sp>
        <p:nvSpPr>
          <p:cNvPr id="5" name="Rectangle 3"/>
          <p:cNvSpPr txBox="1">
            <a:spLocks noChangeArrowheads="1"/>
          </p:cNvSpPr>
          <p:nvPr/>
        </p:nvSpPr>
        <p:spPr>
          <a:xfrm>
            <a:off x="990600" y="2196876"/>
            <a:ext cx="7162800" cy="3608388"/>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nSpc>
                <a:spcPct val="90000"/>
              </a:lnSpc>
            </a:pPr>
            <a:r>
              <a:rPr lang="en-AU" kern="0" smtClean="0"/>
              <a:t>	</a:t>
            </a:r>
            <a:r>
              <a:rPr lang="en-AU" sz="3200" b="1" i="1" kern="0" smtClean="0"/>
              <a:t>Total Productive Maintenance (TPM)</a:t>
            </a:r>
            <a:br>
              <a:rPr lang="en-AU" sz="3200" b="1" i="1" kern="0" smtClean="0"/>
            </a:br>
            <a:r>
              <a:rPr lang="en-AU" sz="3200" b="1" i="1" kern="0" smtClean="0"/>
              <a:t> is</a:t>
            </a:r>
          </a:p>
          <a:p>
            <a:pPr>
              <a:lnSpc>
                <a:spcPct val="90000"/>
              </a:lnSpc>
            </a:pPr>
            <a:r>
              <a:rPr lang="en-AU" sz="3200" b="1" i="1" kern="0" smtClean="0"/>
              <a:t> Productive Maintenance with </a:t>
            </a:r>
            <a:br>
              <a:rPr lang="en-AU" sz="3200" b="1" i="1" kern="0" smtClean="0"/>
            </a:br>
            <a:r>
              <a:rPr lang="en-AU" sz="3200" b="1" i="1" kern="0" smtClean="0"/>
              <a:t>EVERYONE’s participation</a:t>
            </a:r>
          </a:p>
          <a:p>
            <a:pPr>
              <a:lnSpc>
                <a:spcPct val="90000"/>
              </a:lnSpc>
            </a:pPr>
            <a:endParaRPr lang="en-AU" sz="3200" b="1" i="1" kern="0" smtClean="0"/>
          </a:p>
          <a:p>
            <a:pPr>
              <a:lnSpc>
                <a:spcPct val="90000"/>
              </a:lnSpc>
            </a:pPr>
            <a:r>
              <a:rPr lang="en-AU" sz="2800" b="1" i="1" kern="0" smtClean="0"/>
              <a:t>Maintenance=Teachers, Doctors of Equipment</a:t>
            </a:r>
          </a:p>
          <a:p>
            <a:pPr>
              <a:lnSpc>
                <a:spcPct val="90000"/>
              </a:lnSpc>
            </a:pPr>
            <a:r>
              <a:rPr lang="en-AU" sz="2800" b="1" i="1" kern="0" smtClean="0"/>
              <a:t>Operators=Clean, inspect, routine repair</a:t>
            </a:r>
            <a:endParaRPr lang="en-AU" sz="3200" b="1" i="1" kern="0"/>
          </a:p>
        </p:txBody>
      </p:sp>
    </p:spTree>
    <p:extLst>
      <p:ext uri="{BB962C8B-B14F-4D97-AF65-F5344CB8AC3E}">
        <p14:creationId xmlns:p14="http://schemas.microsoft.com/office/powerpoint/2010/main" val="621221858"/>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22</a:t>
            </a:fld>
            <a:endParaRPr lang="en-US" dirty="0"/>
          </a:p>
        </p:txBody>
      </p:sp>
      <p:sp>
        <p:nvSpPr>
          <p:cNvPr id="3" name="Rectangle 2"/>
          <p:cNvSpPr txBox="1">
            <a:spLocks noChangeArrowheads="1"/>
          </p:cNvSpPr>
          <p:nvPr/>
        </p:nvSpPr>
        <p:spPr>
          <a:xfrm>
            <a:off x="533400" y="626070"/>
            <a:ext cx="6705600" cy="533400"/>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smtClean="0">
                <a:solidFill>
                  <a:schemeClr val="tx1"/>
                </a:solidFill>
              </a:rPr>
              <a:t>Why Quick Change Over?</a:t>
            </a:r>
            <a:r>
              <a:rPr lang="en-US" kern="0" smtClean="0">
                <a:solidFill>
                  <a:srgbClr val="CCFFCC"/>
                </a:solidFill>
              </a:rPr>
              <a:t> </a:t>
            </a:r>
            <a:endParaRPr lang="en-US" kern="0">
              <a:solidFill>
                <a:srgbClr val="CCFFCC"/>
              </a:solidFill>
            </a:endParaRPr>
          </a:p>
        </p:txBody>
      </p:sp>
      <p:graphicFrame>
        <p:nvGraphicFramePr>
          <p:cNvPr id="5" name="Object 3"/>
          <p:cNvGraphicFramePr>
            <a:graphicFrameLocks/>
          </p:cNvGraphicFramePr>
          <p:nvPr>
            <p:extLst>
              <p:ext uri="{D42A27DB-BD31-4B8C-83A1-F6EECF244321}">
                <p14:modId xmlns:p14="http://schemas.microsoft.com/office/powerpoint/2010/main" val="1614454410"/>
              </p:ext>
            </p:extLst>
          </p:nvPr>
        </p:nvGraphicFramePr>
        <p:xfrm>
          <a:off x="1524000" y="1794470"/>
          <a:ext cx="6134100" cy="4102100"/>
        </p:xfrm>
        <a:graphic>
          <a:graphicData uri="http://schemas.openxmlformats.org/presentationml/2006/ole">
            <mc:AlternateContent xmlns:mc="http://schemas.openxmlformats.org/markup-compatibility/2006">
              <mc:Choice xmlns:v="urn:schemas-microsoft-com:vml" Requires="v">
                <p:oleObj spid="_x0000_s5124" name="ClipArt" r:id="rId3" imgW="6134040" imgH="4101840" progId="MS_ClipArt_Gallery.2">
                  <p:embed/>
                </p:oleObj>
              </mc:Choice>
              <mc:Fallback>
                <p:oleObj name="ClipArt" r:id="rId3" imgW="6134040" imgH="41018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94470"/>
                        <a:ext cx="61341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4"/>
          <p:cNvSpPr>
            <a:spLocks noChangeArrowheads="1"/>
          </p:cNvSpPr>
          <p:nvPr/>
        </p:nvSpPr>
        <p:spPr bwMode="auto">
          <a:xfrm>
            <a:off x="2667000" y="481707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400">
                <a:latin typeface="Times New Roman" panose="02020603050405020304" pitchFamily="18" charset="0"/>
              </a:rPr>
              <a:t>Time </a:t>
            </a:r>
          </a:p>
        </p:txBody>
      </p:sp>
      <p:sp>
        <p:nvSpPr>
          <p:cNvPr id="7" name="Rectangle 5"/>
          <p:cNvSpPr>
            <a:spLocks noChangeArrowheads="1"/>
          </p:cNvSpPr>
          <p:nvPr/>
        </p:nvSpPr>
        <p:spPr bwMode="auto">
          <a:xfrm rot="16200000">
            <a:off x="113506" y="3104952"/>
            <a:ext cx="1757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400">
                <a:latin typeface="Times New Roman" panose="02020603050405020304" pitchFamily="18" charset="0"/>
              </a:rPr>
              <a:t>Inventory level</a:t>
            </a:r>
          </a:p>
        </p:txBody>
      </p:sp>
      <p:grpSp>
        <p:nvGrpSpPr>
          <p:cNvPr id="8" name="Group 6"/>
          <p:cNvGrpSpPr>
            <a:grpSpLocks/>
          </p:cNvGrpSpPr>
          <p:nvPr/>
        </p:nvGrpSpPr>
        <p:grpSpPr bwMode="auto">
          <a:xfrm>
            <a:off x="1370013" y="1996083"/>
            <a:ext cx="6249987" cy="2668587"/>
            <a:chOff x="1055" y="1151"/>
            <a:chExt cx="3937" cy="1681"/>
          </a:xfrm>
        </p:grpSpPr>
        <p:grpSp>
          <p:nvGrpSpPr>
            <p:cNvPr id="9" name="Group 7"/>
            <p:cNvGrpSpPr>
              <a:grpSpLocks/>
            </p:cNvGrpSpPr>
            <p:nvPr/>
          </p:nvGrpSpPr>
          <p:grpSpPr bwMode="auto">
            <a:xfrm>
              <a:off x="1055" y="1151"/>
              <a:ext cx="3889" cy="1681"/>
              <a:chOff x="1055" y="1151"/>
              <a:chExt cx="3889" cy="1681"/>
            </a:xfrm>
          </p:grpSpPr>
          <p:sp>
            <p:nvSpPr>
              <p:cNvPr id="12" name="Line 8"/>
              <p:cNvSpPr>
                <a:spLocks noChangeShapeType="1"/>
              </p:cNvSpPr>
              <p:nvPr/>
            </p:nvSpPr>
            <p:spPr bwMode="auto">
              <a:xfrm>
                <a:off x="1056" y="1153"/>
                <a:ext cx="0" cy="167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9"/>
              <p:cNvGrpSpPr>
                <a:grpSpLocks/>
              </p:cNvGrpSpPr>
              <p:nvPr/>
            </p:nvGrpSpPr>
            <p:grpSpPr bwMode="auto">
              <a:xfrm>
                <a:off x="1055" y="1151"/>
                <a:ext cx="3841" cy="1681"/>
                <a:chOff x="1055" y="1151"/>
                <a:chExt cx="3841" cy="1681"/>
              </a:xfrm>
            </p:grpSpPr>
            <p:sp>
              <p:nvSpPr>
                <p:cNvPr id="40" name="Line 10"/>
                <p:cNvSpPr>
                  <a:spLocks noChangeShapeType="1"/>
                </p:cNvSpPr>
                <p:nvPr/>
              </p:nvSpPr>
              <p:spPr bwMode="auto">
                <a:xfrm flipV="1">
                  <a:off x="1055" y="1151"/>
                  <a:ext cx="287" cy="167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1"/>
                <p:cNvSpPr>
                  <a:spLocks noChangeShapeType="1"/>
                </p:cNvSpPr>
                <p:nvPr/>
              </p:nvSpPr>
              <p:spPr bwMode="auto">
                <a:xfrm>
                  <a:off x="1345" y="1153"/>
                  <a:ext cx="3551" cy="167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12"/>
              <p:cNvGrpSpPr>
                <a:grpSpLocks/>
              </p:cNvGrpSpPr>
              <p:nvPr/>
            </p:nvGrpSpPr>
            <p:grpSpPr bwMode="auto">
              <a:xfrm>
                <a:off x="1055" y="2399"/>
                <a:ext cx="3889" cy="433"/>
                <a:chOff x="1055" y="2399"/>
                <a:chExt cx="3889" cy="433"/>
              </a:xfrm>
            </p:grpSpPr>
            <p:sp>
              <p:nvSpPr>
                <p:cNvPr id="15" name="Line 13"/>
                <p:cNvSpPr>
                  <a:spLocks noChangeShapeType="1"/>
                </p:cNvSpPr>
                <p:nvPr/>
              </p:nvSpPr>
              <p:spPr bwMode="auto">
                <a:xfrm>
                  <a:off x="1057" y="2832"/>
                  <a:ext cx="38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 name="Group 14"/>
                <p:cNvGrpSpPr>
                  <a:grpSpLocks/>
                </p:cNvGrpSpPr>
                <p:nvPr/>
              </p:nvGrpSpPr>
              <p:grpSpPr bwMode="auto">
                <a:xfrm>
                  <a:off x="3935" y="2399"/>
                  <a:ext cx="481" cy="433"/>
                  <a:chOff x="3935" y="2399"/>
                  <a:chExt cx="481" cy="433"/>
                </a:xfrm>
              </p:grpSpPr>
              <p:sp>
                <p:nvSpPr>
                  <p:cNvPr id="38" name="Line 15"/>
                  <p:cNvSpPr>
                    <a:spLocks noChangeShapeType="1"/>
                  </p:cNvSpPr>
                  <p:nvPr/>
                </p:nvSpPr>
                <p:spPr bwMode="auto">
                  <a:xfrm flipV="1">
                    <a:off x="393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6"/>
                  <p:cNvSpPr>
                    <a:spLocks noChangeShapeType="1"/>
                  </p:cNvSpPr>
                  <p:nvPr/>
                </p:nvSpPr>
                <p:spPr bwMode="auto">
                  <a:xfrm>
                    <a:off x="408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 name="Group 17"/>
                <p:cNvGrpSpPr>
                  <a:grpSpLocks/>
                </p:cNvGrpSpPr>
                <p:nvPr/>
              </p:nvGrpSpPr>
              <p:grpSpPr bwMode="auto">
                <a:xfrm>
                  <a:off x="1535" y="2399"/>
                  <a:ext cx="481" cy="433"/>
                  <a:chOff x="1535" y="2399"/>
                  <a:chExt cx="481" cy="433"/>
                </a:xfrm>
              </p:grpSpPr>
              <p:sp>
                <p:nvSpPr>
                  <p:cNvPr id="36" name="Line 18"/>
                  <p:cNvSpPr>
                    <a:spLocks noChangeShapeType="1"/>
                  </p:cNvSpPr>
                  <p:nvPr/>
                </p:nvSpPr>
                <p:spPr bwMode="auto">
                  <a:xfrm flipV="1">
                    <a:off x="153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9"/>
                  <p:cNvSpPr>
                    <a:spLocks noChangeShapeType="1"/>
                  </p:cNvSpPr>
                  <p:nvPr/>
                </p:nvSpPr>
                <p:spPr bwMode="auto">
                  <a:xfrm>
                    <a:off x="168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 name="Group 20"/>
                <p:cNvGrpSpPr>
                  <a:grpSpLocks/>
                </p:cNvGrpSpPr>
                <p:nvPr/>
              </p:nvGrpSpPr>
              <p:grpSpPr bwMode="auto">
                <a:xfrm>
                  <a:off x="2015" y="2399"/>
                  <a:ext cx="481" cy="433"/>
                  <a:chOff x="2015" y="2399"/>
                  <a:chExt cx="481" cy="433"/>
                </a:xfrm>
              </p:grpSpPr>
              <p:sp>
                <p:nvSpPr>
                  <p:cNvPr id="34" name="Line 21"/>
                  <p:cNvSpPr>
                    <a:spLocks noChangeShapeType="1"/>
                  </p:cNvSpPr>
                  <p:nvPr/>
                </p:nvSpPr>
                <p:spPr bwMode="auto">
                  <a:xfrm flipV="1">
                    <a:off x="201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2"/>
                  <p:cNvSpPr>
                    <a:spLocks noChangeShapeType="1"/>
                  </p:cNvSpPr>
                  <p:nvPr/>
                </p:nvSpPr>
                <p:spPr bwMode="auto">
                  <a:xfrm>
                    <a:off x="216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 name="Group 23"/>
                <p:cNvGrpSpPr>
                  <a:grpSpLocks/>
                </p:cNvGrpSpPr>
                <p:nvPr/>
              </p:nvGrpSpPr>
              <p:grpSpPr bwMode="auto">
                <a:xfrm>
                  <a:off x="2495" y="2399"/>
                  <a:ext cx="481" cy="433"/>
                  <a:chOff x="2495" y="2399"/>
                  <a:chExt cx="481" cy="433"/>
                </a:xfrm>
              </p:grpSpPr>
              <p:sp>
                <p:nvSpPr>
                  <p:cNvPr id="32" name="Line 24"/>
                  <p:cNvSpPr>
                    <a:spLocks noChangeShapeType="1"/>
                  </p:cNvSpPr>
                  <p:nvPr/>
                </p:nvSpPr>
                <p:spPr bwMode="auto">
                  <a:xfrm flipV="1">
                    <a:off x="249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5"/>
                  <p:cNvSpPr>
                    <a:spLocks noChangeShapeType="1"/>
                  </p:cNvSpPr>
                  <p:nvPr/>
                </p:nvSpPr>
                <p:spPr bwMode="auto">
                  <a:xfrm>
                    <a:off x="264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 name="Group 26"/>
                <p:cNvGrpSpPr>
                  <a:grpSpLocks/>
                </p:cNvGrpSpPr>
                <p:nvPr/>
              </p:nvGrpSpPr>
              <p:grpSpPr bwMode="auto">
                <a:xfrm>
                  <a:off x="2975" y="2399"/>
                  <a:ext cx="481" cy="433"/>
                  <a:chOff x="2975" y="2399"/>
                  <a:chExt cx="481" cy="433"/>
                </a:xfrm>
              </p:grpSpPr>
              <p:sp>
                <p:nvSpPr>
                  <p:cNvPr id="30" name="Line 27"/>
                  <p:cNvSpPr>
                    <a:spLocks noChangeShapeType="1"/>
                  </p:cNvSpPr>
                  <p:nvPr/>
                </p:nvSpPr>
                <p:spPr bwMode="auto">
                  <a:xfrm flipV="1">
                    <a:off x="297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8"/>
                  <p:cNvSpPr>
                    <a:spLocks noChangeShapeType="1"/>
                  </p:cNvSpPr>
                  <p:nvPr/>
                </p:nvSpPr>
                <p:spPr bwMode="auto">
                  <a:xfrm>
                    <a:off x="312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 name="Group 29"/>
                <p:cNvGrpSpPr>
                  <a:grpSpLocks/>
                </p:cNvGrpSpPr>
                <p:nvPr/>
              </p:nvGrpSpPr>
              <p:grpSpPr bwMode="auto">
                <a:xfrm>
                  <a:off x="3455" y="2399"/>
                  <a:ext cx="481" cy="433"/>
                  <a:chOff x="3455" y="2399"/>
                  <a:chExt cx="481" cy="433"/>
                </a:xfrm>
              </p:grpSpPr>
              <p:sp>
                <p:nvSpPr>
                  <p:cNvPr id="28" name="Line 30"/>
                  <p:cNvSpPr>
                    <a:spLocks noChangeShapeType="1"/>
                  </p:cNvSpPr>
                  <p:nvPr/>
                </p:nvSpPr>
                <p:spPr bwMode="auto">
                  <a:xfrm flipV="1">
                    <a:off x="345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p:cNvSpPr>
                    <a:spLocks noChangeShapeType="1"/>
                  </p:cNvSpPr>
                  <p:nvPr/>
                </p:nvSpPr>
                <p:spPr bwMode="auto">
                  <a:xfrm>
                    <a:off x="360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 name="Group 32"/>
                <p:cNvGrpSpPr>
                  <a:grpSpLocks/>
                </p:cNvGrpSpPr>
                <p:nvPr/>
              </p:nvGrpSpPr>
              <p:grpSpPr bwMode="auto">
                <a:xfrm>
                  <a:off x="1055" y="2399"/>
                  <a:ext cx="481" cy="433"/>
                  <a:chOff x="1055" y="2399"/>
                  <a:chExt cx="481" cy="433"/>
                </a:xfrm>
              </p:grpSpPr>
              <p:sp>
                <p:nvSpPr>
                  <p:cNvPr id="26" name="Line 33"/>
                  <p:cNvSpPr>
                    <a:spLocks noChangeShapeType="1"/>
                  </p:cNvSpPr>
                  <p:nvPr/>
                </p:nvSpPr>
                <p:spPr bwMode="auto">
                  <a:xfrm flipV="1">
                    <a:off x="105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a:off x="120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35"/>
                <p:cNvGrpSpPr>
                  <a:grpSpLocks/>
                </p:cNvGrpSpPr>
                <p:nvPr/>
              </p:nvGrpSpPr>
              <p:grpSpPr bwMode="auto">
                <a:xfrm>
                  <a:off x="4415" y="2399"/>
                  <a:ext cx="481" cy="433"/>
                  <a:chOff x="4415" y="2399"/>
                  <a:chExt cx="481" cy="433"/>
                </a:xfrm>
              </p:grpSpPr>
              <p:sp>
                <p:nvSpPr>
                  <p:cNvPr id="24" name="Line 36"/>
                  <p:cNvSpPr>
                    <a:spLocks noChangeShapeType="1"/>
                  </p:cNvSpPr>
                  <p:nvPr/>
                </p:nvSpPr>
                <p:spPr bwMode="auto">
                  <a:xfrm flipV="1">
                    <a:off x="4415" y="2399"/>
                    <a:ext cx="143"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7"/>
                  <p:cNvSpPr>
                    <a:spLocks noChangeShapeType="1"/>
                  </p:cNvSpPr>
                  <p:nvPr/>
                </p:nvSpPr>
                <p:spPr bwMode="auto">
                  <a:xfrm>
                    <a:off x="4561" y="2401"/>
                    <a:ext cx="335" cy="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 name="Line 38"/>
            <p:cNvSpPr>
              <a:spLocks noChangeShapeType="1"/>
            </p:cNvSpPr>
            <p:nvPr/>
          </p:nvSpPr>
          <p:spPr bwMode="auto">
            <a:xfrm>
              <a:off x="1057" y="1872"/>
              <a:ext cx="3887"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39"/>
            <p:cNvSpPr>
              <a:spLocks noChangeShapeType="1"/>
            </p:cNvSpPr>
            <p:nvPr/>
          </p:nvSpPr>
          <p:spPr bwMode="auto">
            <a:xfrm>
              <a:off x="1105" y="2640"/>
              <a:ext cx="3887"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 name="Rectangle 40"/>
          <p:cNvSpPr>
            <a:spLocks noChangeArrowheads="1"/>
          </p:cNvSpPr>
          <p:nvPr/>
        </p:nvSpPr>
        <p:spPr bwMode="auto">
          <a:xfrm>
            <a:off x="4572000" y="2835870"/>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600">
                <a:latin typeface="Times New Roman" panose="02020603050405020304" pitchFamily="18" charset="0"/>
              </a:rPr>
              <a:t>Average inventory levels</a:t>
            </a:r>
          </a:p>
        </p:txBody>
      </p:sp>
      <p:sp>
        <p:nvSpPr>
          <p:cNvPr id="43" name="Line 41"/>
          <p:cNvSpPr>
            <a:spLocks noChangeShapeType="1"/>
          </p:cNvSpPr>
          <p:nvPr/>
        </p:nvSpPr>
        <p:spPr bwMode="auto">
          <a:xfrm>
            <a:off x="7391400" y="3142258"/>
            <a:ext cx="1588" cy="1217612"/>
          </a:xfrm>
          <a:prstGeom prst="line">
            <a:avLst/>
          </a:prstGeom>
          <a:noFill/>
          <a:ln w="12700">
            <a:solidFill>
              <a:srgbClr val="FF0000"/>
            </a:solidFill>
            <a:prstDash val="dashDot"/>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2"/>
          <p:cNvSpPr>
            <a:spLocks noChangeArrowheads="1"/>
          </p:cNvSpPr>
          <p:nvPr/>
        </p:nvSpPr>
        <p:spPr bwMode="auto">
          <a:xfrm>
            <a:off x="6705600" y="1769070"/>
            <a:ext cx="1981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400">
                <a:solidFill>
                  <a:srgbClr val="FF0000"/>
                </a:solidFill>
                <a:latin typeface="Times New Roman" panose="02020603050405020304" pitchFamily="18" charset="0"/>
              </a:rPr>
              <a:t>Difference in average inventory level with more changeovers</a:t>
            </a:r>
          </a:p>
        </p:txBody>
      </p:sp>
      <p:sp>
        <p:nvSpPr>
          <p:cNvPr id="45" name="Rectangle 43"/>
          <p:cNvSpPr>
            <a:spLocks noChangeArrowheads="1"/>
          </p:cNvSpPr>
          <p:nvPr/>
        </p:nvSpPr>
        <p:spPr bwMode="auto">
          <a:xfrm>
            <a:off x="1143000" y="512187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atin typeface="Times New Roman" panose="02020603050405020304" pitchFamily="18" charset="0"/>
              </a:rPr>
              <a:t>The more quickly we changeover, the more our inventory levels decrease. This helps accomplish our goal of waste elimination.</a:t>
            </a:r>
          </a:p>
        </p:txBody>
      </p:sp>
      <p:sp>
        <p:nvSpPr>
          <p:cNvPr id="46" name="Rectangle 44"/>
          <p:cNvSpPr>
            <a:spLocks noChangeArrowheads="1"/>
          </p:cNvSpPr>
          <p:nvPr/>
        </p:nvSpPr>
        <p:spPr bwMode="auto">
          <a:xfrm>
            <a:off x="1981200" y="1769070"/>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000">
                <a:latin typeface="Times New Roman" panose="02020603050405020304" pitchFamily="18" charset="0"/>
              </a:rPr>
              <a:t>Change Over</a:t>
            </a:r>
          </a:p>
        </p:txBody>
      </p:sp>
      <p:sp>
        <p:nvSpPr>
          <p:cNvPr id="47" name="Line 45"/>
          <p:cNvSpPr>
            <a:spLocks noChangeShapeType="1"/>
          </p:cNvSpPr>
          <p:nvPr/>
        </p:nvSpPr>
        <p:spPr bwMode="auto">
          <a:xfrm flipH="1">
            <a:off x="1906588" y="1923058"/>
            <a:ext cx="150812" cy="7461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6"/>
          <p:cNvSpPr>
            <a:spLocks noChangeShapeType="1"/>
          </p:cNvSpPr>
          <p:nvPr/>
        </p:nvSpPr>
        <p:spPr bwMode="auto">
          <a:xfrm flipH="1">
            <a:off x="7543800" y="2454870"/>
            <a:ext cx="457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34714531"/>
      </p:ext>
    </p:ext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23</a:t>
            </a:fld>
            <a:endParaRPr lang="en-US" dirty="0"/>
          </a:p>
        </p:txBody>
      </p:sp>
      <p:grpSp>
        <p:nvGrpSpPr>
          <p:cNvPr id="3" name="Group 2"/>
          <p:cNvGrpSpPr>
            <a:grpSpLocks/>
          </p:cNvGrpSpPr>
          <p:nvPr/>
        </p:nvGrpSpPr>
        <p:grpSpPr bwMode="auto">
          <a:xfrm>
            <a:off x="444500" y="1327150"/>
            <a:ext cx="4662488" cy="1981200"/>
            <a:chOff x="420" y="955"/>
            <a:chExt cx="3231" cy="1415"/>
          </a:xfrm>
        </p:grpSpPr>
        <p:sp>
          <p:nvSpPr>
            <p:cNvPr id="5" name="Rectangle 3"/>
            <p:cNvSpPr>
              <a:spLocks noChangeArrowheads="1"/>
            </p:cNvSpPr>
            <p:nvPr/>
          </p:nvSpPr>
          <p:spPr bwMode="auto">
            <a:xfrm>
              <a:off x="2360" y="1077"/>
              <a:ext cx="1284" cy="5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36" tIns="50917" rIns="101836" bIns="50917" anchor="ctr"/>
            <a:lstStyle/>
            <a:p>
              <a:pPr algn="ctr"/>
              <a:r>
                <a:rPr lang="en-US" sz="2200">
                  <a:solidFill>
                    <a:srgbClr val="990099"/>
                  </a:solidFill>
                </a:rPr>
                <a:t>Standardized</a:t>
              </a:r>
            </a:p>
            <a:p>
              <a:pPr algn="ctr"/>
              <a:r>
                <a:rPr lang="en-US" sz="2200">
                  <a:solidFill>
                    <a:srgbClr val="990099"/>
                  </a:solidFill>
                </a:rPr>
                <a:t>Work Chart</a:t>
              </a:r>
            </a:p>
          </p:txBody>
        </p:sp>
        <p:sp>
          <p:nvSpPr>
            <p:cNvPr id="6" name="Text Box 4"/>
            <p:cNvSpPr txBox="1">
              <a:spLocks noChangeArrowheads="1"/>
            </p:cNvSpPr>
            <p:nvPr/>
          </p:nvSpPr>
          <p:spPr bwMode="auto">
            <a:xfrm>
              <a:off x="2360" y="1628"/>
              <a:ext cx="1291"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36" tIns="50917" rIns="101836" bIns="50917" anchor="ctr"/>
            <a:lstStyle/>
            <a:p>
              <a:pPr algn="ctr"/>
              <a:r>
                <a:rPr lang="en-US" sz="1800">
                  <a:solidFill>
                    <a:srgbClr val="003399"/>
                  </a:solidFill>
                </a:rPr>
                <a:t>Detail of each </a:t>
              </a:r>
            </a:p>
            <a:p>
              <a:pPr algn="ctr"/>
              <a:r>
                <a:rPr lang="en-US" sz="1800">
                  <a:solidFill>
                    <a:srgbClr val="003399"/>
                  </a:solidFill>
                </a:rPr>
                <a:t>Process Step</a:t>
              </a: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 y="955"/>
              <a:ext cx="1871" cy="141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6"/>
          <p:cNvGrpSpPr>
            <a:grpSpLocks/>
          </p:cNvGrpSpPr>
          <p:nvPr/>
        </p:nvGrpSpPr>
        <p:grpSpPr bwMode="auto">
          <a:xfrm>
            <a:off x="601663" y="3501008"/>
            <a:ext cx="5046662" cy="2895600"/>
            <a:chOff x="417" y="2627"/>
            <a:chExt cx="3497" cy="2067"/>
          </a:xfrm>
        </p:grpSpPr>
        <p:sp>
          <p:nvSpPr>
            <p:cNvPr id="9" name="Text Box 7"/>
            <p:cNvSpPr txBox="1">
              <a:spLocks noChangeArrowheads="1"/>
            </p:cNvSpPr>
            <p:nvPr/>
          </p:nvSpPr>
          <p:spPr bwMode="auto">
            <a:xfrm>
              <a:off x="2049" y="3715"/>
              <a:ext cx="1691" cy="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36" tIns="50917" rIns="101836" bIns="50917">
              <a:spAutoFit/>
            </a:bodyPr>
            <a:lstStyle/>
            <a:p>
              <a:pPr algn="ctr"/>
              <a:endParaRPr lang="en-US" sz="1600" b="1">
                <a:solidFill>
                  <a:srgbClr val="003399"/>
                </a:solidFill>
              </a:endParaRPr>
            </a:p>
            <a:p>
              <a:pPr algn="ctr"/>
              <a:r>
                <a:rPr lang="en-US" sz="1800">
                  <a:solidFill>
                    <a:srgbClr val="003399"/>
                  </a:solidFill>
                </a:rPr>
                <a:t>Detail of the Elements</a:t>
              </a:r>
            </a:p>
            <a:p>
              <a:pPr algn="ctr"/>
              <a:r>
                <a:rPr lang="en-US" sz="1800">
                  <a:solidFill>
                    <a:srgbClr val="003399"/>
                  </a:solidFill>
                </a:rPr>
                <a:t>of each Process Step</a:t>
              </a:r>
            </a:p>
          </p:txBody>
        </p:sp>
        <p:pic>
          <p:nvPicPr>
            <p:cNvPr id="10" name="Picture 8" descr="W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 y="2627"/>
              <a:ext cx="996"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descr="W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 y="2790"/>
              <a:ext cx="996"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0" descr="W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 y="2953"/>
              <a:ext cx="995"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1" descr="W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 y="3062"/>
              <a:ext cx="996"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2"/>
            <p:cNvSpPr>
              <a:spLocks noChangeArrowheads="1"/>
            </p:cNvSpPr>
            <p:nvPr/>
          </p:nvSpPr>
          <p:spPr bwMode="auto">
            <a:xfrm>
              <a:off x="1991" y="3462"/>
              <a:ext cx="1923" cy="3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36" tIns="50917" rIns="101836" bIns="50917">
              <a:spAutoFit/>
            </a:bodyPr>
            <a:lstStyle/>
            <a:p>
              <a:pPr algn="ctr"/>
              <a:r>
                <a:rPr lang="en-US" sz="2200">
                  <a:solidFill>
                    <a:srgbClr val="990099"/>
                  </a:solidFill>
                </a:rPr>
                <a:t>Work Element Sheet</a:t>
              </a:r>
            </a:p>
          </p:txBody>
        </p:sp>
      </p:grpSp>
      <p:sp>
        <p:nvSpPr>
          <p:cNvPr id="15" name="Line 13"/>
          <p:cNvSpPr>
            <a:spLocks noChangeShapeType="1"/>
          </p:cNvSpPr>
          <p:nvPr/>
        </p:nvSpPr>
        <p:spPr bwMode="auto">
          <a:xfrm>
            <a:off x="6224588" y="40513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16" name="Rectangle 14"/>
          <p:cNvSpPr>
            <a:spLocks noChangeArrowheads="1"/>
          </p:cNvSpPr>
          <p:nvPr/>
        </p:nvSpPr>
        <p:spPr bwMode="auto">
          <a:xfrm>
            <a:off x="6434138" y="4587875"/>
            <a:ext cx="17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endParaRPr lang="en-AU" sz="1800" b="1">
              <a:solidFill>
                <a:srgbClr val="003399"/>
              </a:solidFill>
            </a:endParaRPr>
          </a:p>
        </p:txBody>
      </p:sp>
      <p:sp>
        <p:nvSpPr>
          <p:cNvPr id="17" name="Rectangle 15"/>
          <p:cNvSpPr>
            <a:spLocks noChangeArrowheads="1"/>
          </p:cNvSpPr>
          <p:nvPr/>
        </p:nvSpPr>
        <p:spPr bwMode="auto">
          <a:xfrm>
            <a:off x="6242050" y="4737100"/>
            <a:ext cx="2398713" cy="673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2200">
                <a:solidFill>
                  <a:srgbClr val="990099"/>
                </a:solidFill>
              </a:rPr>
              <a:t>Stack</a:t>
            </a:r>
            <a:r>
              <a:rPr lang="en-US" sz="2200" b="1">
                <a:solidFill>
                  <a:srgbClr val="990099"/>
                </a:solidFill>
              </a:rPr>
              <a:t> </a:t>
            </a:r>
            <a:r>
              <a:rPr lang="en-US" sz="2200">
                <a:solidFill>
                  <a:srgbClr val="990099"/>
                </a:solidFill>
              </a:rPr>
              <a:t>Chart</a:t>
            </a:r>
          </a:p>
          <a:p>
            <a:pPr algn="ctr"/>
            <a:r>
              <a:rPr lang="en-US" sz="2200">
                <a:solidFill>
                  <a:srgbClr val="990099"/>
                </a:solidFill>
              </a:rPr>
              <a:t>(Yamazumi)</a:t>
            </a:r>
          </a:p>
        </p:txBody>
      </p:sp>
      <p:sp>
        <p:nvSpPr>
          <p:cNvPr id="18" name="Text Box 16"/>
          <p:cNvSpPr txBox="1">
            <a:spLocks noChangeArrowheads="1"/>
          </p:cNvSpPr>
          <p:nvPr/>
        </p:nvSpPr>
        <p:spPr bwMode="auto">
          <a:xfrm>
            <a:off x="5919788" y="5514975"/>
            <a:ext cx="30019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1548" tIns="120770" rIns="241548" bIns="120770" anchor="ctr"/>
          <a:lstStyle/>
          <a:p>
            <a:pPr algn="ctr"/>
            <a:r>
              <a:rPr lang="en-US" sz="1800">
                <a:solidFill>
                  <a:srgbClr val="003399"/>
                </a:solidFill>
              </a:rPr>
              <a:t>A Visual Tool for Balancing Processes</a:t>
            </a:r>
          </a:p>
        </p:txBody>
      </p:sp>
      <p:sp>
        <p:nvSpPr>
          <p:cNvPr id="19" name="Rectangle 17"/>
          <p:cNvSpPr>
            <a:spLocks noChangeArrowheads="1"/>
          </p:cNvSpPr>
          <p:nvPr/>
        </p:nvSpPr>
        <p:spPr bwMode="auto">
          <a:xfrm>
            <a:off x="5357813" y="2374900"/>
            <a:ext cx="60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600" b="1">
                <a:solidFill>
                  <a:srgbClr val="003399"/>
                </a:solidFill>
                <a:latin typeface="Lucida Sans Unicode" panose="020B0602030504020204" pitchFamily="34" charset="0"/>
              </a:rPr>
              <a:t>Takt</a:t>
            </a:r>
          </a:p>
          <a:p>
            <a:pPr algn="ctr"/>
            <a:r>
              <a:rPr lang="en-US" sz="1600" b="1">
                <a:solidFill>
                  <a:srgbClr val="003399"/>
                </a:solidFill>
                <a:latin typeface="Lucida Sans Unicode" panose="020B0602030504020204" pitchFamily="34" charset="0"/>
              </a:rPr>
              <a:t>90s</a:t>
            </a:r>
          </a:p>
        </p:txBody>
      </p:sp>
      <p:sp>
        <p:nvSpPr>
          <p:cNvPr id="20" name="Rectangle 18"/>
          <p:cNvSpPr>
            <a:spLocks noChangeArrowheads="1"/>
          </p:cNvSpPr>
          <p:nvPr/>
        </p:nvSpPr>
        <p:spPr bwMode="auto">
          <a:xfrm>
            <a:off x="6242050" y="4219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800" b="1">
                <a:solidFill>
                  <a:srgbClr val="003399"/>
                </a:solidFill>
                <a:latin typeface="Lucida Sans Unicode" panose="020B0602030504020204" pitchFamily="34" charset="0"/>
              </a:rPr>
              <a:t>1</a:t>
            </a:r>
          </a:p>
        </p:txBody>
      </p:sp>
      <p:sp>
        <p:nvSpPr>
          <p:cNvPr id="21" name="Rectangle 19"/>
          <p:cNvSpPr>
            <a:spLocks noChangeArrowheads="1"/>
          </p:cNvSpPr>
          <p:nvPr/>
        </p:nvSpPr>
        <p:spPr bwMode="auto">
          <a:xfrm>
            <a:off x="6731000" y="4219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800" b="1">
                <a:solidFill>
                  <a:srgbClr val="003399"/>
                </a:solidFill>
                <a:latin typeface="Lucida Sans Unicode" panose="020B0602030504020204" pitchFamily="34" charset="0"/>
              </a:rPr>
              <a:t>2</a:t>
            </a:r>
          </a:p>
        </p:txBody>
      </p:sp>
      <p:sp>
        <p:nvSpPr>
          <p:cNvPr id="22" name="Rectangle 20"/>
          <p:cNvSpPr>
            <a:spLocks noChangeArrowheads="1"/>
          </p:cNvSpPr>
          <p:nvPr/>
        </p:nvSpPr>
        <p:spPr bwMode="auto">
          <a:xfrm>
            <a:off x="7205663" y="4219575"/>
            <a:ext cx="287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800" b="1">
                <a:solidFill>
                  <a:srgbClr val="003399"/>
                </a:solidFill>
                <a:latin typeface="Lucida Sans Unicode" panose="020B0602030504020204" pitchFamily="34" charset="0"/>
              </a:rPr>
              <a:t>3</a:t>
            </a:r>
          </a:p>
        </p:txBody>
      </p:sp>
      <p:sp>
        <p:nvSpPr>
          <p:cNvPr id="23" name="Rectangle 21"/>
          <p:cNvSpPr>
            <a:spLocks noChangeArrowheads="1"/>
          </p:cNvSpPr>
          <p:nvPr/>
        </p:nvSpPr>
        <p:spPr bwMode="auto">
          <a:xfrm>
            <a:off x="7670800" y="4219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800" b="1">
                <a:solidFill>
                  <a:srgbClr val="003399"/>
                </a:solidFill>
                <a:latin typeface="Lucida Sans Unicode" panose="020B0602030504020204" pitchFamily="34" charset="0"/>
              </a:rPr>
              <a:t>4</a:t>
            </a:r>
          </a:p>
        </p:txBody>
      </p:sp>
      <p:sp>
        <p:nvSpPr>
          <p:cNvPr id="24" name="Rectangle 22"/>
          <p:cNvSpPr>
            <a:spLocks noChangeArrowheads="1"/>
          </p:cNvSpPr>
          <p:nvPr/>
        </p:nvSpPr>
        <p:spPr bwMode="auto">
          <a:xfrm>
            <a:off x="8156575" y="4219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800" b="1">
                <a:solidFill>
                  <a:srgbClr val="003399"/>
                </a:solidFill>
                <a:latin typeface="Lucida Sans Unicode" panose="020B0602030504020204" pitchFamily="34" charset="0"/>
              </a:rPr>
              <a:t>5</a:t>
            </a:r>
          </a:p>
        </p:txBody>
      </p:sp>
      <p:sp>
        <p:nvSpPr>
          <p:cNvPr id="25" name="Rectangle 23"/>
          <p:cNvSpPr>
            <a:spLocks noChangeArrowheads="1"/>
          </p:cNvSpPr>
          <p:nvPr/>
        </p:nvSpPr>
        <p:spPr bwMode="auto">
          <a:xfrm>
            <a:off x="6200775" y="2844800"/>
            <a:ext cx="355600" cy="134461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26" name="Rectangle 24"/>
          <p:cNvSpPr>
            <a:spLocks noChangeArrowheads="1"/>
          </p:cNvSpPr>
          <p:nvPr/>
        </p:nvSpPr>
        <p:spPr bwMode="auto">
          <a:xfrm>
            <a:off x="6678613" y="2844800"/>
            <a:ext cx="355600" cy="134461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27" name="Rectangle 25"/>
          <p:cNvSpPr>
            <a:spLocks noChangeArrowheads="1"/>
          </p:cNvSpPr>
          <p:nvPr/>
        </p:nvSpPr>
        <p:spPr bwMode="auto">
          <a:xfrm>
            <a:off x="7151688" y="2857500"/>
            <a:ext cx="357187" cy="133191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28" name="Rectangle 26"/>
          <p:cNvSpPr>
            <a:spLocks noChangeArrowheads="1"/>
          </p:cNvSpPr>
          <p:nvPr/>
        </p:nvSpPr>
        <p:spPr bwMode="auto">
          <a:xfrm>
            <a:off x="7627938" y="2855913"/>
            <a:ext cx="358775" cy="133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29" name="Rectangle 27"/>
          <p:cNvSpPr>
            <a:spLocks noChangeArrowheads="1"/>
          </p:cNvSpPr>
          <p:nvPr/>
        </p:nvSpPr>
        <p:spPr bwMode="auto">
          <a:xfrm>
            <a:off x="8104188" y="2965450"/>
            <a:ext cx="358775" cy="12239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0" name="Line 28"/>
          <p:cNvSpPr>
            <a:spLocks noChangeShapeType="1"/>
          </p:cNvSpPr>
          <p:nvPr/>
        </p:nvSpPr>
        <p:spPr bwMode="auto">
          <a:xfrm>
            <a:off x="5954713" y="2749550"/>
            <a:ext cx="2728912"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1" name="Rectangle 29"/>
          <p:cNvSpPr>
            <a:spLocks noChangeArrowheads="1"/>
          </p:cNvSpPr>
          <p:nvPr/>
        </p:nvSpPr>
        <p:spPr bwMode="auto">
          <a:xfrm>
            <a:off x="6465888" y="4462463"/>
            <a:ext cx="1535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1548" tIns="120770" rIns="241548" bIns="120770" anchor="ctr"/>
          <a:lstStyle/>
          <a:p>
            <a:pPr algn="ctr"/>
            <a:r>
              <a:rPr lang="en-US" sz="1200" b="1">
                <a:solidFill>
                  <a:srgbClr val="003399"/>
                </a:solidFill>
              </a:rPr>
              <a:t>Assembly Process #</a:t>
            </a:r>
          </a:p>
        </p:txBody>
      </p:sp>
      <p:sp>
        <p:nvSpPr>
          <p:cNvPr id="32" name="Freeform 30"/>
          <p:cNvSpPr>
            <a:spLocks/>
          </p:cNvSpPr>
          <p:nvPr/>
        </p:nvSpPr>
        <p:spPr bwMode="auto">
          <a:xfrm>
            <a:off x="6069013" y="1917700"/>
            <a:ext cx="2700337" cy="2286000"/>
          </a:xfrm>
          <a:custGeom>
            <a:avLst/>
            <a:gdLst>
              <a:gd name="T0" fmla="*/ 0 w 2259"/>
              <a:gd name="T1" fmla="*/ 0 h 1637"/>
              <a:gd name="T2" fmla="*/ 0 w 2259"/>
              <a:gd name="T3" fmla="*/ 1636 h 1637"/>
              <a:gd name="T4" fmla="*/ 2258 w 2259"/>
              <a:gd name="T5" fmla="*/ 1628 h 1637"/>
            </a:gdLst>
            <a:ahLst/>
            <a:cxnLst>
              <a:cxn ang="0">
                <a:pos x="T0" y="T1"/>
              </a:cxn>
              <a:cxn ang="0">
                <a:pos x="T2" y="T3"/>
              </a:cxn>
              <a:cxn ang="0">
                <a:pos x="T4" y="T5"/>
              </a:cxn>
            </a:cxnLst>
            <a:rect l="0" t="0" r="r" b="b"/>
            <a:pathLst>
              <a:path w="2259" h="1637">
                <a:moveTo>
                  <a:pt x="0" y="0"/>
                </a:moveTo>
                <a:lnTo>
                  <a:pt x="0" y="1636"/>
                </a:lnTo>
                <a:lnTo>
                  <a:pt x="2258" y="162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3" name="Line 31"/>
          <p:cNvSpPr>
            <a:spLocks noChangeShapeType="1"/>
          </p:cNvSpPr>
          <p:nvPr/>
        </p:nvSpPr>
        <p:spPr bwMode="auto">
          <a:xfrm>
            <a:off x="6200775" y="3940175"/>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4" name="Line 32"/>
          <p:cNvSpPr>
            <a:spLocks noChangeShapeType="1"/>
          </p:cNvSpPr>
          <p:nvPr/>
        </p:nvSpPr>
        <p:spPr bwMode="auto">
          <a:xfrm>
            <a:off x="6200775" y="3579813"/>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5" name="Line 33"/>
          <p:cNvSpPr>
            <a:spLocks noChangeShapeType="1"/>
          </p:cNvSpPr>
          <p:nvPr/>
        </p:nvSpPr>
        <p:spPr bwMode="auto">
          <a:xfrm>
            <a:off x="6200775" y="3206750"/>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6" name="Line 34"/>
          <p:cNvSpPr>
            <a:spLocks noChangeShapeType="1"/>
          </p:cNvSpPr>
          <p:nvPr/>
        </p:nvSpPr>
        <p:spPr bwMode="auto">
          <a:xfrm>
            <a:off x="6200775" y="3054350"/>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7" name="Line 35"/>
          <p:cNvSpPr>
            <a:spLocks noChangeShapeType="1"/>
          </p:cNvSpPr>
          <p:nvPr/>
        </p:nvSpPr>
        <p:spPr bwMode="auto">
          <a:xfrm>
            <a:off x="6670675" y="3863975"/>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8" name="Line 36"/>
          <p:cNvSpPr>
            <a:spLocks noChangeShapeType="1"/>
          </p:cNvSpPr>
          <p:nvPr/>
        </p:nvSpPr>
        <p:spPr bwMode="auto">
          <a:xfrm>
            <a:off x="6670675" y="3503613"/>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39" name="Line 37"/>
          <p:cNvSpPr>
            <a:spLocks noChangeShapeType="1"/>
          </p:cNvSpPr>
          <p:nvPr/>
        </p:nvSpPr>
        <p:spPr bwMode="auto">
          <a:xfrm>
            <a:off x="6670675" y="2978150"/>
            <a:ext cx="35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0" name="Line 38"/>
          <p:cNvSpPr>
            <a:spLocks noChangeShapeType="1"/>
          </p:cNvSpPr>
          <p:nvPr/>
        </p:nvSpPr>
        <p:spPr bwMode="auto">
          <a:xfrm>
            <a:off x="7145338" y="4049713"/>
            <a:ext cx="357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1" name="Line 39"/>
          <p:cNvSpPr>
            <a:spLocks noChangeShapeType="1"/>
          </p:cNvSpPr>
          <p:nvPr/>
        </p:nvSpPr>
        <p:spPr bwMode="auto">
          <a:xfrm>
            <a:off x="7145338" y="3689350"/>
            <a:ext cx="357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2" name="Line 40"/>
          <p:cNvSpPr>
            <a:spLocks noChangeShapeType="1"/>
          </p:cNvSpPr>
          <p:nvPr/>
        </p:nvSpPr>
        <p:spPr bwMode="auto">
          <a:xfrm>
            <a:off x="7145338" y="3316288"/>
            <a:ext cx="357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3" name="Line 41"/>
          <p:cNvSpPr>
            <a:spLocks noChangeShapeType="1"/>
          </p:cNvSpPr>
          <p:nvPr/>
        </p:nvSpPr>
        <p:spPr bwMode="auto">
          <a:xfrm>
            <a:off x="7632700" y="3860800"/>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4" name="Line 42"/>
          <p:cNvSpPr>
            <a:spLocks noChangeShapeType="1"/>
          </p:cNvSpPr>
          <p:nvPr/>
        </p:nvSpPr>
        <p:spPr bwMode="auto">
          <a:xfrm>
            <a:off x="7632700" y="3487738"/>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5" name="Line 43"/>
          <p:cNvSpPr>
            <a:spLocks noChangeShapeType="1"/>
          </p:cNvSpPr>
          <p:nvPr/>
        </p:nvSpPr>
        <p:spPr bwMode="auto">
          <a:xfrm>
            <a:off x="7632700" y="3335338"/>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6" name="Line 44"/>
          <p:cNvSpPr>
            <a:spLocks noChangeShapeType="1"/>
          </p:cNvSpPr>
          <p:nvPr/>
        </p:nvSpPr>
        <p:spPr bwMode="auto">
          <a:xfrm>
            <a:off x="8107363" y="4078288"/>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7" name="Line 45"/>
          <p:cNvSpPr>
            <a:spLocks noChangeShapeType="1"/>
          </p:cNvSpPr>
          <p:nvPr/>
        </p:nvSpPr>
        <p:spPr bwMode="auto">
          <a:xfrm>
            <a:off x="8107363" y="37179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8" name="Line 46"/>
          <p:cNvSpPr>
            <a:spLocks noChangeShapeType="1"/>
          </p:cNvSpPr>
          <p:nvPr/>
        </p:nvSpPr>
        <p:spPr bwMode="auto">
          <a:xfrm>
            <a:off x="8107363" y="33448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49" name="Line 47"/>
          <p:cNvSpPr>
            <a:spLocks noChangeShapeType="1"/>
          </p:cNvSpPr>
          <p:nvPr/>
        </p:nvSpPr>
        <p:spPr bwMode="auto">
          <a:xfrm>
            <a:off x="8107363" y="306387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164" tIns="134578" rIns="269164" bIns="134578" anchor="ctr"/>
          <a:lstStyle/>
          <a:p>
            <a:endParaRPr lang="en-US"/>
          </a:p>
        </p:txBody>
      </p:sp>
      <p:sp>
        <p:nvSpPr>
          <p:cNvPr id="50" name="Rectangle 48"/>
          <p:cNvSpPr>
            <a:spLocks noChangeArrowheads="1"/>
          </p:cNvSpPr>
          <p:nvPr/>
        </p:nvSpPr>
        <p:spPr bwMode="auto">
          <a:xfrm>
            <a:off x="1572344" y="692696"/>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i="1">
                <a:solidFill>
                  <a:schemeClr val="tx2"/>
                </a:solidFill>
                <a:latin typeface="Times" panose="02020603050405020304" pitchFamily="18" charset="0"/>
                <a:ea typeface="ＭＳ Ｐゴシック" panose="020B0600070205080204" pitchFamily="34" charset="-128"/>
              </a:defRPr>
            </a:lvl1pPr>
            <a:lvl2pPr algn="ctr">
              <a:defRPr sz="3200" b="1" i="1">
                <a:solidFill>
                  <a:schemeClr val="tx2"/>
                </a:solidFill>
                <a:latin typeface="Times" panose="02020603050405020304" pitchFamily="18" charset="0"/>
                <a:ea typeface="ＭＳ Ｐゴシック" panose="020B0600070205080204" pitchFamily="34" charset="-128"/>
              </a:defRPr>
            </a:lvl2pPr>
            <a:lvl3pPr algn="ctr">
              <a:defRPr sz="3200" b="1" i="1">
                <a:solidFill>
                  <a:schemeClr val="tx2"/>
                </a:solidFill>
                <a:latin typeface="Times" panose="02020603050405020304" pitchFamily="18" charset="0"/>
                <a:ea typeface="ＭＳ Ｐゴシック" panose="020B0600070205080204" pitchFamily="34" charset="-128"/>
              </a:defRPr>
            </a:lvl3pPr>
            <a:lvl4pPr algn="ctr">
              <a:defRPr sz="3200" b="1" i="1">
                <a:solidFill>
                  <a:schemeClr val="tx2"/>
                </a:solidFill>
                <a:latin typeface="Times" panose="02020603050405020304" pitchFamily="18" charset="0"/>
                <a:ea typeface="ＭＳ Ｐゴシック" panose="020B0600070205080204" pitchFamily="34" charset="-128"/>
              </a:defRPr>
            </a:lvl4pPr>
            <a:lvl5pPr algn="ctr">
              <a:defRPr sz="3200" b="1" i="1">
                <a:solidFill>
                  <a:schemeClr val="tx2"/>
                </a:solidFill>
                <a:latin typeface="Times" panose="02020603050405020304" pitchFamily="18" charset="0"/>
                <a:ea typeface="ＭＳ Ｐゴシック" panose="020B0600070205080204" pitchFamily="34" charset="-128"/>
              </a:defRPr>
            </a:lvl5pPr>
            <a:lvl6pPr marL="457200" algn="ctr" fontAlgn="base">
              <a:spcBef>
                <a:spcPct val="0"/>
              </a:spcBef>
              <a:spcAft>
                <a:spcPct val="0"/>
              </a:spcAft>
              <a:defRPr sz="3200" b="1" i="1">
                <a:solidFill>
                  <a:schemeClr val="tx2"/>
                </a:solidFill>
                <a:latin typeface="Times" panose="02020603050405020304" pitchFamily="18" charset="0"/>
                <a:ea typeface="ＭＳ Ｐゴシック" panose="020B0600070205080204" pitchFamily="34" charset="-128"/>
              </a:defRPr>
            </a:lvl6pPr>
            <a:lvl7pPr marL="914400" algn="ctr" fontAlgn="base">
              <a:spcBef>
                <a:spcPct val="0"/>
              </a:spcBef>
              <a:spcAft>
                <a:spcPct val="0"/>
              </a:spcAft>
              <a:defRPr sz="3200" b="1" i="1">
                <a:solidFill>
                  <a:schemeClr val="tx2"/>
                </a:solidFill>
                <a:latin typeface="Times" panose="02020603050405020304" pitchFamily="18" charset="0"/>
                <a:ea typeface="ＭＳ Ｐゴシック" panose="020B0600070205080204" pitchFamily="34" charset="-128"/>
              </a:defRPr>
            </a:lvl7pPr>
            <a:lvl8pPr marL="1371600" algn="ctr" fontAlgn="base">
              <a:spcBef>
                <a:spcPct val="0"/>
              </a:spcBef>
              <a:spcAft>
                <a:spcPct val="0"/>
              </a:spcAft>
              <a:defRPr sz="3200" b="1" i="1">
                <a:solidFill>
                  <a:schemeClr val="tx2"/>
                </a:solidFill>
                <a:latin typeface="Times" panose="02020603050405020304" pitchFamily="18" charset="0"/>
                <a:ea typeface="ＭＳ Ｐゴシック" panose="020B0600070205080204" pitchFamily="34" charset="-128"/>
              </a:defRPr>
            </a:lvl8pPr>
            <a:lvl9pPr marL="1828800" algn="ctr" fontAlgn="base">
              <a:spcBef>
                <a:spcPct val="0"/>
              </a:spcBef>
              <a:spcAft>
                <a:spcPct val="0"/>
              </a:spcAft>
              <a:defRPr sz="3200" b="1" i="1">
                <a:solidFill>
                  <a:schemeClr val="tx2"/>
                </a:solidFill>
                <a:latin typeface="Times" panose="02020603050405020304" pitchFamily="18" charset="0"/>
                <a:ea typeface="ＭＳ Ｐゴシック" panose="020B0600070205080204" pitchFamily="34" charset="-128"/>
              </a:defRPr>
            </a:lvl9pPr>
          </a:lstStyle>
          <a:p>
            <a:pPr eaLnBrk="1" hangingPunct="1"/>
            <a:r>
              <a:rPr lang="en-US" sz="2400" b="0"/>
              <a:t>Standard Work Tools</a:t>
            </a:r>
          </a:p>
        </p:txBody>
      </p:sp>
    </p:spTree>
    <p:extLst>
      <p:ext uri="{BB962C8B-B14F-4D97-AF65-F5344CB8AC3E}">
        <p14:creationId xmlns:p14="http://schemas.microsoft.com/office/powerpoint/2010/main" val="4070311881"/>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24</a:t>
            </a:fld>
            <a:endParaRPr lang="en-US" dirty="0"/>
          </a:p>
        </p:txBody>
      </p:sp>
      <p:grpSp>
        <p:nvGrpSpPr>
          <p:cNvPr id="3" name="Group 2"/>
          <p:cNvGrpSpPr>
            <a:grpSpLocks/>
          </p:cNvGrpSpPr>
          <p:nvPr/>
        </p:nvGrpSpPr>
        <p:grpSpPr bwMode="auto">
          <a:xfrm flipH="1">
            <a:off x="4987925" y="4820691"/>
            <a:ext cx="487363" cy="1054100"/>
            <a:chOff x="3424" y="2955"/>
            <a:chExt cx="338" cy="752"/>
          </a:xfrm>
        </p:grpSpPr>
        <p:sp>
          <p:nvSpPr>
            <p:cNvPr id="5" name="Freeform 3"/>
            <p:cNvSpPr>
              <a:spLocks/>
            </p:cNvSpPr>
            <p:nvPr/>
          </p:nvSpPr>
          <p:spPr bwMode="auto">
            <a:xfrm>
              <a:off x="3556" y="3295"/>
              <a:ext cx="137" cy="174"/>
            </a:xfrm>
            <a:custGeom>
              <a:avLst/>
              <a:gdLst>
                <a:gd name="T0" fmla="*/ 90 w 124"/>
                <a:gd name="T1" fmla="*/ 11 h 154"/>
                <a:gd name="T2" fmla="*/ 94 w 124"/>
                <a:gd name="T3" fmla="*/ 18 h 154"/>
                <a:gd name="T4" fmla="*/ 94 w 124"/>
                <a:gd name="T5" fmla="*/ 21 h 154"/>
                <a:gd name="T6" fmla="*/ 97 w 124"/>
                <a:gd name="T7" fmla="*/ 25 h 154"/>
                <a:gd name="T8" fmla="*/ 100 w 124"/>
                <a:gd name="T9" fmla="*/ 28 h 154"/>
                <a:gd name="T10" fmla="*/ 104 w 124"/>
                <a:gd name="T11" fmla="*/ 39 h 154"/>
                <a:gd name="T12" fmla="*/ 110 w 124"/>
                <a:gd name="T13" fmla="*/ 49 h 154"/>
                <a:gd name="T14" fmla="*/ 114 w 124"/>
                <a:gd name="T15" fmla="*/ 60 h 154"/>
                <a:gd name="T16" fmla="*/ 120 w 124"/>
                <a:gd name="T17" fmla="*/ 70 h 154"/>
                <a:gd name="T18" fmla="*/ 124 w 124"/>
                <a:gd name="T19" fmla="*/ 91 h 154"/>
                <a:gd name="T20" fmla="*/ 120 w 124"/>
                <a:gd name="T21" fmla="*/ 116 h 154"/>
                <a:gd name="T22" fmla="*/ 110 w 124"/>
                <a:gd name="T23" fmla="*/ 133 h 154"/>
                <a:gd name="T24" fmla="*/ 97 w 124"/>
                <a:gd name="T25" fmla="*/ 144 h 154"/>
                <a:gd name="T26" fmla="*/ 80 w 124"/>
                <a:gd name="T27" fmla="*/ 151 h 154"/>
                <a:gd name="T28" fmla="*/ 67 w 124"/>
                <a:gd name="T29" fmla="*/ 154 h 154"/>
                <a:gd name="T30" fmla="*/ 54 w 124"/>
                <a:gd name="T31" fmla="*/ 154 h 154"/>
                <a:gd name="T32" fmla="*/ 37 w 124"/>
                <a:gd name="T33" fmla="*/ 147 h 154"/>
                <a:gd name="T34" fmla="*/ 20 w 124"/>
                <a:gd name="T35" fmla="*/ 133 h 154"/>
                <a:gd name="T36" fmla="*/ 17 w 124"/>
                <a:gd name="T37" fmla="*/ 119 h 154"/>
                <a:gd name="T38" fmla="*/ 14 w 124"/>
                <a:gd name="T39" fmla="*/ 95 h 154"/>
                <a:gd name="T40" fmla="*/ 7 w 124"/>
                <a:gd name="T41" fmla="*/ 74 h 154"/>
                <a:gd name="T42" fmla="*/ 4 w 124"/>
                <a:gd name="T43" fmla="*/ 56 h 154"/>
                <a:gd name="T44" fmla="*/ 0 w 124"/>
                <a:gd name="T45" fmla="*/ 42 h 154"/>
                <a:gd name="T46" fmla="*/ 4 w 124"/>
                <a:gd name="T47" fmla="*/ 28 h 154"/>
                <a:gd name="T48" fmla="*/ 4 w 124"/>
                <a:gd name="T49" fmla="*/ 25 h 154"/>
                <a:gd name="T50" fmla="*/ 4 w 124"/>
                <a:gd name="T51" fmla="*/ 21 h 154"/>
                <a:gd name="T52" fmla="*/ 0 w 124"/>
                <a:gd name="T53" fmla="*/ 18 h 154"/>
                <a:gd name="T54" fmla="*/ 0 w 124"/>
                <a:gd name="T55" fmla="*/ 18 h 154"/>
                <a:gd name="T56" fmla="*/ 4 w 124"/>
                <a:gd name="T57" fmla="*/ 18 h 154"/>
                <a:gd name="T58" fmla="*/ 7 w 124"/>
                <a:gd name="T59" fmla="*/ 14 h 154"/>
                <a:gd name="T60" fmla="*/ 14 w 124"/>
                <a:gd name="T61" fmla="*/ 14 h 154"/>
                <a:gd name="T62" fmla="*/ 20 w 124"/>
                <a:gd name="T63" fmla="*/ 11 h 154"/>
                <a:gd name="T64" fmla="*/ 30 w 124"/>
                <a:gd name="T65" fmla="*/ 7 h 154"/>
                <a:gd name="T66" fmla="*/ 40 w 124"/>
                <a:gd name="T67" fmla="*/ 7 h 154"/>
                <a:gd name="T68" fmla="*/ 44 w 124"/>
                <a:gd name="T69" fmla="*/ 4 h 154"/>
                <a:gd name="T70" fmla="*/ 57 w 124"/>
                <a:gd name="T71" fmla="*/ 4 h 154"/>
                <a:gd name="T72" fmla="*/ 74 w 124"/>
                <a:gd name="T73" fmla="*/ 0 h 154"/>
                <a:gd name="T74" fmla="*/ 84 w 124"/>
                <a:gd name="T75" fmla="*/ 0 h 154"/>
                <a:gd name="T76" fmla="*/ 90 w 124"/>
                <a:gd name="T77" fmla="*/ 0 h 154"/>
                <a:gd name="T78" fmla="*/ 87 w 124"/>
                <a:gd name="T79" fmla="*/ 4 h 154"/>
                <a:gd name="T80" fmla="*/ 87 w 124"/>
                <a:gd name="T81" fmla="*/ 7 h 154"/>
                <a:gd name="T82" fmla="*/ 87 w 124"/>
                <a:gd name="T83" fmla="*/ 7 h 154"/>
                <a:gd name="T84" fmla="*/ 87 w 124"/>
                <a:gd name="T85"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54">
                  <a:moveTo>
                    <a:pt x="87" y="11"/>
                  </a:moveTo>
                  <a:lnTo>
                    <a:pt x="90" y="11"/>
                  </a:lnTo>
                  <a:lnTo>
                    <a:pt x="94" y="14"/>
                  </a:lnTo>
                  <a:lnTo>
                    <a:pt x="94" y="18"/>
                  </a:lnTo>
                  <a:lnTo>
                    <a:pt x="94" y="18"/>
                  </a:lnTo>
                  <a:lnTo>
                    <a:pt x="94" y="21"/>
                  </a:lnTo>
                  <a:lnTo>
                    <a:pt x="97" y="25"/>
                  </a:lnTo>
                  <a:lnTo>
                    <a:pt x="97" y="25"/>
                  </a:lnTo>
                  <a:lnTo>
                    <a:pt x="100" y="28"/>
                  </a:lnTo>
                  <a:lnTo>
                    <a:pt x="100" y="28"/>
                  </a:lnTo>
                  <a:lnTo>
                    <a:pt x="100" y="35"/>
                  </a:lnTo>
                  <a:lnTo>
                    <a:pt x="104" y="39"/>
                  </a:lnTo>
                  <a:lnTo>
                    <a:pt x="107" y="46"/>
                  </a:lnTo>
                  <a:lnTo>
                    <a:pt x="110" y="49"/>
                  </a:lnTo>
                  <a:lnTo>
                    <a:pt x="110" y="56"/>
                  </a:lnTo>
                  <a:lnTo>
                    <a:pt x="114" y="60"/>
                  </a:lnTo>
                  <a:lnTo>
                    <a:pt x="117" y="63"/>
                  </a:lnTo>
                  <a:lnTo>
                    <a:pt x="120" y="70"/>
                  </a:lnTo>
                  <a:lnTo>
                    <a:pt x="120" y="81"/>
                  </a:lnTo>
                  <a:lnTo>
                    <a:pt x="124" y="91"/>
                  </a:lnTo>
                  <a:lnTo>
                    <a:pt x="124" y="102"/>
                  </a:lnTo>
                  <a:lnTo>
                    <a:pt x="120" y="116"/>
                  </a:lnTo>
                  <a:lnTo>
                    <a:pt x="117" y="126"/>
                  </a:lnTo>
                  <a:lnTo>
                    <a:pt x="110" y="133"/>
                  </a:lnTo>
                  <a:lnTo>
                    <a:pt x="104" y="137"/>
                  </a:lnTo>
                  <a:lnTo>
                    <a:pt x="97" y="144"/>
                  </a:lnTo>
                  <a:lnTo>
                    <a:pt x="90" y="147"/>
                  </a:lnTo>
                  <a:lnTo>
                    <a:pt x="80" y="151"/>
                  </a:lnTo>
                  <a:lnTo>
                    <a:pt x="70" y="154"/>
                  </a:lnTo>
                  <a:lnTo>
                    <a:pt x="67" y="154"/>
                  </a:lnTo>
                  <a:lnTo>
                    <a:pt x="60" y="154"/>
                  </a:lnTo>
                  <a:lnTo>
                    <a:pt x="54" y="154"/>
                  </a:lnTo>
                  <a:lnTo>
                    <a:pt x="44" y="151"/>
                  </a:lnTo>
                  <a:lnTo>
                    <a:pt x="37" y="147"/>
                  </a:lnTo>
                  <a:lnTo>
                    <a:pt x="27" y="140"/>
                  </a:lnTo>
                  <a:lnTo>
                    <a:pt x="20" y="133"/>
                  </a:lnTo>
                  <a:lnTo>
                    <a:pt x="20" y="126"/>
                  </a:lnTo>
                  <a:lnTo>
                    <a:pt x="17" y="119"/>
                  </a:lnTo>
                  <a:lnTo>
                    <a:pt x="17" y="109"/>
                  </a:lnTo>
                  <a:lnTo>
                    <a:pt x="14" y="95"/>
                  </a:lnTo>
                  <a:lnTo>
                    <a:pt x="10" y="84"/>
                  </a:lnTo>
                  <a:lnTo>
                    <a:pt x="7" y="74"/>
                  </a:lnTo>
                  <a:lnTo>
                    <a:pt x="7" y="63"/>
                  </a:lnTo>
                  <a:lnTo>
                    <a:pt x="4" y="56"/>
                  </a:lnTo>
                  <a:lnTo>
                    <a:pt x="4" y="53"/>
                  </a:lnTo>
                  <a:lnTo>
                    <a:pt x="0" y="42"/>
                  </a:lnTo>
                  <a:lnTo>
                    <a:pt x="0" y="35"/>
                  </a:lnTo>
                  <a:lnTo>
                    <a:pt x="4" y="28"/>
                  </a:lnTo>
                  <a:lnTo>
                    <a:pt x="4" y="25"/>
                  </a:lnTo>
                  <a:lnTo>
                    <a:pt x="4" y="25"/>
                  </a:lnTo>
                  <a:lnTo>
                    <a:pt x="4" y="21"/>
                  </a:lnTo>
                  <a:lnTo>
                    <a:pt x="4" y="21"/>
                  </a:lnTo>
                  <a:lnTo>
                    <a:pt x="4" y="21"/>
                  </a:lnTo>
                  <a:lnTo>
                    <a:pt x="0" y="18"/>
                  </a:lnTo>
                  <a:lnTo>
                    <a:pt x="0" y="18"/>
                  </a:lnTo>
                  <a:lnTo>
                    <a:pt x="0" y="18"/>
                  </a:lnTo>
                  <a:lnTo>
                    <a:pt x="0" y="18"/>
                  </a:lnTo>
                  <a:lnTo>
                    <a:pt x="4" y="18"/>
                  </a:lnTo>
                  <a:lnTo>
                    <a:pt x="4" y="14"/>
                  </a:lnTo>
                  <a:lnTo>
                    <a:pt x="7" y="14"/>
                  </a:lnTo>
                  <a:lnTo>
                    <a:pt x="10" y="14"/>
                  </a:lnTo>
                  <a:lnTo>
                    <a:pt x="14" y="14"/>
                  </a:lnTo>
                  <a:lnTo>
                    <a:pt x="17" y="11"/>
                  </a:lnTo>
                  <a:lnTo>
                    <a:pt x="20" y="11"/>
                  </a:lnTo>
                  <a:lnTo>
                    <a:pt x="27" y="11"/>
                  </a:lnTo>
                  <a:lnTo>
                    <a:pt x="30" y="7"/>
                  </a:lnTo>
                  <a:lnTo>
                    <a:pt x="37" y="7"/>
                  </a:lnTo>
                  <a:lnTo>
                    <a:pt x="40" y="7"/>
                  </a:lnTo>
                  <a:lnTo>
                    <a:pt x="44" y="7"/>
                  </a:lnTo>
                  <a:lnTo>
                    <a:pt x="44" y="4"/>
                  </a:lnTo>
                  <a:lnTo>
                    <a:pt x="50" y="4"/>
                  </a:lnTo>
                  <a:lnTo>
                    <a:pt x="57" y="4"/>
                  </a:lnTo>
                  <a:lnTo>
                    <a:pt x="64" y="0"/>
                  </a:lnTo>
                  <a:lnTo>
                    <a:pt x="74" y="0"/>
                  </a:lnTo>
                  <a:lnTo>
                    <a:pt x="80" y="0"/>
                  </a:lnTo>
                  <a:lnTo>
                    <a:pt x="84" y="0"/>
                  </a:lnTo>
                  <a:lnTo>
                    <a:pt x="87" y="0"/>
                  </a:lnTo>
                  <a:lnTo>
                    <a:pt x="90" y="0"/>
                  </a:lnTo>
                  <a:lnTo>
                    <a:pt x="87" y="4"/>
                  </a:lnTo>
                  <a:lnTo>
                    <a:pt x="87" y="4"/>
                  </a:lnTo>
                  <a:lnTo>
                    <a:pt x="87" y="4"/>
                  </a:lnTo>
                  <a:lnTo>
                    <a:pt x="87" y="7"/>
                  </a:lnTo>
                  <a:lnTo>
                    <a:pt x="87" y="7"/>
                  </a:lnTo>
                  <a:lnTo>
                    <a:pt x="87" y="7"/>
                  </a:lnTo>
                  <a:lnTo>
                    <a:pt x="87" y="11"/>
                  </a:lnTo>
                  <a:lnTo>
                    <a:pt x="87" y="1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nvGrpSpPr>
            <p:cNvPr id="6" name="Group 4"/>
            <p:cNvGrpSpPr>
              <a:grpSpLocks/>
            </p:cNvGrpSpPr>
            <p:nvPr/>
          </p:nvGrpSpPr>
          <p:grpSpPr bwMode="auto">
            <a:xfrm>
              <a:off x="3424" y="2955"/>
              <a:ext cx="338" cy="752"/>
              <a:chOff x="3424" y="2955"/>
              <a:chExt cx="338" cy="752"/>
            </a:xfrm>
          </p:grpSpPr>
          <p:sp>
            <p:nvSpPr>
              <p:cNvPr id="7" name="Freeform 5"/>
              <p:cNvSpPr>
                <a:spLocks/>
              </p:cNvSpPr>
              <p:nvPr/>
            </p:nvSpPr>
            <p:spPr bwMode="auto">
              <a:xfrm>
                <a:off x="3512" y="3358"/>
                <a:ext cx="250" cy="349"/>
              </a:xfrm>
              <a:custGeom>
                <a:avLst/>
                <a:gdLst>
                  <a:gd name="T0" fmla="*/ 224 w 227"/>
                  <a:gd name="T1" fmla="*/ 266 h 308"/>
                  <a:gd name="T2" fmla="*/ 217 w 227"/>
                  <a:gd name="T3" fmla="*/ 276 h 308"/>
                  <a:gd name="T4" fmla="*/ 207 w 227"/>
                  <a:gd name="T5" fmla="*/ 290 h 308"/>
                  <a:gd name="T6" fmla="*/ 191 w 227"/>
                  <a:gd name="T7" fmla="*/ 304 h 308"/>
                  <a:gd name="T8" fmla="*/ 174 w 227"/>
                  <a:gd name="T9" fmla="*/ 297 h 308"/>
                  <a:gd name="T10" fmla="*/ 164 w 227"/>
                  <a:gd name="T11" fmla="*/ 280 h 308"/>
                  <a:gd name="T12" fmla="*/ 160 w 227"/>
                  <a:gd name="T13" fmla="*/ 276 h 308"/>
                  <a:gd name="T14" fmla="*/ 150 w 227"/>
                  <a:gd name="T15" fmla="*/ 273 h 308"/>
                  <a:gd name="T16" fmla="*/ 137 w 227"/>
                  <a:gd name="T17" fmla="*/ 266 h 308"/>
                  <a:gd name="T18" fmla="*/ 124 w 227"/>
                  <a:gd name="T19" fmla="*/ 262 h 308"/>
                  <a:gd name="T20" fmla="*/ 114 w 227"/>
                  <a:gd name="T21" fmla="*/ 259 h 308"/>
                  <a:gd name="T22" fmla="*/ 84 w 227"/>
                  <a:gd name="T23" fmla="*/ 245 h 308"/>
                  <a:gd name="T24" fmla="*/ 44 w 227"/>
                  <a:gd name="T25" fmla="*/ 231 h 308"/>
                  <a:gd name="T26" fmla="*/ 14 w 227"/>
                  <a:gd name="T27" fmla="*/ 217 h 308"/>
                  <a:gd name="T28" fmla="*/ 3 w 227"/>
                  <a:gd name="T29" fmla="*/ 210 h 308"/>
                  <a:gd name="T30" fmla="*/ 0 w 227"/>
                  <a:gd name="T31" fmla="*/ 203 h 308"/>
                  <a:gd name="T32" fmla="*/ 0 w 227"/>
                  <a:gd name="T33" fmla="*/ 196 h 308"/>
                  <a:gd name="T34" fmla="*/ 0 w 227"/>
                  <a:gd name="T35" fmla="*/ 185 h 308"/>
                  <a:gd name="T36" fmla="*/ 3 w 227"/>
                  <a:gd name="T37" fmla="*/ 175 h 308"/>
                  <a:gd name="T38" fmla="*/ 10 w 227"/>
                  <a:gd name="T39" fmla="*/ 161 h 308"/>
                  <a:gd name="T40" fmla="*/ 17 w 227"/>
                  <a:gd name="T41" fmla="*/ 140 h 308"/>
                  <a:gd name="T42" fmla="*/ 24 w 227"/>
                  <a:gd name="T43" fmla="*/ 119 h 308"/>
                  <a:gd name="T44" fmla="*/ 34 w 227"/>
                  <a:gd name="T45" fmla="*/ 98 h 308"/>
                  <a:gd name="T46" fmla="*/ 44 w 227"/>
                  <a:gd name="T47" fmla="*/ 77 h 308"/>
                  <a:gd name="T48" fmla="*/ 50 w 227"/>
                  <a:gd name="T49" fmla="*/ 60 h 308"/>
                  <a:gd name="T50" fmla="*/ 57 w 227"/>
                  <a:gd name="T51" fmla="*/ 49 h 308"/>
                  <a:gd name="T52" fmla="*/ 60 w 227"/>
                  <a:gd name="T53" fmla="*/ 39 h 308"/>
                  <a:gd name="T54" fmla="*/ 70 w 227"/>
                  <a:gd name="T55" fmla="*/ 25 h 308"/>
                  <a:gd name="T56" fmla="*/ 84 w 227"/>
                  <a:gd name="T57" fmla="*/ 11 h 308"/>
                  <a:gd name="T58" fmla="*/ 100 w 227"/>
                  <a:gd name="T59" fmla="*/ 4 h 308"/>
                  <a:gd name="T60" fmla="*/ 124 w 227"/>
                  <a:gd name="T61" fmla="*/ 0 h 308"/>
                  <a:gd name="T62" fmla="*/ 144 w 227"/>
                  <a:gd name="T63" fmla="*/ 11 h 308"/>
                  <a:gd name="T64" fmla="*/ 157 w 227"/>
                  <a:gd name="T65" fmla="*/ 32 h 308"/>
                  <a:gd name="T66" fmla="*/ 160 w 227"/>
                  <a:gd name="T67" fmla="*/ 53 h 308"/>
                  <a:gd name="T68" fmla="*/ 154 w 227"/>
                  <a:gd name="T69" fmla="*/ 67 h 308"/>
                  <a:gd name="T70" fmla="*/ 144 w 227"/>
                  <a:gd name="T71" fmla="*/ 84 h 308"/>
                  <a:gd name="T72" fmla="*/ 130 w 227"/>
                  <a:gd name="T73" fmla="*/ 108 h 308"/>
                  <a:gd name="T74" fmla="*/ 120 w 227"/>
                  <a:gd name="T75" fmla="*/ 126 h 308"/>
                  <a:gd name="T76" fmla="*/ 114 w 227"/>
                  <a:gd name="T77" fmla="*/ 136 h 308"/>
                  <a:gd name="T78" fmla="*/ 107 w 227"/>
                  <a:gd name="T79" fmla="*/ 147 h 308"/>
                  <a:gd name="T80" fmla="*/ 97 w 227"/>
                  <a:gd name="T81" fmla="*/ 157 h 308"/>
                  <a:gd name="T82" fmla="*/ 90 w 227"/>
                  <a:gd name="T83" fmla="*/ 168 h 308"/>
                  <a:gd name="T84" fmla="*/ 84 w 227"/>
                  <a:gd name="T85" fmla="*/ 171 h 308"/>
                  <a:gd name="T86" fmla="*/ 80 w 227"/>
                  <a:gd name="T87" fmla="*/ 178 h 308"/>
                  <a:gd name="T88" fmla="*/ 84 w 227"/>
                  <a:gd name="T89" fmla="*/ 178 h 308"/>
                  <a:gd name="T90" fmla="*/ 87 w 227"/>
                  <a:gd name="T91" fmla="*/ 182 h 308"/>
                  <a:gd name="T92" fmla="*/ 90 w 227"/>
                  <a:gd name="T93" fmla="*/ 182 h 308"/>
                  <a:gd name="T94" fmla="*/ 94 w 227"/>
                  <a:gd name="T95" fmla="*/ 182 h 308"/>
                  <a:gd name="T96" fmla="*/ 97 w 227"/>
                  <a:gd name="T97" fmla="*/ 182 h 308"/>
                  <a:gd name="T98" fmla="*/ 104 w 227"/>
                  <a:gd name="T99" fmla="*/ 182 h 308"/>
                  <a:gd name="T100" fmla="*/ 110 w 227"/>
                  <a:gd name="T101" fmla="*/ 189 h 308"/>
                  <a:gd name="T102" fmla="*/ 127 w 227"/>
                  <a:gd name="T103" fmla="*/ 196 h 308"/>
                  <a:gd name="T104" fmla="*/ 140 w 227"/>
                  <a:gd name="T105" fmla="*/ 203 h 308"/>
                  <a:gd name="T106" fmla="*/ 167 w 227"/>
                  <a:gd name="T107" fmla="*/ 220 h 308"/>
                  <a:gd name="T108" fmla="*/ 197 w 227"/>
                  <a:gd name="T109" fmla="*/ 241 h 308"/>
                  <a:gd name="T110" fmla="*/ 221 w 227"/>
                  <a:gd name="T111" fmla="*/ 255 h 308"/>
                  <a:gd name="T112" fmla="*/ 224 w 227"/>
                  <a:gd name="T113" fmla="*/ 259 h 308"/>
                  <a:gd name="T114" fmla="*/ 227 w 227"/>
                  <a:gd name="T115" fmla="*/ 262 h 308"/>
                  <a:gd name="T116" fmla="*/ 227 w 227"/>
                  <a:gd name="T117" fmla="*/ 26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308">
                    <a:moveTo>
                      <a:pt x="227" y="262"/>
                    </a:moveTo>
                    <a:lnTo>
                      <a:pt x="224" y="266"/>
                    </a:lnTo>
                    <a:lnTo>
                      <a:pt x="221" y="269"/>
                    </a:lnTo>
                    <a:lnTo>
                      <a:pt x="217" y="276"/>
                    </a:lnTo>
                    <a:lnTo>
                      <a:pt x="214" y="283"/>
                    </a:lnTo>
                    <a:lnTo>
                      <a:pt x="207" y="290"/>
                    </a:lnTo>
                    <a:lnTo>
                      <a:pt x="201" y="297"/>
                    </a:lnTo>
                    <a:lnTo>
                      <a:pt x="191" y="304"/>
                    </a:lnTo>
                    <a:lnTo>
                      <a:pt x="177" y="308"/>
                    </a:lnTo>
                    <a:lnTo>
                      <a:pt x="174" y="297"/>
                    </a:lnTo>
                    <a:lnTo>
                      <a:pt x="171" y="290"/>
                    </a:lnTo>
                    <a:lnTo>
                      <a:pt x="164" y="280"/>
                    </a:lnTo>
                    <a:lnTo>
                      <a:pt x="160" y="276"/>
                    </a:lnTo>
                    <a:lnTo>
                      <a:pt x="160" y="276"/>
                    </a:lnTo>
                    <a:lnTo>
                      <a:pt x="157" y="273"/>
                    </a:lnTo>
                    <a:lnTo>
                      <a:pt x="150" y="273"/>
                    </a:lnTo>
                    <a:lnTo>
                      <a:pt x="144" y="269"/>
                    </a:lnTo>
                    <a:lnTo>
                      <a:pt x="137" y="266"/>
                    </a:lnTo>
                    <a:lnTo>
                      <a:pt x="130" y="262"/>
                    </a:lnTo>
                    <a:lnTo>
                      <a:pt x="124" y="262"/>
                    </a:lnTo>
                    <a:lnTo>
                      <a:pt x="120" y="259"/>
                    </a:lnTo>
                    <a:lnTo>
                      <a:pt x="114" y="259"/>
                    </a:lnTo>
                    <a:lnTo>
                      <a:pt x="100" y="252"/>
                    </a:lnTo>
                    <a:lnTo>
                      <a:pt x="84" y="245"/>
                    </a:lnTo>
                    <a:lnTo>
                      <a:pt x="64" y="238"/>
                    </a:lnTo>
                    <a:lnTo>
                      <a:pt x="44" y="231"/>
                    </a:lnTo>
                    <a:lnTo>
                      <a:pt x="27" y="224"/>
                    </a:lnTo>
                    <a:lnTo>
                      <a:pt x="14" y="217"/>
                    </a:lnTo>
                    <a:lnTo>
                      <a:pt x="7" y="213"/>
                    </a:lnTo>
                    <a:lnTo>
                      <a:pt x="3" y="210"/>
                    </a:lnTo>
                    <a:lnTo>
                      <a:pt x="3" y="206"/>
                    </a:lnTo>
                    <a:lnTo>
                      <a:pt x="0" y="203"/>
                    </a:lnTo>
                    <a:lnTo>
                      <a:pt x="0" y="199"/>
                    </a:lnTo>
                    <a:lnTo>
                      <a:pt x="0" y="196"/>
                    </a:lnTo>
                    <a:lnTo>
                      <a:pt x="0" y="189"/>
                    </a:lnTo>
                    <a:lnTo>
                      <a:pt x="0" y="185"/>
                    </a:lnTo>
                    <a:lnTo>
                      <a:pt x="0" y="178"/>
                    </a:lnTo>
                    <a:lnTo>
                      <a:pt x="3" y="175"/>
                    </a:lnTo>
                    <a:lnTo>
                      <a:pt x="7" y="168"/>
                    </a:lnTo>
                    <a:lnTo>
                      <a:pt x="10" y="161"/>
                    </a:lnTo>
                    <a:lnTo>
                      <a:pt x="10" y="150"/>
                    </a:lnTo>
                    <a:lnTo>
                      <a:pt x="17" y="140"/>
                    </a:lnTo>
                    <a:lnTo>
                      <a:pt x="20" y="129"/>
                    </a:lnTo>
                    <a:lnTo>
                      <a:pt x="24" y="119"/>
                    </a:lnTo>
                    <a:lnTo>
                      <a:pt x="30" y="108"/>
                    </a:lnTo>
                    <a:lnTo>
                      <a:pt x="34" y="98"/>
                    </a:lnTo>
                    <a:lnTo>
                      <a:pt x="37" y="88"/>
                    </a:lnTo>
                    <a:lnTo>
                      <a:pt x="44" y="77"/>
                    </a:lnTo>
                    <a:lnTo>
                      <a:pt x="47" y="67"/>
                    </a:lnTo>
                    <a:lnTo>
                      <a:pt x="50" y="60"/>
                    </a:lnTo>
                    <a:lnTo>
                      <a:pt x="54" y="53"/>
                    </a:lnTo>
                    <a:lnTo>
                      <a:pt x="57" y="49"/>
                    </a:lnTo>
                    <a:lnTo>
                      <a:pt x="57" y="42"/>
                    </a:lnTo>
                    <a:lnTo>
                      <a:pt x="60" y="39"/>
                    </a:lnTo>
                    <a:lnTo>
                      <a:pt x="67" y="32"/>
                    </a:lnTo>
                    <a:lnTo>
                      <a:pt x="70" y="25"/>
                    </a:lnTo>
                    <a:lnTo>
                      <a:pt x="77" y="18"/>
                    </a:lnTo>
                    <a:lnTo>
                      <a:pt x="84" y="11"/>
                    </a:lnTo>
                    <a:lnTo>
                      <a:pt x="94" y="7"/>
                    </a:lnTo>
                    <a:lnTo>
                      <a:pt x="100" y="4"/>
                    </a:lnTo>
                    <a:lnTo>
                      <a:pt x="107" y="0"/>
                    </a:lnTo>
                    <a:lnTo>
                      <a:pt x="124" y="0"/>
                    </a:lnTo>
                    <a:lnTo>
                      <a:pt x="134" y="7"/>
                    </a:lnTo>
                    <a:lnTo>
                      <a:pt x="144" y="11"/>
                    </a:lnTo>
                    <a:lnTo>
                      <a:pt x="154" y="21"/>
                    </a:lnTo>
                    <a:lnTo>
                      <a:pt x="157" y="32"/>
                    </a:lnTo>
                    <a:lnTo>
                      <a:pt x="160" y="42"/>
                    </a:lnTo>
                    <a:lnTo>
                      <a:pt x="160" y="53"/>
                    </a:lnTo>
                    <a:lnTo>
                      <a:pt x="157" y="63"/>
                    </a:lnTo>
                    <a:lnTo>
                      <a:pt x="154" y="67"/>
                    </a:lnTo>
                    <a:lnTo>
                      <a:pt x="150" y="74"/>
                    </a:lnTo>
                    <a:lnTo>
                      <a:pt x="144" y="84"/>
                    </a:lnTo>
                    <a:lnTo>
                      <a:pt x="137" y="98"/>
                    </a:lnTo>
                    <a:lnTo>
                      <a:pt x="130" y="108"/>
                    </a:lnTo>
                    <a:lnTo>
                      <a:pt x="124" y="119"/>
                    </a:lnTo>
                    <a:lnTo>
                      <a:pt x="120" y="126"/>
                    </a:lnTo>
                    <a:lnTo>
                      <a:pt x="117" y="133"/>
                    </a:lnTo>
                    <a:lnTo>
                      <a:pt x="114" y="136"/>
                    </a:lnTo>
                    <a:lnTo>
                      <a:pt x="110" y="140"/>
                    </a:lnTo>
                    <a:lnTo>
                      <a:pt x="107" y="147"/>
                    </a:lnTo>
                    <a:lnTo>
                      <a:pt x="100" y="150"/>
                    </a:lnTo>
                    <a:lnTo>
                      <a:pt x="97" y="157"/>
                    </a:lnTo>
                    <a:lnTo>
                      <a:pt x="94" y="164"/>
                    </a:lnTo>
                    <a:lnTo>
                      <a:pt x="90" y="168"/>
                    </a:lnTo>
                    <a:lnTo>
                      <a:pt x="87" y="168"/>
                    </a:lnTo>
                    <a:lnTo>
                      <a:pt x="84" y="171"/>
                    </a:lnTo>
                    <a:lnTo>
                      <a:pt x="80" y="175"/>
                    </a:lnTo>
                    <a:lnTo>
                      <a:pt x="80" y="178"/>
                    </a:lnTo>
                    <a:lnTo>
                      <a:pt x="84" y="178"/>
                    </a:lnTo>
                    <a:lnTo>
                      <a:pt x="84" y="178"/>
                    </a:lnTo>
                    <a:lnTo>
                      <a:pt x="87" y="178"/>
                    </a:lnTo>
                    <a:lnTo>
                      <a:pt x="87" y="182"/>
                    </a:lnTo>
                    <a:lnTo>
                      <a:pt x="90" y="182"/>
                    </a:lnTo>
                    <a:lnTo>
                      <a:pt x="90" y="182"/>
                    </a:lnTo>
                    <a:lnTo>
                      <a:pt x="94" y="182"/>
                    </a:lnTo>
                    <a:lnTo>
                      <a:pt x="94" y="182"/>
                    </a:lnTo>
                    <a:lnTo>
                      <a:pt x="97" y="182"/>
                    </a:lnTo>
                    <a:lnTo>
                      <a:pt x="97" y="182"/>
                    </a:lnTo>
                    <a:lnTo>
                      <a:pt x="100" y="182"/>
                    </a:lnTo>
                    <a:lnTo>
                      <a:pt x="104" y="182"/>
                    </a:lnTo>
                    <a:lnTo>
                      <a:pt x="104" y="185"/>
                    </a:lnTo>
                    <a:lnTo>
                      <a:pt x="110" y="189"/>
                    </a:lnTo>
                    <a:lnTo>
                      <a:pt x="117" y="192"/>
                    </a:lnTo>
                    <a:lnTo>
                      <a:pt x="127" y="196"/>
                    </a:lnTo>
                    <a:lnTo>
                      <a:pt x="134" y="199"/>
                    </a:lnTo>
                    <a:lnTo>
                      <a:pt x="140" y="203"/>
                    </a:lnTo>
                    <a:lnTo>
                      <a:pt x="154" y="210"/>
                    </a:lnTo>
                    <a:lnTo>
                      <a:pt x="167" y="220"/>
                    </a:lnTo>
                    <a:lnTo>
                      <a:pt x="184" y="231"/>
                    </a:lnTo>
                    <a:lnTo>
                      <a:pt x="197" y="241"/>
                    </a:lnTo>
                    <a:lnTo>
                      <a:pt x="211" y="248"/>
                    </a:lnTo>
                    <a:lnTo>
                      <a:pt x="221" y="255"/>
                    </a:lnTo>
                    <a:lnTo>
                      <a:pt x="224" y="259"/>
                    </a:lnTo>
                    <a:lnTo>
                      <a:pt x="224" y="259"/>
                    </a:lnTo>
                    <a:lnTo>
                      <a:pt x="227" y="262"/>
                    </a:lnTo>
                    <a:lnTo>
                      <a:pt x="227" y="262"/>
                    </a:lnTo>
                    <a:lnTo>
                      <a:pt x="227" y="262"/>
                    </a:lnTo>
                    <a:lnTo>
                      <a:pt x="227" y="262"/>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nvGrpSpPr>
              <p:cNvPr id="8" name="Group 6"/>
              <p:cNvGrpSpPr>
                <a:grpSpLocks/>
              </p:cNvGrpSpPr>
              <p:nvPr/>
            </p:nvGrpSpPr>
            <p:grpSpPr bwMode="auto">
              <a:xfrm>
                <a:off x="3424" y="2955"/>
                <a:ext cx="239" cy="475"/>
                <a:chOff x="3424" y="2955"/>
                <a:chExt cx="239" cy="475"/>
              </a:xfrm>
            </p:grpSpPr>
            <p:sp>
              <p:nvSpPr>
                <p:cNvPr id="9" name="Freeform 7"/>
                <p:cNvSpPr>
                  <a:spLocks/>
                </p:cNvSpPr>
                <p:nvPr/>
              </p:nvSpPr>
              <p:spPr bwMode="auto">
                <a:xfrm>
                  <a:off x="3453" y="3113"/>
                  <a:ext cx="168" cy="198"/>
                </a:xfrm>
                <a:custGeom>
                  <a:avLst/>
                  <a:gdLst>
                    <a:gd name="T0" fmla="*/ 143 w 153"/>
                    <a:gd name="T1" fmla="*/ 164 h 174"/>
                    <a:gd name="T2" fmla="*/ 147 w 153"/>
                    <a:gd name="T3" fmla="*/ 160 h 174"/>
                    <a:gd name="T4" fmla="*/ 147 w 153"/>
                    <a:gd name="T5" fmla="*/ 153 h 174"/>
                    <a:gd name="T6" fmla="*/ 150 w 153"/>
                    <a:gd name="T7" fmla="*/ 143 h 174"/>
                    <a:gd name="T8" fmla="*/ 150 w 153"/>
                    <a:gd name="T9" fmla="*/ 136 h 174"/>
                    <a:gd name="T10" fmla="*/ 153 w 153"/>
                    <a:gd name="T11" fmla="*/ 122 h 174"/>
                    <a:gd name="T12" fmla="*/ 153 w 153"/>
                    <a:gd name="T13" fmla="*/ 101 h 174"/>
                    <a:gd name="T14" fmla="*/ 153 w 153"/>
                    <a:gd name="T15" fmla="*/ 63 h 174"/>
                    <a:gd name="T16" fmla="*/ 153 w 153"/>
                    <a:gd name="T17" fmla="*/ 45 h 174"/>
                    <a:gd name="T18" fmla="*/ 153 w 153"/>
                    <a:gd name="T19" fmla="*/ 31 h 174"/>
                    <a:gd name="T20" fmla="*/ 153 w 153"/>
                    <a:gd name="T21" fmla="*/ 21 h 174"/>
                    <a:gd name="T22" fmla="*/ 150 w 153"/>
                    <a:gd name="T23" fmla="*/ 17 h 174"/>
                    <a:gd name="T24" fmla="*/ 147 w 153"/>
                    <a:gd name="T25" fmla="*/ 10 h 174"/>
                    <a:gd name="T26" fmla="*/ 140 w 153"/>
                    <a:gd name="T27" fmla="*/ 3 h 174"/>
                    <a:gd name="T28" fmla="*/ 133 w 153"/>
                    <a:gd name="T29" fmla="*/ 0 h 174"/>
                    <a:gd name="T30" fmla="*/ 123 w 153"/>
                    <a:gd name="T31" fmla="*/ 0 h 174"/>
                    <a:gd name="T32" fmla="*/ 113 w 153"/>
                    <a:gd name="T33" fmla="*/ 3 h 174"/>
                    <a:gd name="T34" fmla="*/ 107 w 153"/>
                    <a:gd name="T35" fmla="*/ 10 h 174"/>
                    <a:gd name="T36" fmla="*/ 100 w 153"/>
                    <a:gd name="T37" fmla="*/ 28 h 174"/>
                    <a:gd name="T38" fmla="*/ 103 w 153"/>
                    <a:gd name="T39" fmla="*/ 45 h 174"/>
                    <a:gd name="T40" fmla="*/ 107 w 153"/>
                    <a:gd name="T41" fmla="*/ 59 h 174"/>
                    <a:gd name="T42" fmla="*/ 107 w 153"/>
                    <a:gd name="T43" fmla="*/ 84 h 174"/>
                    <a:gd name="T44" fmla="*/ 107 w 153"/>
                    <a:gd name="T45" fmla="*/ 104 h 174"/>
                    <a:gd name="T46" fmla="*/ 110 w 153"/>
                    <a:gd name="T47" fmla="*/ 118 h 174"/>
                    <a:gd name="T48" fmla="*/ 110 w 153"/>
                    <a:gd name="T49" fmla="*/ 129 h 174"/>
                    <a:gd name="T50" fmla="*/ 110 w 153"/>
                    <a:gd name="T51" fmla="*/ 129 h 174"/>
                    <a:gd name="T52" fmla="*/ 107 w 153"/>
                    <a:gd name="T53" fmla="*/ 129 h 174"/>
                    <a:gd name="T54" fmla="*/ 100 w 153"/>
                    <a:gd name="T55" fmla="*/ 129 h 174"/>
                    <a:gd name="T56" fmla="*/ 93 w 153"/>
                    <a:gd name="T57" fmla="*/ 129 h 174"/>
                    <a:gd name="T58" fmla="*/ 87 w 153"/>
                    <a:gd name="T59" fmla="*/ 129 h 174"/>
                    <a:gd name="T60" fmla="*/ 80 w 153"/>
                    <a:gd name="T61" fmla="*/ 132 h 174"/>
                    <a:gd name="T62" fmla="*/ 73 w 153"/>
                    <a:gd name="T63" fmla="*/ 132 h 174"/>
                    <a:gd name="T64" fmla="*/ 63 w 153"/>
                    <a:gd name="T65" fmla="*/ 136 h 174"/>
                    <a:gd name="T66" fmla="*/ 56 w 153"/>
                    <a:gd name="T67" fmla="*/ 139 h 174"/>
                    <a:gd name="T68" fmla="*/ 46 w 153"/>
                    <a:gd name="T69" fmla="*/ 143 h 174"/>
                    <a:gd name="T70" fmla="*/ 33 w 153"/>
                    <a:gd name="T71" fmla="*/ 146 h 174"/>
                    <a:gd name="T72" fmla="*/ 16 w 153"/>
                    <a:gd name="T73" fmla="*/ 150 h 174"/>
                    <a:gd name="T74" fmla="*/ 6 w 153"/>
                    <a:gd name="T75" fmla="*/ 153 h 174"/>
                    <a:gd name="T76" fmla="*/ 0 w 153"/>
                    <a:gd name="T77" fmla="*/ 153 h 174"/>
                    <a:gd name="T78" fmla="*/ 0 w 153"/>
                    <a:gd name="T79" fmla="*/ 160 h 174"/>
                    <a:gd name="T80" fmla="*/ 0 w 153"/>
                    <a:gd name="T81" fmla="*/ 164 h 174"/>
                    <a:gd name="T82" fmla="*/ 3 w 153"/>
                    <a:gd name="T83" fmla="*/ 167 h 174"/>
                    <a:gd name="T84" fmla="*/ 13 w 153"/>
                    <a:gd name="T85" fmla="*/ 167 h 174"/>
                    <a:gd name="T86" fmla="*/ 30 w 153"/>
                    <a:gd name="T87" fmla="*/ 171 h 174"/>
                    <a:gd name="T88" fmla="*/ 53 w 153"/>
                    <a:gd name="T89" fmla="*/ 171 h 174"/>
                    <a:gd name="T90" fmla="*/ 77 w 153"/>
                    <a:gd name="T91" fmla="*/ 174 h 174"/>
                    <a:gd name="T92" fmla="*/ 93 w 153"/>
                    <a:gd name="T93" fmla="*/ 174 h 174"/>
                    <a:gd name="T94" fmla="*/ 107 w 153"/>
                    <a:gd name="T95" fmla="*/ 171 h 174"/>
                    <a:gd name="T96" fmla="*/ 120 w 153"/>
                    <a:gd name="T97" fmla="*/ 167 h 174"/>
                    <a:gd name="T98" fmla="*/ 133 w 153"/>
                    <a:gd name="T99" fmla="*/ 164 h 174"/>
                    <a:gd name="T100" fmla="*/ 140 w 153"/>
                    <a:gd name="T101"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 h="174">
                      <a:moveTo>
                        <a:pt x="140" y="164"/>
                      </a:moveTo>
                      <a:lnTo>
                        <a:pt x="143" y="164"/>
                      </a:lnTo>
                      <a:lnTo>
                        <a:pt x="147" y="160"/>
                      </a:lnTo>
                      <a:lnTo>
                        <a:pt x="147" y="160"/>
                      </a:lnTo>
                      <a:lnTo>
                        <a:pt x="147" y="157"/>
                      </a:lnTo>
                      <a:lnTo>
                        <a:pt x="147" y="153"/>
                      </a:lnTo>
                      <a:lnTo>
                        <a:pt x="150" y="150"/>
                      </a:lnTo>
                      <a:lnTo>
                        <a:pt x="150" y="143"/>
                      </a:lnTo>
                      <a:lnTo>
                        <a:pt x="150" y="139"/>
                      </a:lnTo>
                      <a:lnTo>
                        <a:pt x="150" y="136"/>
                      </a:lnTo>
                      <a:lnTo>
                        <a:pt x="153" y="129"/>
                      </a:lnTo>
                      <a:lnTo>
                        <a:pt x="153" y="122"/>
                      </a:lnTo>
                      <a:lnTo>
                        <a:pt x="153" y="115"/>
                      </a:lnTo>
                      <a:lnTo>
                        <a:pt x="153" y="101"/>
                      </a:lnTo>
                      <a:lnTo>
                        <a:pt x="153" y="84"/>
                      </a:lnTo>
                      <a:lnTo>
                        <a:pt x="153" y="63"/>
                      </a:lnTo>
                      <a:lnTo>
                        <a:pt x="153" y="52"/>
                      </a:lnTo>
                      <a:lnTo>
                        <a:pt x="153" y="45"/>
                      </a:lnTo>
                      <a:lnTo>
                        <a:pt x="153" y="38"/>
                      </a:lnTo>
                      <a:lnTo>
                        <a:pt x="153" y="31"/>
                      </a:lnTo>
                      <a:lnTo>
                        <a:pt x="153" y="24"/>
                      </a:lnTo>
                      <a:lnTo>
                        <a:pt x="153" y="21"/>
                      </a:lnTo>
                      <a:lnTo>
                        <a:pt x="153" y="21"/>
                      </a:lnTo>
                      <a:lnTo>
                        <a:pt x="150" y="17"/>
                      </a:lnTo>
                      <a:lnTo>
                        <a:pt x="150" y="14"/>
                      </a:lnTo>
                      <a:lnTo>
                        <a:pt x="147" y="10"/>
                      </a:lnTo>
                      <a:lnTo>
                        <a:pt x="143" y="7"/>
                      </a:lnTo>
                      <a:lnTo>
                        <a:pt x="140" y="3"/>
                      </a:lnTo>
                      <a:lnTo>
                        <a:pt x="137" y="0"/>
                      </a:lnTo>
                      <a:lnTo>
                        <a:pt x="133" y="0"/>
                      </a:lnTo>
                      <a:lnTo>
                        <a:pt x="127" y="0"/>
                      </a:lnTo>
                      <a:lnTo>
                        <a:pt x="123" y="0"/>
                      </a:lnTo>
                      <a:lnTo>
                        <a:pt x="120" y="0"/>
                      </a:lnTo>
                      <a:lnTo>
                        <a:pt x="113" y="3"/>
                      </a:lnTo>
                      <a:lnTo>
                        <a:pt x="113" y="7"/>
                      </a:lnTo>
                      <a:lnTo>
                        <a:pt x="107" y="10"/>
                      </a:lnTo>
                      <a:lnTo>
                        <a:pt x="107" y="17"/>
                      </a:lnTo>
                      <a:lnTo>
                        <a:pt x="100" y="28"/>
                      </a:lnTo>
                      <a:lnTo>
                        <a:pt x="100" y="35"/>
                      </a:lnTo>
                      <a:lnTo>
                        <a:pt x="103" y="45"/>
                      </a:lnTo>
                      <a:lnTo>
                        <a:pt x="107" y="52"/>
                      </a:lnTo>
                      <a:lnTo>
                        <a:pt x="107" y="59"/>
                      </a:lnTo>
                      <a:lnTo>
                        <a:pt x="107" y="70"/>
                      </a:lnTo>
                      <a:lnTo>
                        <a:pt x="107" y="84"/>
                      </a:lnTo>
                      <a:lnTo>
                        <a:pt x="107" y="97"/>
                      </a:lnTo>
                      <a:lnTo>
                        <a:pt x="107" y="104"/>
                      </a:lnTo>
                      <a:lnTo>
                        <a:pt x="110" y="115"/>
                      </a:lnTo>
                      <a:lnTo>
                        <a:pt x="110" y="118"/>
                      </a:lnTo>
                      <a:lnTo>
                        <a:pt x="110" y="125"/>
                      </a:lnTo>
                      <a:lnTo>
                        <a:pt x="110" y="129"/>
                      </a:lnTo>
                      <a:lnTo>
                        <a:pt x="110" y="129"/>
                      </a:lnTo>
                      <a:lnTo>
                        <a:pt x="110" y="129"/>
                      </a:lnTo>
                      <a:lnTo>
                        <a:pt x="107" y="129"/>
                      </a:lnTo>
                      <a:lnTo>
                        <a:pt x="107" y="129"/>
                      </a:lnTo>
                      <a:lnTo>
                        <a:pt x="103" y="129"/>
                      </a:lnTo>
                      <a:lnTo>
                        <a:pt x="100" y="129"/>
                      </a:lnTo>
                      <a:lnTo>
                        <a:pt x="97" y="129"/>
                      </a:lnTo>
                      <a:lnTo>
                        <a:pt x="93" y="129"/>
                      </a:lnTo>
                      <a:lnTo>
                        <a:pt x="90" y="129"/>
                      </a:lnTo>
                      <a:lnTo>
                        <a:pt x="87" y="129"/>
                      </a:lnTo>
                      <a:lnTo>
                        <a:pt x="83" y="132"/>
                      </a:lnTo>
                      <a:lnTo>
                        <a:pt x="80" y="132"/>
                      </a:lnTo>
                      <a:lnTo>
                        <a:pt x="77" y="132"/>
                      </a:lnTo>
                      <a:lnTo>
                        <a:pt x="73" y="132"/>
                      </a:lnTo>
                      <a:lnTo>
                        <a:pt x="70" y="136"/>
                      </a:lnTo>
                      <a:lnTo>
                        <a:pt x="63" y="136"/>
                      </a:lnTo>
                      <a:lnTo>
                        <a:pt x="60" y="136"/>
                      </a:lnTo>
                      <a:lnTo>
                        <a:pt x="56" y="139"/>
                      </a:lnTo>
                      <a:lnTo>
                        <a:pt x="53" y="139"/>
                      </a:lnTo>
                      <a:lnTo>
                        <a:pt x="46" y="143"/>
                      </a:lnTo>
                      <a:lnTo>
                        <a:pt x="43" y="143"/>
                      </a:lnTo>
                      <a:lnTo>
                        <a:pt x="33" y="146"/>
                      </a:lnTo>
                      <a:lnTo>
                        <a:pt x="26" y="146"/>
                      </a:lnTo>
                      <a:lnTo>
                        <a:pt x="16" y="150"/>
                      </a:lnTo>
                      <a:lnTo>
                        <a:pt x="10" y="153"/>
                      </a:lnTo>
                      <a:lnTo>
                        <a:pt x="6" y="153"/>
                      </a:lnTo>
                      <a:lnTo>
                        <a:pt x="3" y="153"/>
                      </a:lnTo>
                      <a:lnTo>
                        <a:pt x="0" y="153"/>
                      </a:lnTo>
                      <a:lnTo>
                        <a:pt x="0" y="157"/>
                      </a:lnTo>
                      <a:lnTo>
                        <a:pt x="0" y="160"/>
                      </a:lnTo>
                      <a:lnTo>
                        <a:pt x="0" y="160"/>
                      </a:lnTo>
                      <a:lnTo>
                        <a:pt x="0" y="164"/>
                      </a:lnTo>
                      <a:lnTo>
                        <a:pt x="0" y="164"/>
                      </a:lnTo>
                      <a:lnTo>
                        <a:pt x="3" y="167"/>
                      </a:lnTo>
                      <a:lnTo>
                        <a:pt x="6" y="167"/>
                      </a:lnTo>
                      <a:lnTo>
                        <a:pt x="13" y="167"/>
                      </a:lnTo>
                      <a:lnTo>
                        <a:pt x="20" y="171"/>
                      </a:lnTo>
                      <a:lnTo>
                        <a:pt x="30" y="171"/>
                      </a:lnTo>
                      <a:lnTo>
                        <a:pt x="40" y="171"/>
                      </a:lnTo>
                      <a:lnTo>
                        <a:pt x="53" y="171"/>
                      </a:lnTo>
                      <a:lnTo>
                        <a:pt x="63" y="174"/>
                      </a:lnTo>
                      <a:lnTo>
                        <a:pt x="77" y="174"/>
                      </a:lnTo>
                      <a:lnTo>
                        <a:pt x="87" y="174"/>
                      </a:lnTo>
                      <a:lnTo>
                        <a:pt x="93" y="174"/>
                      </a:lnTo>
                      <a:lnTo>
                        <a:pt x="100" y="171"/>
                      </a:lnTo>
                      <a:lnTo>
                        <a:pt x="107" y="171"/>
                      </a:lnTo>
                      <a:lnTo>
                        <a:pt x="113" y="167"/>
                      </a:lnTo>
                      <a:lnTo>
                        <a:pt x="120" y="167"/>
                      </a:lnTo>
                      <a:lnTo>
                        <a:pt x="127" y="167"/>
                      </a:lnTo>
                      <a:lnTo>
                        <a:pt x="133" y="164"/>
                      </a:lnTo>
                      <a:lnTo>
                        <a:pt x="140" y="164"/>
                      </a:lnTo>
                      <a:lnTo>
                        <a:pt x="140" y="16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0" name="AutoShape 8"/>
                <p:cNvSpPr>
                  <a:spLocks noChangeArrowheads="1"/>
                </p:cNvSpPr>
                <p:nvPr/>
              </p:nvSpPr>
              <p:spPr bwMode="auto">
                <a:xfrm flipH="1">
                  <a:off x="3424" y="3253"/>
                  <a:ext cx="159" cy="54"/>
                </a:xfrm>
                <a:prstGeom prst="parallelogram">
                  <a:avLst>
                    <a:gd name="adj" fmla="val 28627"/>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pPr algn="ctr"/>
                  <a:endParaRPr lang="en-US" sz="3200">
                    <a:latin typeface="Times New Roman" panose="02020603050405020304" pitchFamily="18" charset="0"/>
                  </a:endParaRPr>
                </a:p>
              </p:txBody>
            </p:sp>
            <p:sp>
              <p:nvSpPr>
                <p:cNvPr id="11" name="Freeform 9"/>
                <p:cNvSpPr>
                  <a:spLocks/>
                </p:cNvSpPr>
                <p:nvPr/>
              </p:nvSpPr>
              <p:spPr bwMode="auto">
                <a:xfrm>
                  <a:off x="3589" y="3141"/>
                  <a:ext cx="11" cy="12"/>
                </a:xfrm>
                <a:custGeom>
                  <a:avLst/>
                  <a:gdLst>
                    <a:gd name="T0" fmla="*/ 4 w 10"/>
                    <a:gd name="T1" fmla="*/ 11 h 11"/>
                    <a:gd name="T2" fmla="*/ 4 w 10"/>
                    <a:gd name="T3" fmla="*/ 11 h 11"/>
                    <a:gd name="T4" fmla="*/ 0 w 10"/>
                    <a:gd name="T5" fmla="*/ 7 h 11"/>
                    <a:gd name="T6" fmla="*/ 0 w 10"/>
                    <a:gd name="T7" fmla="*/ 7 h 11"/>
                    <a:gd name="T8" fmla="*/ 0 w 10"/>
                    <a:gd name="T9" fmla="*/ 4 h 11"/>
                    <a:gd name="T10" fmla="*/ 0 w 10"/>
                    <a:gd name="T11" fmla="*/ 4 h 11"/>
                    <a:gd name="T12" fmla="*/ 4 w 10"/>
                    <a:gd name="T13" fmla="*/ 0 h 11"/>
                    <a:gd name="T14" fmla="*/ 4 w 10"/>
                    <a:gd name="T15" fmla="*/ 0 h 11"/>
                    <a:gd name="T16" fmla="*/ 7 w 10"/>
                    <a:gd name="T17" fmla="*/ 0 h 11"/>
                    <a:gd name="T18" fmla="*/ 7 w 10"/>
                    <a:gd name="T19" fmla="*/ 0 h 11"/>
                    <a:gd name="T20" fmla="*/ 10 w 10"/>
                    <a:gd name="T21" fmla="*/ 0 h 11"/>
                    <a:gd name="T22" fmla="*/ 10 w 10"/>
                    <a:gd name="T23" fmla="*/ 4 h 11"/>
                    <a:gd name="T24" fmla="*/ 10 w 10"/>
                    <a:gd name="T25" fmla="*/ 4 h 11"/>
                    <a:gd name="T26" fmla="*/ 10 w 10"/>
                    <a:gd name="T27" fmla="*/ 7 h 11"/>
                    <a:gd name="T28" fmla="*/ 7 w 10"/>
                    <a:gd name="T29" fmla="*/ 7 h 11"/>
                    <a:gd name="T30" fmla="*/ 7 w 10"/>
                    <a:gd name="T31" fmla="*/ 11 h 11"/>
                    <a:gd name="T32" fmla="*/ 4 w 10"/>
                    <a:gd name="T33" fmla="*/ 11 h 11"/>
                    <a:gd name="T34" fmla="*/ 4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11"/>
                      </a:moveTo>
                      <a:lnTo>
                        <a:pt x="4" y="11"/>
                      </a:lnTo>
                      <a:lnTo>
                        <a:pt x="0" y="7"/>
                      </a:lnTo>
                      <a:lnTo>
                        <a:pt x="0" y="7"/>
                      </a:lnTo>
                      <a:lnTo>
                        <a:pt x="0" y="4"/>
                      </a:lnTo>
                      <a:lnTo>
                        <a:pt x="0" y="4"/>
                      </a:lnTo>
                      <a:lnTo>
                        <a:pt x="4" y="0"/>
                      </a:lnTo>
                      <a:lnTo>
                        <a:pt x="4" y="0"/>
                      </a:lnTo>
                      <a:lnTo>
                        <a:pt x="7" y="0"/>
                      </a:lnTo>
                      <a:lnTo>
                        <a:pt x="7" y="0"/>
                      </a:lnTo>
                      <a:lnTo>
                        <a:pt x="10" y="0"/>
                      </a:lnTo>
                      <a:lnTo>
                        <a:pt x="10" y="4"/>
                      </a:lnTo>
                      <a:lnTo>
                        <a:pt x="10" y="4"/>
                      </a:lnTo>
                      <a:lnTo>
                        <a:pt x="10" y="7"/>
                      </a:lnTo>
                      <a:lnTo>
                        <a:pt x="7" y="7"/>
                      </a:lnTo>
                      <a:lnTo>
                        <a:pt x="7" y="11"/>
                      </a:lnTo>
                      <a:lnTo>
                        <a:pt x="4" y="11"/>
                      </a:lnTo>
                      <a:lnTo>
                        <a:pt x="4"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2" name="Freeform 10"/>
                <p:cNvSpPr>
                  <a:spLocks/>
                </p:cNvSpPr>
                <p:nvPr/>
              </p:nvSpPr>
              <p:spPr bwMode="auto">
                <a:xfrm>
                  <a:off x="3561" y="3113"/>
                  <a:ext cx="102" cy="131"/>
                </a:xfrm>
                <a:custGeom>
                  <a:avLst/>
                  <a:gdLst>
                    <a:gd name="T0" fmla="*/ 93 w 93"/>
                    <a:gd name="T1" fmla="*/ 104 h 115"/>
                    <a:gd name="T2" fmla="*/ 90 w 93"/>
                    <a:gd name="T3" fmla="*/ 108 h 115"/>
                    <a:gd name="T4" fmla="*/ 83 w 93"/>
                    <a:gd name="T5" fmla="*/ 108 h 115"/>
                    <a:gd name="T6" fmla="*/ 76 w 93"/>
                    <a:gd name="T7" fmla="*/ 111 h 115"/>
                    <a:gd name="T8" fmla="*/ 70 w 93"/>
                    <a:gd name="T9" fmla="*/ 111 h 115"/>
                    <a:gd name="T10" fmla="*/ 63 w 93"/>
                    <a:gd name="T11" fmla="*/ 115 h 115"/>
                    <a:gd name="T12" fmla="*/ 56 w 93"/>
                    <a:gd name="T13" fmla="*/ 115 h 115"/>
                    <a:gd name="T14" fmla="*/ 50 w 93"/>
                    <a:gd name="T15" fmla="*/ 115 h 115"/>
                    <a:gd name="T16" fmla="*/ 43 w 93"/>
                    <a:gd name="T17" fmla="*/ 115 h 115"/>
                    <a:gd name="T18" fmla="*/ 40 w 93"/>
                    <a:gd name="T19" fmla="*/ 108 h 115"/>
                    <a:gd name="T20" fmla="*/ 33 w 93"/>
                    <a:gd name="T21" fmla="*/ 94 h 115"/>
                    <a:gd name="T22" fmla="*/ 23 w 93"/>
                    <a:gd name="T23" fmla="*/ 84 h 115"/>
                    <a:gd name="T24" fmla="*/ 16 w 93"/>
                    <a:gd name="T25" fmla="*/ 70 h 115"/>
                    <a:gd name="T26" fmla="*/ 10 w 93"/>
                    <a:gd name="T27" fmla="*/ 59 h 115"/>
                    <a:gd name="T28" fmla="*/ 3 w 93"/>
                    <a:gd name="T29" fmla="*/ 45 h 115"/>
                    <a:gd name="T30" fmla="*/ 0 w 93"/>
                    <a:gd name="T31" fmla="*/ 38 h 115"/>
                    <a:gd name="T32" fmla="*/ 0 w 93"/>
                    <a:gd name="T33" fmla="*/ 31 h 115"/>
                    <a:gd name="T34" fmla="*/ 0 w 93"/>
                    <a:gd name="T35" fmla="*/ 24 h 115"/>
                    <a:gd name="T36" fmla="*/ 0 w 93"/>
                    <a:gd name="T37" fmla="*/ 21 h 115"/>
                    <a:gd name="T38" fmla="*/ 3 w 93"/>
                    <a:gd name="T39" fmla="*/ 14 h 115"/>
                    <a:gd name="T40" fmla="*/ 3 w 93"/>
                    <a:gd name="T41" fmla="*/ 10 h 115"/>
                    <a:gd name="T42" fmla="*/ 6 w 93"/>
                    <a:gd name="T43" fmla="*/ 7 h 115"/>
                    <a:gd name="T44" fmla="*/ 13 w 93"/>
                    <a:gd name="T45" fmla="*/ 3 h 115"/>
                    <a:gd name="T46" fmla="*/ 16 w 93"/>
                    <a:gd name="T47" fmla="*/ 0 h 115"/>
                    <a:gd name="T48" fmla="*/ 23 w 93"/>
                    <a:gd name="T49" fmla="*/ 0 h 115"/>
                    <a:gd name="T50" fmla="*/ 30 w 93"/>
                    <a:gd name="T51" fmla="*/ 0 h 115"/>
                    <a:gd name="T52" fmla="*/ 36 w 93"/>
                    <a:gd name="T53" fmla="*/ 3 h 115"/>
                    <a:gd name="T54" fmla="*/ 43 w 93"/>
                    <a:gd name="T55" fmla="*/ 7 h 115"/>
                    <a:gd name="T56" fmla="*/ 46 w 93"/>
                    <a:gd name="T57" fmla="*/ 10 h 115"/>
                    <a:gd name="T58" fmla="*/ 53 w 93"/>
                    <a:gd name="T59" fmla="*/ 14 h 115"/>
                    <a:gd name="T60" fmla="*/ 56 w 93"/>
                    <a:gd name="T61" fmla="*/ 17 h 115"/>
                    <a:gd name="T62" fmla="*/ 60 w 93"/>
                    <a:gd name="T63" fmla="*/ 21 h 115"/>
                    <a:gd name="T64" fmla="*/ 60 w 93"/>
                    <a:gd name="T65" fmla="*/ 24 h 115"/>
                    <a:gd name="T66" fmla="*/ 63 w 93"/>
                    <a:gd name="T67" fmla="*/ 31 h 115"/>
                    <a:gd name="T68" fmla="*/ 66 w 93"/>
                    <a:gd name="T69" fmla="*/ 42 h 115"/>
                    <a:gd name="T70" fmla="*/ 73 w 93"/>
                    <a:gd name="T71" fmla="*/ 52 h 115"/>
                    <a:gd name="T72" fmla="*/ 80 w 93"/>
                    <a:gd name="T73" fmla="*/ 66 h 115"/>
                    <a:gd name="T74" fmla="*/ 83 w 93"/>
                    <a:gd name="T75" fmla="*/ 77 h 115"/>
                    <a:gd name="T76" fmla="*/ 90 w 93"/>
                    <a:gd name="T77" fmla="*/ 90 h 115"/>
                    <a:gd name="T78" fmla="*/ 93 w 93"/>
                    <a:gd name="T79" fmla="*/ 97 h 115"/>
                    <a:gd name="T80" fmla="*/ 93 w 93"/>
                    <a:gd name="T81" fmla="*/ 104 h 115"/>
                    <a:gd name="T82" fmla="*/ 93 w 93"/>
                    <a:gd name="T83"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15">
                      <a:moveTo>
                        <a:pt x="93" y="104"/>
                      </a:moveTo>
                      <a:lnTo>
                        <a:pt x="90" y="108"/>
                      </a:lnTo>
                      <a:lnTo>
                        <a:pt x="83" y="108"/>
                      </a:lnTo>
                      <a:lnTo>
                        <a:pt x="76" y="111"/>
                      </a:lnTo>
                      <a:lnTo>
                        <a:pt x="70" y="111"/>
                      </a:lnTo>
                      <a:lnTo>
                        <a:pt x="63" y="115"/>
                      </a:lnTo>
                      <a:lnTo>
                        <a:pt x="56" y="115"/>
                      </a:lnTo>
                      <a:lnTo>
                        <a:pt x="50" y="115"/>
                      </a:lnTo>
                      <a:lnTo>
                        <a:pt x="43" y="115"/>
                      </a:lnTo>
                      <a:lnTo>
                        <a:pt x="40" y="108"/>
                      </a:lnTo>
                      <a:lnTo>
                        <a:pt x="33" y="94"/>
                      </a:lnTo>
                      <a:lnTo>
                        <a:pt x="23" y="84"/>
                      </a:lnTo>
                      <a:lnTo>
                        <a:pt x="16" y="70"/>
                      </a:lnTo>
                      <a:lnTo>
                        <a:pt x="10" y="59"/>
                      </a:lnTo>
                      <a:lnTo>
                        <a:pt x="3" y="45"/>
                      </a:lnTo>
                      <a:lnTo>
                        <a:pt x="0" y="38"/>
                      </a:lnTo>
                      <a:lnTo>
                        <a:pt x="0" y="31"/>
                      </a:lnTo>
                      <a:lnTo>
                        <a:pt x="0" y="24"/>
                      </a:lnTo>
                      <a:lnTo>
                        <a:pt x="0" y="21"/>
                      </a:lnTo>
                      <a:lnTo>
                        <a:pt x="3" y="14"/>
                      </a:lnTo>
                      <a:lnTo>
                        <a:pt x="3" y="10"/>
                      </a:lnTo>
                      <a:lnTo>
                        <a:pt x="6" y="7"/>
                      </a:lnTo>
                      <a:lnTo>
                        <a:pt x="13" y="3"/>
                      </a:lnTo>
                      <a:lnTo>
                        <a:pt x="16" y="0"/>
                      </a:lnTo>
                      <a:lnTo>
                        <a:pt x="23" y="0"/>
                      </a:lnTo>
                      <a:lnTo>
                        <a:pt x="30" y="0"/>
                      </a:lnTo>
                      <a:lnTo>
                        <a:pt x="36" y="3"/>
                      </a:lnTo>
                      <a:lnTo>
                        <a:pt x="43" y="7"/>
                      </a:lnTo>
                      <a:lnTo>
                        <a:pt x="46" y="10"/>
                      </a:lnTo>
                      <a:lnTo>
                        <a:pt x="53" y="14"/>
                      </a:lnTo>
                      <a:lnTo>
                        <a:pt x="56" y="17"/>
                      </a:lnTo>
                      <a:lnTo>
                        <a:pt x="60" y="21"/>
                      </a:lnTo>
                      <a:lnTo>
                        <a:pt x="60" y="24"/>
                      </a:lnTo>
                      <a:lnTo>
                        <a:pt x="63" y="31"/>
                      </a:lnTo>
                      <a:lnTo>
                        <a:pt x="66" y="42"/>
                      </a:lnTo>
                      <a:lnTo>
                        <a:pt x="73" y="52"/>
                      </a:lnTo>
                      <a:lnTo>
                        <a:pt x="80" y="66"/>
                      </a:lnTo>
                      <a:lnTo>
                        <a:pt x="83" y="77"/>
                      </a:lnTo>
                      <a:lnTo>
                        <a:pt x="90" y="90"/>
                      </a:lnTo>
                      <a:lnTo>
                        <a:pt x="93" y="97"/>
                      </a:lnTo>
                      <a:lnTo>
                        <a:pt x="93" y="104"/>
                      </a:lnTo>
                      <a:lnTo>
                        <a:pt x="93" y="104"/>
                      </a:lnTo>
                      <a:close/>
                    </a:path>
                  </a:pathLst>
                </a:custGeom>
                <a:solidFill>
                  <a:srgbClr val="FFDD7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3" name="Freeform 11"/>
                <p:cNvSpPr>
                  <a:spLocks/>
                </p:cNvSpPr>
                <p:nvPr/>
              </p:nvSpPr>
              <p:spPr bwMode="auto">
                <a:xfrm>
                  <a:off x="3622" y="3414"/>
                  <a:ext cx="16" cy="16"/>
                </a:xfrm>
                <a:custGeom>
                  <a:avLst/>
                  <a:gdLst>
                    <a:gd name="T0" fmla="*/ 0 w 14"/>
                    <a:gd name="T1" fmla="*/ 11 h 14"/>
                    <a:gd name="T2" fmla="*/ 0 w 14"/>
                    <a:gd name="T3" fmla="*/ 7 h 14"/>
                    <a:gd name="T4" fmla="*/ 0 w 14"/>
                    <a:gd name="T5" fmla="*/ 7 h 14"/>
                    <a:gd name="T6" fmla="*/ 4 w 14"/>
                    <a:gd name="T7" fmla="*/ 4 h 14"/>
                    <a:gd name="T8" fmla="*/ 4 w 14"/>
                    <a:gd name="T9" fmla="*/ 4 h 14"/>
                    <a:gd name="T10" fmla="*/ 7 w 14"/>
                    <a:gd name="T11" fmla="*/ 0 h 14"/>
                    <a:gd name="T12" fmla="*/ 7 w 14"/>
                    <a:gd name="T13" fmla="*/ 4 h 14"/>
                    <a:gd name="T14" fmla="*/ 10 w 14"/>
                    <a:gd name="T15" fmla="*/ 4 h 14"/>
                    <a:gd name="T16" fmla="*/ 10 w 14"/>
                    <a:gd name="T17" fmla="*/ 4 h 14"/>
                    <a:gd name="T18" fmla="*/ 14 w 14"/>
                    <a:gd name="T19" fmla="*/ 7 h 14"/>
                    <a:gd name="T20" fmla="*/ 10 w 14"/>
                    <a:gd name="T21" fmla="*/ 7 h 14"/>
                    <a:gd name="T22" fmla="*/ 10 w 14"/>
                    <a:gd name="T23" fmla="*/ 11 h 14"/>
                    <a:gd name="T24" fmla="*/ 7 w 14"/>
                    <a:gd name="T25" fmla="*/ 11 h 14"/>
                    <a:gd name="T26" fmla="*/ 7 w 14"/>
                    <a:gd name="T27" fmla="*/ 14 h 14"/>
                    <a:gd name="T28" fmla="*/ 4 w 14"/>
                    <a:gd name="T29" fmla="*/ 14 h 14"/>
                    <a:gd name="T30" fmla="*/ 4 w 14"/>
                    <a:gd name="T31" fmla="*/ 11 h 14"/>
                    <a:gd name="T32" fmla="*/ 0 w 14"/>
                    <a:gd name="T33" fmla="*/ 11 h 14"/>
                    <a:gd name="T34" fmla="*/ 0 w 14"/>
                    <a:gd name="T3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0" y="11"/>
                      </a:moveTo>
                      <a:lnTo>
                        <a:pt x="0" y="7"/>
                      </a:lnTo>
                      <a:lnTo>
                        <a:pt x="0" y="7"/>
                      </a:lnTo>
                      <a:lnTo>
                        <a:pt x="4" y="4"/>
                      </a:lnTo>
                      <a:lnTo>
                        <a:pt x="4" y="4"/>
                      </a:lnTo>
                      <a:lnTo>
                        <a:pt x="7" y="0"/>
                      </a:lnTo>
                      <a:lnTo>
                        <a:pt x="7" y="4"/>
                      </a:lnTo>
                      <a:lnTo>
                        <a:pt x="10" y="4"/>
                      </a:lnTo>
                      <a:lnTo>
                        <a:pt x="10" y="4"/>
                      </a:lnTo>
                      <a:lnTo>
                        <a:pt x="14" y="7"/>
                      </a:lnTo>
                      <a:lnTo>
                        <a:pt x="10" y="7"/>
                      </a:lnTo>
                      <a:lnTo>
                        <a:pt x="10" y="11"/>
                      </a:lnTo>
                      <a:lnTo>
                        <a:pt x="7" y="11"/>
                      </a:lnTo>
                      <a:lnTo>
                        <a:pt x="7" y="14"/>
                      </a:lnTo>
                      <a:lnTo>
                        <a:pt x="4" y="14"/>
                      </a:lnTo>
                      <a:lnTo>
                        <a:pt x="4" y="11"/>
                      </a:lnTo>
                      <a:lnTo>
                        <a:pt x="0" y="11"/>
                      </a:lnTo>
                      <a:lnTo>
                        <a:pt x="0"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4" name="Freeform 12"/>
                <p:cNvSpPr>
                  <a:spLocks/>
                </p:cNvSpPr>
                <p:nvPr/>
              </p:nvSpPr>
              <p:spPr bwMode="auto">
                <a:xfrm>
                  <a:off x="3622" y="3414"/>
                  <a:ext cx="11" cy="16"/>
                </a:xfrm>
                <a:custGeom>
                  <a:avLst/>
                  <a:gdLst>
                    <a:gd name="T0" fmla="*/ 0 w 10"/>
                    <a:gd name="T1" fmla="*/ 11 h 14"/>
                    <a:gd name="T2" fmla="*/ 0 w 10"/>
                    <a:gd name="T3" fmla="*/ 7 h 14"/>
                    <a:gd name="T4" fmla="*/ 0 w 10"/>
                    <a:gd name="T5" fmla="*/ 7 h 14"/>
                    <a:gd name="T6" fmla="*/ 0 w 10"/>
                    <a:gd name="T7" fmla="*/ 4 h 14"/>
                    <a:gd name="T8" fmla="*/ 4 w 10"/>
                    <a:gd name="T9" fmla="*/ 4 h 14"/>
                    <a:gd name="T10" fmla="*/ 4 w 10"/>
                    <a:gd name="T11" fmla="*/ 0 h 14"/>
                    <a:gd name="T12" fmla="*/ 7 w 10"/>
                    <a:gd name="T13" fmla="*/ 4 h 14"/>
                    <a:gd name="T14" fmla="*/ 10 w 10"/>
                    <a:gd name="T15" fmla="*/ 4 h 14"/>
                    <a:gd name="T16" fmla="*/ 10 w 10"/>
                    <a:gd name="T17" fmla="*/ 4 h 14"/>
                    <a:gd name="T18" fmla="*/ 10 w 10"/>
                    <a:gd name="T19" fmla="*/ 7 h 14"/>
                    <a:gd name="T20" fmla="*/ 10 w 10"/>
                    <a:gd name="T21" fmla="*/ 7 h 14"/>
                    <a:gd name="T22" fmla="*/ 10 w 10"/>
                    <a:gd name="T23" fmla="*/ 11 h 14"/>
                    <a:gd name="T24" fmla="*/ 10 w 10"/>
                    <a:gd name="T25" fmla="*/ 11 h 14"/>
                    <a:gd name="T26" fmla="*/ 7 w 10"/>
                    <a:gd name="T27" fmla="*/ 14 h 14"/>
                    <a:gd name="T28" fmla="*/ 4 w 10"/>
                    <a:gd name="T29" fmla="*/ 11 h 14"/>
                    <a:gd name="T30" fmla="*/ 4 w 10"/>
                    <a:gd name="T31" fmla="*/ 11 h 14"/>
                    <a:gd name="T32" fmla="*/ 0 w 10"/>
                    <a:gd name="T33" fmla="*/ 11 h 14"/>
                    <a:gd name="T34" fmla="*/ 0 w 10"/>
                    <a:gd name="T3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0" y="11"/>
                      </a:moveTo>
                      <a:lnTo>
                        <a:pt x="0" y="7"/>
                      </a:lnTo>
                      <a:lnTo>
                        <a:pt x="0" y="7"/>
                      </a:lnTo>
                      <a:lnTo>
                        <a:pt x="0" y="4"/>
                      </a:lnTo>
                      <a:lnTo>
                        <a:pt x="4" y="4"/>
                      </a:lnTo>
                      <a:lnTo>
                        <a:pt x="4" y="0"/>
                      </a:lnTo>
                      <a:lnTo>
                        <a:pt x="7" y="4"/>
                      </a:lnTo>
                      <a:lnTo>
                        <a:pt x="10" y="4"/>
                      </a:lnTo>
                      <a:lnTo>
                        <a:pt x="10" y="4"/>
                      </a:lnTo>
                      <a:lnTo>
                        <a:pt x="10" y="7"/>
                      </a:lnTo>
                      <a:lnTo>
                        <a:pt x="10" y="7"/>
                      </a:lnTo>
                      <a:lnTo>
                        <a:pt x="10" y="11"/>
                      </a:lnTo>
                      <a:lnTo>
                        <a:pt x="10" y="11"/>
                      </a:lnTo>
                      <a:lnTo>
                        <a:pt x="7" y="14"/>
                      </a:lnTo>
                      <a:lnTo>
                        <a:pt x="4" y="11"/>
                      </a:lnTo>
                      <a:lnTo>
                        <a:pt x="4" y="11"/>
                      </a:lnTo>
                      <a:lnTo>
                        <a:pt x="0" y="11"/>
                      </a:lnTo>
                      <a:lnTo>
                        <a:pt x="0"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5" name="Freeform 13"/>
                <p:cNvSpPr>
                  <a:spLocks/>
                </p:cNvSpPr>
                <p:nvPr/>
              </p:nvSpPr>
              <p:spPr bwMode="auto">
                <a:xfrm>
                  <a:off x="3505" y="2958"/>
                  <a:ext cx="100" cy="159"/>
                </a:xfrm>
                <a:custGeom>
                  <a:avLst/>
                  <a:gdLst>
                    <a:gd name="T0" fmla="*/ 54 w 91"/>
                    <a:gd name="T1" fmla="*/ 0 h 140"/>
                    <a:gd name="T2" fmla="*/ 44 w 91"/>
                    <a:gd name="T3" fmla="*/ 0 h 140"/>
                    <a:gd name="T4" fmla="*/ 31 w 91"/>
                    <a:gd name="T5" fmla="*/ 0 h 140"/>
                    <a:gd name="T6" fmla="*/ 21 w 91"/>
                    <a:gd name="T7" fmla="*/ 7 h 140"/>
                    <a:gd name="T8" fmla="*/ 7 w 91"/>
                    <a:gd name="T9" fmla="*/ 21 h 140"/>
                    <a:gd name="T10" fmla="*/ 0 w 91"/>
                    <a:gd name="T11" fmla="*/ 35 h 140"/>
                    <a:gd name="T12" fmla="*/ 0 w 91"/>
                    <a:gd name="T13" fmla="*/ 53 h 140"/>
                    <a:gd name="T14" fmla="*/ 0 w 91"/>
                    <a:gd name="T15" fmla="*/ 60 h 140"/>
                    <a:gd name="T16" fmla="*/ 4 w 91"/>
                    <a:gd name="T17" fmla="*/ 63 h 140"/>
                    <a:gd name="T18" fmla="*/ 4 w 91"/>
                    <a:gd name="T19" fmla="*/ 67 h 140"/>
                    <a:gd name="T20" fmla="*/ 4 w 91"/>
                    <a:gd name="T21" fmla="*/ 74 h 140"/>
                    <a:gd name="T22" fmla="*/ 0 w 91"/>
                    <a:gd name="T23" fmla="*/ 84 h 140"/>
                    <a:gd name="T24" fmla="*/ 0 w 91"/>
                    <a:gd name="T25" fmla="*/ 88 h 140"/>
                    <a:gd name="T26" fmla="*/ 4 w 91"/>
                    <a:gd name="T27" fmla="*/ 88 h 140"/>
                    <a:gd name="T28" fmla="*/ 7 w 91"/>
                    <a:gd name="T29" fmla="*/ 88 h 140"/>
                    <a:gd name="T30" fmla="*/ 7 w 91"/>
                    <a:gd name="T31" fmla="*/ 88 h 140"/>
                    <a:gd name="T32" fmla="*/ 10 w 91"/>
                    <a:gd name="T33" fmla="*/ 88 h 140"/>
                    <a:gd name="T34" fmla="*/ 10 w 91"/>
                    <a:gd name="T35" fmla="*/ 91 h 140"/>
                    <a:gd name="T36" fmla="*/ 10 w 91"/>
                    <a:gd name="T37" fmla="*/ 95 h 140"/>
                    <a:gd name="T38" fmla="*/ 10 w 91"/>
                    <a:gd name="T39" fmla="*/ 95 h 140"/>
                    <a:gd name="T40" fmla="*/ 10 w 91"/>
                    <a:gd name="T41" fmla="*/ 95 h 140"/>
                    <a:gd name="T42" fmla="*/ 14 w 91"/>
                    <a:gd name="T43" fmla="*/ 95 h 140"/>
                    <a:gd name="T44" fmla="*/ 17 w 91"/>
                    <a:gd name="T45" fmla="*/ 95 h 140"/>
                    <a:gd name="T46" fmla="*/ 21 w 91"/>
                    <a:gd name="T47" fmla="*/ 91 h 140"/>
                    <a:gd name="T48" fmla="*/ 24 w 91"/>
                    <a:gd name="T49" fmla="*/ 91 h 140"/>
                    <a:gd name="T50" fmla="*/ 24 w 91"/>
                    <a:gd name="T51" fmla="*/ 91 h 140"/>
                    <a:gd name="T52" fmla="*/ 24 w 91"/>
                    <a:gd name="T53" fmla="*/ 95 h 140"/>
                    <a:gd name="T54" fmla="*/ 21 w 91"/>
                    <a:gd name="T55" fmla="*/ 98 h 140"/>
                    <a:gd name="T56" fmla="*/ 17 w 91"/>
                    <a:gd name="T57" fmla="*/ 102 h 140"/>
                    <a:gd name="T58" fmla="*/ 17 w 91"/>
                    <a:gd name="T59" fmla="*/ 102 h 140"/>
                    <a:gd name="T60" fmla="*/ 21 w 91"/>
                    <a:gd name="T61" fmla="*/ 105 h 140"/>
                    <a:gd name="T62" fmla="*/ 21 w 91"/>
                    <a:gd name="T63" fmla="*/ 109 h 140"/>
                    <a:gd name="T64" fmla="*/ 24 w 91"/>
                    <a:gd name="T65" fmla="*/ 112 h 140"/>
                    <a:gd name="T66" fmla="*/ 27 w 91"/>
                    <a:gd name="T67" fmla="*/ 119 h 140"/>
                    <a:gd name="T68" fmla="*/ 37 w 91"/>
                    <a:gd name="T69" fmla="*/ 116 h 140"/>
                    <a:gd name="T70" fmla="*/ 37 w 91"/>
                    <a:gd name="T71" fmla="*/ 116 h 140"/>
                    <a:gd name="T72" fmla="*/ 41 w 91"/>
                    <a:gd name="T73" fmla="*/ 112 h 140"/>
                    <a:gd name="T74" fmla="*/ 41 w 91"/>
                    <a:gd name="T75" fmla="*/ 116 h 140"/>
                    <a:gd name="T76" fmla="*/ 47 w 91"/>
                    <a:gd name="T77" fmla="*/ 123 h 140"/>
                    <a:gd name="T78" fmla="*/ 54 w 91"/>
                    <a:gd name="T79" fmla="*/ 133 h 140"/>
                    <a:gd name="T80" fmla="*/ 64 w 91"/>
                    <a:gd name="T81" fmla="*/ 140 h 140"/>
                    <a:gd name="T82" fmla="*/ 77 w 91"/>
                    <a:gd name="T83" fmla="*/ 140 h 140"/>
                    <a:gd name="T84" fmla="*/ 87 w 91"/>
                    <a:gd name="T85" fmla="*/ 133 h 140"/>
                    <a:gd name="T86" fmla="*/ 91 w 91"/>
                    <a:gd name="T87" fmla="*/ 119 h 140"/>
                    <a:gd name="T88" fmla="*/ 87 w 91"/>
                    <a:gd name="T89" fmla="*/ 109 h 140"/>
                    <a:gd name="T90" fmla="*/ 81 w 91"/>
                    <a:gd name="T91" fmla="*/ 98 h 140"/>
                    <a:gd name="T92" fmla="*/ 77 w 91"/>
                    <a:gd name="T93" fmla="*/ 88 h 140"/>
                    <a:gd name="T94" fmla="*/ 77 w 91"/>
                    <a:gd name="T95" fmla="*/ 77 h 140"/>
                    <a:gd name="T96" fmla="*/ 77 w 91"/>
                    <a:gd name="T97" fmla="*/ 67 h 140"/>
                    <a:gd name="T98" fmla="*/ 81 w 91"/>
                    <a:gd name="T99" fmla="*/ 46 h 140"/>
                    <a:gd name="T100" fmla="*/ 77 w 91"/>
                    <a:gd name="T101" fmla="*/ 28 h 140"/>
                    <a:gd name="T102" fmla="*/ 67 w 91"/>
                    <a:gd name="T103" fmla="*/ 11 h 140"/>
                    <a:gd name="T104" fmla="*/ 57 w 91"/>
                    <a:gd name="T105"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140">
                      <a:moveTo>
                        <a:pt x="57" y="4"/>
                      </a:moveTo>
                      <a:lnTo>
                        <a:pt x="54" y="0"/>
                      </a:lnTo>
                      <a:lnTo>
                        <a:pt x="47" y="0"/>
                      </a:lnTo>
                      <a:lnTo>
                        <a:pt x="44" y="0"/>
                      </a:lnTo>
                      <a:lnTo>
                        <a:pt x="37" y="0"/>
                      </a:lnTo>
                      <a:lnTo>
                        <a:pt x="31" y="0"/>
                      </a:lnTo>
                      <a:lnTo>
                        <a:pt x="27" y="4"/>
                      </a:lnTo>
                      <a:lnTo>
                        <a:pt x="21" y="7"/>
                      </a:lnTo>
                      <a:lnTo>
                        <a:pt x="14" y="14"/>
                      </a:lnTo>
                      <a:lnTo>
                        <a:pt x="7" y="21"/>
                      </a:lnTo>
                      <a:lnTo>
                        <a:pt x="0" y="28"/>
                      </a:lnTo>
                      <a:lnTo>
                        <a:pt x="0" y="35"/>
                      </a:lnTo>
                      <a:lnTo>
                        <a:pt x="0" y="49"/>
                      </a:lnTo>
                      <a:lnTo>
                        <a:pt x="0" y="53"/>
                      </a:lnTo>
                      <a:lnTo>
                        <a:pt x="0" y="56"/>
                      </a:lnTo>
                      <a:lnTo>
                        <a:pt x="0" y="60"/>
                      </a:lnTo>
                      <a:lnTo>
                        <a:pt x="4" y="63"/>
                      </a:lnTo>
                      <a:lnTo>
                        <a:pt x="4" y="63"/>
                      </a:lnTo>
                      <a:lnTo>
                        <a:pt x="4" y="67"/>
                      </a:lnTo>
                      <a:lnTo>
                        <a:pt x="4" y="67"/>
                      </a:lnTo>
                      <a:lnTo>
                        <a:pt x="4" y="70"/>
                      </a:lnTo>
                      <a:lnTo>
                        <a:pt x="4" y="74"/>
                      </a:lnTo>
                      <a:lnTo>
                        <a:pt x="4" y="77"/>
                      </a:lnTo>
                      <a:lnTo>
                        <a:pt x="0" y="84"/>
                      </a:lnTo>
                      <a:lnTo>
                        <a:pt x="0" y="84"/>
                      </a:lnTo>
                      <a:lnTo>
                        <a:pt x="0" y="88"/>
                      </a:lnTo>
                      <a:lnTo>
                        <a:pt x="4" y="88"/>
                      </a:lnTo>
                      <a:lnTo>
                        <a:pt x="4" y="88"/>
                      </a:lnTo>
                      <a:lnTo>
                        <a:pt x="4" y="88"/>
                      </a:lnTo>
                      <a:lnTo>
                        <a:pt x="7" y="88"/>
                      </a:lnTo>
                      <a:lnTo>
                        <a:pt x="7" y="88"/>
                      </a:lnTo>
                      <a:lnTo>
                        <a:pt x="7" y="88"/>
                      </a:lnTo>
                      <a:lnTo>
                        <a:pt x="7" y="88"/>
                      </a:lnTo>
                      <a:lnTo>
                        <a:pt x="10" y="88"/>
                      </a:lnTo>
                      <a:lnTo>
                        <a:pt x="10" y="91"/>
                      </a:lnTo>
                      <a:lnTo>
                        <a:pt x="10" y="91"/>
                      </a:lnTo>
                      <a:lnTo>
                        <a:pt x="10" y="91"/>
                      </a:lnTo>
                      <a:lnTo>
                        <a:pt x="10" y="95"/>
                      </a:lnTo>
                      <a:lnTo>
                        <a:pt x="10" y="95"/>
                      </a:lnTo>
                      <a:lnTo>
                        <a:pt x="10" y="95"/>
                      </a:lnTo>
                      <a:lnTo>
                        <a:pt x="10" y="95"/>
                      </a:lnTo>
                      <a:lnTo>
                        <a:pt x="10" y="95"/>
                      </a:lnTo>
                      <a:lnTo>
                        <a:pt x="14" y="95"/>
                      </a:lnTo>
                      <a:lnTo>
                        <a:pt x="14" y="95"/>
                      </a:lnTo>
                      <a:lnTo>
                        <a:pt x="14" y="95"/>
                      </a:lnTo>
                      <a:lnTo>
                        <a:pt x="17" y="95"/>
                      </a:lnTo>
                      <a:lnTo>
                        <a:pt x="21" y="91"/>
                      </a:lnTo>
                      <a:lnTo>
                        <a:pt x="21" y="91"/>
                      </a:lnTo>
                      <a:lnTo>
                        <a:pt x="24" y="91"/>
                      </a:lnTo>
                      <a:lnTo>
                        <a:pt x="24" y="91"/>
                      </a:lnTo>
                      <a:lnTo>
                        <a:pt x="24" y="91"/>
                      </a:lnTo>
                      <a:lnTo>
                        <a:pt x="24" y="91"/>
                      </a:lnTo>
                      <a:lnTo>
                        <a:pt x="24" y="95"/>
                      </a:lnTo>
                      <a:lnTo>
                        <a:pt x="24" y="95"/>
                      </a:lnTo>
                      <a:lnTo>
                        <a:pt x="21" y="95"/>
                      </a:lnTo>
                      <a:lnTo>
                        <a:pt x="21" y="98"/>
                      </a:lnTo>
                      <a:lnTo>
                        <a:pt x="17" y="98"/>
                      </a:lnTo>
                      <a:lnTo>
                        <a:pt x="17" y="102"/>
                      </a:lnTo>
                      <a:lnTo>
                        <a:pt x="17" y="102"/>
                      </a:lnTo>
                      <a:lnTo>
                        <a:pt x="17" y="102"/>
                      </a:lnTo>
                      <a:lnTo>
                        <a:pt x="17" y="105"/>
                      </a:lnTo>
                      <a:lnTo>
                        <a:pt x="21" y="105"/>
                      </a:lnTo>
                      <a:lnTo>
                        <a:pt x="21" y="105"/>
                      </a:lnTo>
                      <a:lnTo>
                        <a:pt x="21" y="109"/>
                      </a:lnTo>
                      <a:lnTo>
                        <a:pt x="21" y="109"/>
                      </a:lnTo>
                      <a:lnTo>
                        <a:pt x="24" y="112"/>
                      </a:lnTo>
                      <a:lnTo>
                        <a:pt x="24" y="116"/>
                      </a:lnTo>
                      <a:lnTo>
                        <a:pt x="27" y="119"/>
                      </a:lnTo>
                      <a:lnTo>
                        <a:pt x="34" y="116"/>
                      </a:lnTo>
                      <a:lnTo>
                        <a:pt x="37" y="116"/>
                      </a:lnTo>
                      <a:lnTo>
                        <a:pt x="37" y="116"/>
                      </a:lnTo>
                      <a:lnTo>
                        <a:pt x="37" y="116"/>
                      </a:lnTo>
                      <a:lnTo>
                        <a:pt x="41" y="112"/>
                      </a:lnTo>
                      <a:lnTo>
                        <a:pt x="41" y="112"/>
                      </a:lnTo>
                      <a:lnTo>
                        <a:pt x="41" y="116"/>
                      </a:lnTo>
                      <a:lnTo>
                        <a:pt x="41" y="116"/>
                      </a:lnTo>
                      <a:lnTo>
                        <a:pt x="44" y="116"/>
                      </a:lnTo>
                      <a:lnTo>
                        <a:pt x="47" y="123"/>
                      </a:lnTo>
                      <a:lnTo>
                        <a:pt x="51" y="126"/>
                      </a:lnTo>
                      <a:lnTo>
                        <a:pt x="54" y="133"/>
                      </a:lnTo>
                      <a:lnTo>
                        <a:pt x="57" y="137"/>
                      </a:lnTo>
                      <a:lnTo>
                        <a:pt x="64" y="140"/>
                      </a:lnTo>
                      <a:lnTo>
                        <a:pt x="71" y="140"/>
                      </a:lnTo>
                      <a:lnTo>
                        <a:pt x="77" y="140"/>
                      </a:lnTo>
                      <a:lnTo>
                        <a:pt x="84" y="140"/>
                      </a:lnTo>
                      <a:lnTo>
                        <a:pt x="87" y="133"/>
                      </a:lnTo>
                      <a:lnTo>
                        <a:pt x="91" y="130"/>
                      </a:lnTo>
                      <a:lnTo>
                        <a:pt x="91" y="119"/>
                      </a:lnTo>
                      <a:lnTo>
                        <a:pt x="87" y="112"/>
                      </a:lnTo>
                      <a:lnTo>
                        <a:pt x="87" y="109"/>
                      </a:lnTo>
                      <a:lnTo>
                        <a:pt x="84" y="102"/>
                      </a:lnTo>
                      <a:lnTo>
                        <a:pt x="81" y="98"/>
                      </a:lnTo>
                      <a:lnTo>
                        <a:pt x="81" y="91"/>
                      </a:lnTo>
                      <a:lnTo>
                        <a:pt x="77" y="88"/>
                      </a:lnTo>
                      <a:lnTo>
                        <a:pt x="77" y="81"/>
                      </a:lnTo>
                      <a:lnTo>
                        <a:pt x="77" y="77"/>
                      </a:lnTo>
                      <a:lnTo>
                        <a:pt x="77" y="74"/>
                      </a:lnTo>
                      <a:lnTo>
                        <a:pt x="77" y="67"/>
                      </a:lnTo>
                      <a:lnTo>
                        <a:pt x="81" y="56"/>
                      </a:lnTo>
                      <a:lnTo>
                        <a:pt x="81" y="46"/>
                      </a:lnTo>
                      <a:lnTo>
                        <a:pt x="81" y="39"/>
                      </a:lnTo>
                      <a:lnTo>
                        <a:pt x="77" y="28"/>
                      </a:lnTo>
                      <a:lnTo>
                        <a:pt x="74" y="18"/>
                      </a:lnTo>
                      <a:lnTo>
                        <a:pt x="67" y="11"/>
                      </a:lnTo>
                      <a:lnTo>
                        <a:pt x="57" y="4"/>
                      </a:lnTo>
                      <a:lnTo>
                        <a:pt x="57" y="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6" name="Freeform 14"/>
                <p:cNvSpPr>
                  <a:spLocks/>
                </p:cNvSpPr>
                <p:nvPr/>
              </p:nvSpPr>
              <p:spPr bwMode="auto">
                <a:xfrm>
                  <a:off x="3578" y="3093"/>
                  <a:ext cx="11" cy="12"/>
                </a:xfrm>
                <a:custGeom>
                  <a:avLst/>
                  <a:gdLst>
                    <a:gd name="T0" fmla="*/ 7 w 10"/>
                    <a:gd name="T1" fmla="*/ 11 h 11"/>
                    <a:gd name="T2" fmla="*/ 7 w 10"/>
                    <a:gd name="T3" fmla="*/ 11 h 11"/>
                    <a:gd name="T4" fmla="*/ 4 w 10"/>
                    <a:gd name="T5" fmla="*/ 11 h 11"/>
                    <a:gd name="T6" fmla="*/ 4 w 10"/>
                    <a:gd name="T7" fmla="*/ 11 h 11"/>
                    <a:gd name="T8" fmla="*/ 0 w 10"/>
                    <a:gd name="T9" fmla="*/ 7 h 11"/>
                    <a:gd name="T10" fmla="*/ 0 w 10"/>
                    <a:gd name="T11" fmla="*/ 7 h 11"/>
                    <a:gd name="T12" fmla="*/ 0 w 10"/>
                    <a:gd name="T13" fmla="*/ 4 h 11"/>
                    <a:gd name="T14" fmla="*/ 0 w 10"/>
                    <a:gd name="T15" fmla="*/ 4 h 11"/>
                    <a:gd name="T16" fmla="*/ 4 w 10"/>
                    <a:gd name="T17" fmla="*/ 0 h 11"/>
                    <a:gd name="T18" fmla="*/ 4 w 10"/>
                    <a:gd name="T19" fmla="*/ 0 h 11"/>
                    <a:gd name="T20" fmla="*/ 7 w 10"/>
                    <a:gd name="T21" fmla="*/ 0 h 11"/>
                    <a:gd name="T22" fmla="*/ 10 w 10"/>
                    <a:gd name="T23" fmla="*/ 4 h 11"/>
                    <a:gd name="T24" fmla="*/ 10 w 10"/>
                    <a:gd name="T25" fmla="*/ 4 h 11"/>
                    <a:gd name="T26" fmla="*/ 10 w 10"/>
                    <a:gd name="T27" fmla="*/ 7 h 11"/>
                    <a:gd name="T28" fmla="*/ 10 w 10"/>
                    <a:gd name="T29" fmla="*/ 7 h 11"/>
                    <a:gd name="T30" fmla="*/ 10 w 10"/>
                    <a:gd name="T31" fmla="*/ 11 h 11"/>
                    <a:gd name="T32" fmla="*/ 7 w 10"/>
                    <a:gd name="T33" fmla="*/ 11 h 11"/>
                    <a:gd name="T34" fmla="*/ 7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11"/>
                      </a:moveTo>
                      <a:lnTo>
                        <a:pt x="7" y="11"/>
                      </a:lnTo>
                      <a:lnTo>
                        <a:pt x="4" y="11"/>
                      </a:lnTo>
                      <a:lnTo>
                        <a:pt x="4" y="11"/>
                      </a:lnTo>
                      <a:lnTo>
                        <a:pt x="0" y="7"/>
                      </a:lnTo>
                      <a:lnTo>
                        <a:pt x="0" y="7"/>
                      </a:lnTo>
                      <a:lnTo>
                        <a:pt x="0" y="4"/>
                      </a:lnTo>
                      <a:lnTo>
                        <a:pt x="0" y="4"/>
                      </a:lnTo>
                      <a:lnTo>
                        <a:pt x="4" y="0"/>
                      </a:lnTo>
                      <a:lnTo>
                        <a:pt x="4" y="0"/>
                      </a:lnTo>
                      <a:lnTo>
                        <a:pt x="7" y="0"/>
                      </a:lnTo>
                      <a:lnTo>
                        <a:pt x="10" y="4"/>
                      </a:lnTo>
                      <a:lnTo>
                        <a:pt x="10" y="4"/>
                      </a:lnTo>
                      <a:lnTo>
                        <a:pt x="10" y="7"/>
                      </a:lnTo>
                      <a:lnTo>
                        <a:pt x="10" y="7"/>
                      </a:lnTo>
                      <a:lnTo>
                        <a:pt x="10" y="11"/>
                      </a:lnTo>
                      <a:lnTo>
                        <a:pt x="7"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7" name="Freeform 15"/>
                <p:cNvSpPr>
                  <a:spLocks/>
                </p:cNvSpPr>
                <p:nvPr/>
              </p:nvSpPr>
              <p:spPr bwMode="auto">
                <a:xfrm>
                  <a:off x="3567" y="2990"/>
                  <a:ext cx="11" cy="16"/>
                </a:xfrm>
                <a:custGeom>
                  <a:avLst/>
                  <a:gdLst>
                    <a:gd name="T0" fmla="*/ 7 w 10"/>
                    <a:gd name="T1" fmla="*/ 14 h 14"/>
                    <a:gd name="T2" fmla="*/ 7 w 10"/>
                    <a:gd name="T3" fmla="*/ 14 h 14"/>
                    <a:gd name="T4" fmla="*/ 4 w 10"/>
                    <a:gd name="T5" fmla="*/ 14 h 14"/>
                    <a:gd name="T6" fmla="*/ 4 w 10"/>
                    <a:gd name="T7" fmla="*/ 11 h 14"/>
                    <a:gd name="T8" fmla="*/ 0 w 10"/>
                    <a:gd name="T9" fmla="*/ 11 h 14"/>
                    <a:gd name="T10" fmla="*/ 0 w 10"/>
                    <a:gd name="T11" fmla="*/ 7 h 14"/>
                    <a:gd name="T12" fmla="*/ 0 w 10"/>
                    <a:gd name="T13" fmla="*/ 7 h 14"/>
                    <a:gd name="T14" fmla="*/ 0 w 10"/>
                    <a:gd name="T15" fmla="*/ 4 h 14"/>
                    <a:gd name="T16" fmla="*/ 4 w 10"/>
                    <a:gd name="T17" fmla="*/ 4 h 14"/>
                    <a:gd name="T18" fmla="*/ 4 w 10"/>
                    <a:gd name="T19" fmla="*/ 0 h 14"/>
                    <a:gd name="T20" fmla="*/ 7 w 10"/>
                    <a:gd name="T21" fmla="*/ 4 h 14"/>
                    <a:gd name="T22" fmla="*/ 10 w 10"/>
                    <a:gd name="T23" fmla="*/ 4 h 14"/>
                    <a:gd name="T24" fmla="*/ 10 w 10"/>
                    <a:gd name="T25" fmla="*/ 4 h 14"/>
                    <a:gd name="T26" fmla="*/ 10 w 10"/>
                    <a:gd name="T27" fmla="*/ 7 h 14"/>
                    <a:gd name="T28" fmla="*/ 10 w 10"/>
                    <a:gd name="T29" fmla="*/ 11 h 14"/>
                    <a:gd name="T30" fmla="*/ 10 w 10"/>
                    <a:gd name="T31" fmla="*/ 11 h 14"/>
                    <a:gd name="T32" fmla="*/ 7 w 10"/>
                    <a:gd name="T33" fmla="*/ 14 h 14"/>
                    <a:gd name="T34" fmla="*/ 7 w 10"/>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7" y="14"/>
                      </a:moveTo>
                      <a:lnTo>
                        <a:pt x="7" y="14"/>
                      </a:lnTo>
                      <a:lnTo>
                        <a:pt x="4" y="14"/>
                      </a:lnTo>
                      <a:lnTo>
                        <a:pt x="4" y="11"/>
                      </a:lnTo>
                      <a:lnTo>
                        <a:pt x="0" y="11"/>
                      </a:lnTo>
                      <a:lnTo>
                        <a:pt x="0" y="7"/>
                      </a:lnTo>
                      <a:lnTo>
                        <a:pt x="0" y="7"/>
                      </a:lnTo>
                      <a:lnTo>
                        <a:pt x="0" y="4"/>
                      </a:lnTo>
                      <a:lnTo>
                        <a:pt x="4" y="4"/>
                      </a:lnTo>
                      <a:lnTo>
                        <a:pt x="4" y="0"/>
                      </a:lnTo>
                      <a:lnTo>
                        <a:pt x="7" y="4"/>
                      </a:lnTo>
                      <a:lnTo>
                        <a:pt x="10" y="4"/>
                      </a:lnTo>
                      <a:lnTo>
                        <a:pt x="10" y="4"/>
                      </a:lnTo>
                      <a:lnTo>
                        <a:pt x="10" y="7"/>
                      </a:lnTo>
                      <a:lnTo>
                        <a:pt x="10" y="11"/>
                      </a:lnTo>
                      <a:lnTo>
                        <a:pt x="10" y="11"/>
                      </a:lnTo>
                      <a:lnTo>
                        <a:pt x="7" y="14"/>
                      </a:lnTo>
                      <a:lnTo>
                        <a:pt x="7" y="14"/>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8" name="Freeform 16"/>
                <p:cNvSpPr>
                  <a:spLocks/>
                </p:cNvSpPr>
                <p:nvPr/>
              </p:nvSpPr>
              <p:spPr bwMode="auto">
                <a:xfrm>
                  <a:off x="3509" y="3022"/>
                  <a:ext cx="19" cy="8"/>
                </a:xfrm>
                <a:custGeom>
                  <a:avLst/>
                  <a:gdLst>
                    <a:gd name="T0" fmla="*/ 13 w 17"/>
                    <a:gd name="T1" fmla="*/ 4 h 7"/>
                    <a:gd name="T2" fmla="*/ 17 w 17"/>
                    <a:gd name="T3" fmla="*/ 4 h 7"/>
                    <a:gd name="T4" fmla="*/ 17 w 17"/>
                    <a:gd name="T5" fmla="*/ 4 h 7"/>
                    <a:gd name="T6" fmla="*/ 17 w 17"/>
                    <a:gd name="T7" fmla="*/ 0 h 7"/>
                    <a:gd name="T8" fmla="*/ 13 w 17"/>
                    <a:gd name="T9" fmla="*/ 0 h 7"/>
                    <a:gd name="T10" fmla="*/ 13 w 17"/>
                    <a:gd name="T11" fmla="*/ 0 h 7"/>
                    <a:gd name="T12" fmla="*/ 13 w 17"/>
                    <a:gd name="T13" fmla="*/ 0 h 7"/>
                    <a:gd name="T14" fmla="*/ 10 w 17"/>
                    <a:gd name="T15" fmla="*/ 0 h 7"/>
                    <a:gd name="T16" fmla="*/ 6 w 17"/>
                    <a:gd name="T17" fmla="*/ 0 h 7"/>
                    <a:gd name="T18" fmla="*/ 3 w 17"/>
                    <a:gd name="T19" fmla="*/ 0 h 7"/>
                    <a:gd name="T20" fmla="*/ 3 w 17"/>
                    <a:gd name="T21" fmla="*/ 0 h 7"/>
                    <a:gd name="T22" fmla="*/ 0 w 17"/>
                    <a:gd name="T23" fmla="*/ 4 h 7"/>
                    <a:gd name="T24" fmla="*/ 0 w 17"/>
                    <a:gd name="T25" fmla="*/ 4 h 7"/>
                    <a:gd name="T26" fmla="*/ 0 w 17"/>
                    <a:gd name="T27" fmla="*/ 4 h 7"/>
                    <a:gd name="T28" fmla="*/ 0 w 17"/>
                    <a:gd name="T29" fmla="*/ 4 h 7"/>
                    <a:gd name="T30" fmla="*/ 0 w 17"/>
                    <a:gd name="T31" fmla="*/ 7 h 7"/>
                    <a:gd name="T32" fmla="*/ 3 w 17"/>
                    <a:gd name="T33" fmla="*/ 7 h 7"/>
                    <a:gd name="T34" fmla="*/ 3 w 17"/>
                    <a:gd name="T35" fmla="*/ 7 h 7"/>
                    <a:gd name="T36" fmla="*/ 3 w 17"/>
                    <a:gd name="T37" fmla="*/ 4 h 7"/>
                    <a:gd name="T38" fmla="*/ 3 w 17"/>
                    <a:gd name="T39" fmla="*/ 4 h 7"/>
                    <a:gd name="T40" fmla="*/ 3 w 17"/>
                    <a:gd name="T41" fmla="*/ 4 h 7"/>
                    <a:gd name="T42" fmla="*/ 6 w 17"/>
                    <a:gd name="T43" fmla="*/ 4 h 7"/>
                    <a:gd name="T44" fmla="*/ 6 w 17"/>
                    <a:gd name="T45" fmla="*/ 4 h 7"/>
                    <a:gd name="T46" fmla="*/ 10 w 17"/>
                    <a:gd name="T47" fmla="*/ 4 h 7"/>
                    <a:gd name="T48" fmla="*/ 13 w 17"/>
                    <a:gd name="T49" fmla="*/ 4 h 7"/>
                    <a:gd name="T50" fmla="*/ 13 w 17"/>
                    <a:gd name="T5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7">
                      <a:moveTo>
                        <a:pt x="13" y="4"/>
                      </a:moveTo>
                      <a:lnTo>
                        <a:pt x="17" y="4"/>
                      </a:lnTo>
                      <a:lnTo>
                        <a:pt x="17" y="4"/>
                      </a:lnTo>
                      <a:lnTo>
                        <a:pt x="17" y="0"/>
                      </a:lnTo>
                      <a:lnTo>
                        <a:pt x="13" y="0"/>
                      </a:lnTo>
                      <a:lnTo>
                        <a:pt x="13" y="0"/>
                      </a:lnTo>
                      <a:lnTo>
                        <a:pt x="13" y="0"/>
                      </a:lnTo>
                      <a:lnTo>
                        <a:pt x="10" y="0"/>
                      </a:lnTo>
                      <a:lnTo>
                        <a:pt x="6" y="0"/>
                      </a:lnTo>
                      <a:lnTo>
                        <a:pt x="3" y="0"/>
                      </a:lnTo>
                      <a:lnTo>
                        <a:pt x="3" y="0"/>
                      </a:lnTo>
                      <a:lnTo>
                        <a:pt x="0" y="4"/>
                      </a:lnTo>
                      <a:lnTo>
                        <a:pt x="0" y="4"/>
                      </a:lnTo>
                      <a:lnTo>
                        <a:pt x="0" y="4"/>
                      </a:lnTo>
                      <a:lnTo>
                        <a:pt x="0" y="4"/>
                      </a:lnTo>
                      <a:lnTo>
                        <a:pt x="0" y="7"/>
                      </a:lnTo>
                      <a:lnTo>
                        <a:pt x="3" y="7"/>
                      </a:lnTo>
                      <a:lnTo>
                        <a:pt x="3" y="7"/>
                      </a:lnTo>
                      <a:lnTo>
                        <a:pt x="3" y="4"/>
                      </a:lnTo>
                      <a:lnTo>
                        <a:pt x="3" y="4"/>
                      </a:lnTo>
                      <a:lnTo>
                        <a:pt x="3" y="4"/>
                      </a:lnTo>
                      <a:lnTo>
                        <a:pt x="6" y="4"/>
                      </a:lnTo>
                      <a:lnTo>
                        <a:pt x="6" y="4"/>
                      </a:lnTo>
                      <a:lnTo>
                        <a:pt x="10" y="4"/>
                      </a:lnTo>
                      <a:lnTo>
                        <a:pt x="13" y="4"/>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19" name="Freeform 17"/>
                <p:cNvSpPr>
                  <a:spLocks/>
                </p:cNvSpPr>
                <p:nvPr/>
              </p:nvSpPr>
              <p:spPr bwMode="auto">
                <a:xfrm>
                  <a:off x="3512" y="3030"/>
                  <a:ext cx="16" cy="7"/>
                </a:xfrm>
                <a:custGeom>
                  <a:avLst/>
                  <a:gdLst>
                    <a:gd name="T0" fmla="*/ 10 w 14"/>
                    <a:gd name="T1" fmla="*/ 4 h 7"/>
                    <a:gd name="T2" fmla="*/ 7 w 14"/>
                    <a:gd name="T3" fmla="*/ 4 h 7"/>
                    <a:gd name="T4" fmla="*/ 7 w 14"/>
                    <a:gd name="T5" fmla="*/ 4 h 7"/>
                    <a:gd name="T6" fmla="*/ 3 w 14"/>
                    <a:gd name="T7" fmla="*/ 4 h 7"/>
                    <a:gd name="T8" fmla="*/ 3 w 14"/>
                    <a:gd name="T9" fmla="*/ 4 h 7"/>
                    <a:gd name="T10" fmla="*/ 3 w 14"/>
                    <a:gd name="T11" fmla="*/ 4 h 7"/>
                    <a:gd name="T12" fmla="*/ 3 w 14"/>
                    <a:gd name="T13" fmla="*/ 4 h 7"/>
                    <a:gd name="T14" fmla="*/ 0 w 14"/>
                    <a:gd name="T15" fmla="*/ 4 h 7"/>
                    <a:gd name="T16" fmla="*/ 3 w 14"/>
                    <a:gd name="T17" fmla="*/ 4 h 7"/>
                    <a:gd name="T18" fmla="*/ 3 w 14"/>
                    <a:gd name="T19" fmla="*/ 4 h 7"/>
                    <a:gd name="T20" fmla="*/ 3 w 14"/>
                    <a:gd name="T21" fmla="*/ 7 h 7"/>
                    <a:gd name="T22" fmla="*/ 3 w 14"/>
                    <a:gd name="T23" fmla="*/ 7 h 7"/>
                    <a:gd name="T24" fmla="*/ 7 w 14"/>
                    <a:gd name="T25" fmla="*/ 7 h 7"/>
                    <a:gd name="T26" fmla="*/ 7 w 14"/>
                    <a:gd name="T27" fmla="*/ 7 h 7"/>
                    <a:gd name="T28" fmla="*/ 3 w 14"/>
                    <a:gd name="T29" fmla="*/ 7 h 7"/>
                    <a:gd name="T30" fmla="*/ 7 w 14"/>
                    <a:gd name="T31" fmla="*/ 7 h 7"/>
                    <a:gd name="T32" fmla="*/ 7 w 14"/>
                    <a:gd name="T33" fmla="*/ 7 h 7"/>
                    <a:gd name="T34" fmla="*/ 7 w 14"/>
                    <a:gd name="T35" fmla="*/ 7 h 7"/>
                    <a:gd name="T36" fmla="*/ 10 w 14"/>
                    <a:gd name="T37" fmla="*/ 4 h 7"/>
                    <a:gd name="T38" fmla="*/ 10 w 14"/>
                    <a:gd name="T39" fmla="*/ 4 h 7"/>
                    <a:gd name="T40" fmla="*/ 10 w 14"/>
                    <a:gd name="T41" fmla="*/ 4 h 7"/>
                    <a:gd name="T42" fmla="*/ 14 w 14"/>
                    <a:gd name="T43" fmla="*/ 4 h 7"/>
                    <a:gd name="T44" fmla="*/ 14 w 14"/>
                    <a:gd name="T45" fmla="*/ 4 h 7"/>
                    <a:gd name="T46" fmla="*/ 14 w 14"/>
                    <a:gd name="T47" fmla="*/ 4 h 7"/>
                    <a:gd name="T48" fmla="*/ 14 w 14"/>
                    <a:gd name="T49" fmla="*/ 4 h 7"/>
                    <a:gd name="T50" fmla="*/ 14 w 14"/>
                    <a:gd name="T51" fmla="*/ 0 h 7"/>
                    <a:gd name="T52" fmla="*/ 14 w 14"/>
                    <a:gd name="T53" fmla="*/ 0 h 7"/>
                    <a:gd name="T54" fmla="*/ 10 w 14"/>
                    <a:gd name="T55" fmla="*/ 4 h 7"/>
                    <a:gd name="T56" fmla="*/ 10 w 14"/>
                    <a:gd name="T57" fmla="*/ 4 h 7"/>
                    <a:gd name="T58" fmla="*/ 10 w 14"/>
                    <a:gd name="T59" fmla="*/ 4 h 7"/>
                    <a:gd name="T60" fmla="*/ 10 w 14"/>
                    <a:gd name="T61" fmla="*/ 4 h 7"/>
                    <a:gd name="T62" fmla="*/ 10 w 14"/>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7">
                      <a:moveTo>
                        <a:pt x="10" y="4"/>
                      </a:moveTo>
                      <a:lnTo>
                        <a:pt x="7" y="4"/>
                      </a:lnTo>
                      <a:lnTo>
                        <a:pt x="7" y="4"/>
                      </a:lnTo>
                      <a:lnTo>
                        <a:pt x="3" y="4"/>
                      </a:lnTo>
                      <a:lnTo>
                        <a:pt x="3" y="4"/>
                      </a:lnTo>
                      <a:lnTo>
                        <a:pt x="3" y="4"/>
                      </a:lnTo>
                      <a:lnTo>
                        <a:pt x="3" y="4"/>
                      </a:lnTo>
                      <a:lnTo>
                        <a:pt x="0" y="4"/>
                      </a:lnTo>
                      <a:lnTo>
                        <a:pt x="3" y="4"/>
                      </a:lnTo>
                      <a:lnTo>
                        <a:pt x="3" y="4"/>
                      </a:lnTo>
                      <a:lnTo>
                        <a:pt x="3" y="7"/>
                      </a:lnTo>
                      <a:lnTo>
                        <a:pt x="3" y="7"/>
                      </a:lnTo>
                      <a:lnTo>
                        <a:pt x="7" y="7"/>
                      </a:lnTo>
                      <a:lnTo>
                        <a:pt x="7" y="7"/>
                      </a:lnTo>
                      <a:lnTo>
                        <a:pt x="3" y="7"/>
                      </a:lnTo>
                      <a:lnTo>
                        <a:pt x="7" y="7"/>
                      </a:lnTo>
                      <a:lnTo>
                        <a:pt x="7" y="7"/>
                      </a:lnTo>
                      <a:lnTo>
                        <a:pt x="7" y="7"/>
                      </a:lnTo>
                      <a:lnTo>
                        <a:pt x="10" y="4"/>
                      </a:lnTo>
                      <a:lnTo>
                        <a:pt x="10" y="4"/>
                      </a:lnTo>
                      <a:lnTo>
                        <a:pt x="10" y="4"/>
                      </a:lnTo>
                      <a:lnTo>
                        <a:pt x="14" y="4"/>
                      </a:lnTo>
                      <a:lnTo>
                        <a:pt x="14" y="4"/>
                      </a:lnTo>
                      <a:lnTo>
                        <a:pt x="14" y="4"/>
                      </a:lnTo>
                      <a:lnTo>
                        <a:pt x="14" y="4"/>
                      </a:lnTo>
                      <a:lnTo>
                        <a:pt x="14" y="0"/>
                      </a:lnTo>
                      <a:lnTo>
                        <a:pt x="14" y="0"/>
                      </a:lnTo>
                      <a:lnTo>
                        <a:pt x="10" y="4"/>
                      </a:lnTo>
                      <a:lnTo>
                        <a:pt x="10" y="4"/>
                      </a:lnTo>
                      <a:lnTo>
                        <a:pt x="10" y="4"/>
                      </a:lnTo>
                      <a:lnTo>
                        <a:pt x="10" y="4"/>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0" name="Freeform 18"/>
                <p:cNvSpPr>
                  <a:spLocks/>
                </p:cNvSpPr>
                <p:nvPr/>
              </p:nvSpPr>
              <p:spPr bwMode="auto">
                <a:xfrm>
                  <a:off x="3490" y="2955"/>
                  <a:ext cx="110" cy="98"/>
                </a:xfrm>
                <a:custGeom>
                  <a:avLst/>
                  <a:gdLst>
                    <a:gd name="T0" fmla="*/ 3 w 100"/>
                    <a:gd name="T1" fmla="*/ 56 h 87"/>
                    <a:gd name="T2" fmla="*/ 0 w 100"/>
                    <a:gd name="T3" fmla="*/ 49 h 87"/>
                    <a:gd name="T4" fmla="*/ 0 w 100"/>
                    <a:gd name="T5" fmla="*/ 42 h 87"/>
                    <a:gd name="T6" fmla="*/ 0 w 100"/>
                    <a:gd name="T7" fmla="*/ 28 h 87"/>
                    <a:gd name="T8" fmla="*/ 7 w 100"/>
                    <a:gd name="T9" fmla="*/ 21 h 87"/>
                    <a:gd name="T10" fmla="*/ 17 w 100"/>
                    <a:gd name="T11" fmla="*/ 17 h 87"/>
                    <a:gd name="T12" fmla="*/ 23 w 100"/>
                    <a:gd name="T13" fmla="*/ 14 h 87"/>
                    <a:gd name="T14" fmla="*/ 30 w 100"/>
                    <a:gd name="T15" fmla="*/ 7 h 87"/>
                    <a:gd name="T16" fmla="*/ 40 w 100"/>
                    <a:gd name="T17" fmla="*/ 3 h 87"/>
                    <a:gd name="T18" fmla="*/ 47 w 100"/>
                    <a:gd name="T19" fmla="*/ 0 h 87"/>
                    <a:gd name="T20" fmla="*/ 54 w 100"/>
                    <a:gd name="T21" fmla="*/ 0 h 87"/>
                    <a:gd name="T22" fmla="*/ 60 w 100"/>
                    <a:gd name="T23" fmla="*/ 0 h 87"/>
                    <a:gd name="T24" fmla="*/ 64 w 100"/>
                    <a:gd name="T25" fmla="*/ 0 h 87"/>
                    <a:gd name="T26" fmla="*/ 70 w 100"/>
                    <a:gd name="T27" fmla="*/ 3 h 87"/>
                    <a:gd name="T28" fmla="*/ 80 w 100"/>
                    <a:gd name="T29" fmla="*/ 10 h 87"/>
                    <a:gd name="T30" fmla="*/ 90 w 100"/>
                    <a:gd name="T31" fmla="*/ 17 h 87"/>
                    <a:gd name="T32" fmla="*/ 94 w 100"/>
                    <a:gd name="T33" fmla="*/ 24 h 87"/>
                    <a:gd name="T34" fmla="*/ 97 w 100"/>
                    <a:gd name="T35" fmla="*/ 42 h 87"/>
                    <a:gd name="T36" fmla="*/ 100 w 100"/>
                    <a:gd name="T37" fmla="*/ 56 h 87"/>
                    <a:gd name="T38" fmla="*/ 100 w 100"/>
                    <a:gd name="T39" fmla="*/ 66 h 87"/>
                    <a:gd name="T40" fmla="*/ 100 w 100"/>
                    <a:gd name="T41" fmla="*/ 73 h 87"/>
                    <a:gd name="T42" fmla="*/ 97 w 100"/>
                    <a:gd name="T43" fmla="*/ 84 h 87"/>
                    <a:gd name="T44" fmla="*/ 94 w 100"/>
                    <a:gd name="T45" fmla="*/ 87 h 87"/>
                    <a:gd name="T46" fmla="*/ 87 w 100"/>
                    <a:gd name="T47" fmla="*/ 87 h 87"/>
                    <a:gd name="T48" fmla="*/ 84 w 100"/>
                    <a:gd name="T49" fmla="*/ 87 h 87"/>
                    <a:gd name="T50" fmla="*/ 77 w 100"/>
                    <a:gd name="T51" fmla="*/ 87 h 87"/>
                    <a:gd name="T52" fmla="*/ 77 w 100"/>
                    <a:gd name="T53" fmla="*/ 80 h 87"/>
                    <a:gd name="T54" fmla="*/ 77 w 100"/>
                    <a:gd name="T55" fmla="*/ 70 h 87"/>
                    <a:gd name="T56" fmla="*/ 70 w 100"/>
                    <a:gd name="T57" fmla="*/ 63 h 87"/>
                    <a:gd name="T58" fmla="*/ 64 w 100"/>
                    <a:gd name="T59" fmla="*/ 66 h 87"/>
                    <a:gd name="T60" fmla="*/ 60 w 100"/>
                    <a:gd name="T61" fmla="*/ 66 h 87"/>
                    <a:gd name="T62" fmla="*/ 54 w 100"/>
                    <a:gd name="T63" fmla="*/ 63 h 87"/>
                    <a:gd name="T64" fmla="*/ 50 w 100"/>
                    <a:gd name="T65" fmla="*/ 63 h 87"/>
                    <a:gd name="T66" fmla="*/ 47 w 100"/>
                    <a:gd name="T67" fmla="*/ 59 h 87"/>
                    <a:gd name="T68" fmla="*/ 40 w 100"/>
                    <a:gd name="T69" fmla="*/ 56 h 87"/>
                    <a:gd name="T70" fmla="*/ 30 w 100"/>
                    <a:gd name="T71" fmla="*/ 49 h 87"/>
                    <a:gd name="T72" fmla="*/ 23 w 100"/>
                    <a:gd name="T73" fmla="*/ 52 h 87"/>
                    <a:gd name="T74" fmla="*/ 13 w 100"/>
                    <a:gd name="T75" fmla="*/ 56 h 87"/>
                    <a:gd name="T76" fmla="*/ 7 w 100"/>
                    <a:gd name="T77" fmla="*/ 56 h 87"/>
                    <a:gd name="T78" fmla="*/ 7 w 100"/>
                    <a:gd name="T79" fmla="*/ 56 h 87"/>
                    <a:gd name="T80" fmla="*/ 7 w 100"/>
                    <a:gd name="T81"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87">
                      <a:moveTo>
                        <a:pt x="7" y="56"/>
                      </a:moveTo>
                      <a:lnTo>
                        <a:pt x="3" y="56"/>
                      </a:lnTo>
                      <a:lnTo>
                        <a:pt x="0" y="52"/>
                      </a:lnTo>
                      <a:lnTo>
                        <a:pt x="0" y="49"/>
                      </a:lnTo>
                      <a:lnTo>
                        <a:pt x="0" y="45"/>
                      </a:lnTo>
                      <a:lnTo>
                        <a:pt x="0" y="42"/>
                      </a:lnTo>
                      <a:lnTo>
                        <a:pt x="0" y="35"/>
                      </a:lnTo>
                      <a:lnTo>
                        <a:pt x="0" y="28"/>
                      </a:lnTo>
                      <a:lnTo>
                        <a:pt x="3" y="24"/>
                      </a:lnTo>
                      <a:lnTo>
                        <a:pt x="7" y="21"/>
                      </a:lnTo>
                      <a:lnTo>
                        <a:pt x="10" y="21"/>
                      </a:lnTo>
                      <a:lnTo>
                        <a:pt x="17" y="17"/>
                      </a:lnTo>
                      <a:lnTo>
                        <a:pt x="20" y="14"/>
                      </a:lnTo>
                      <a:lnTo>
                        <a:pt x="23" y="14"/>
                      </a:lnTo>
                      <a:lnTo>
                        <a:pt x="27" y="10"/>
                      </a:lnTo>
                      <a:lnTo>
                        <a:pt x="30" y="7"/>
                      </a:lnTo>
                      <a:lnTo>
                        <a:pt x="34" y="7"/>
                      </a:lnTo>
                      <a:lnTo>
                        <a:pt x="40" y="3"/>
                      </a:lnTo>
                      <a:lnTo>
                        <a:pt x="44" y="0"/>
                      </a:lnTo>
                      <a:lnTo>
                        <a:pt x="47" y="0"/>
                      </a:lnTo>
                      <a:lnTo>
                        <a:pt x="50" y="0"/>
                      </a:lnTo>
                      <a:lnTo>
                        <a:pt x="54" y="0"/>
                      </a:lnTo>
                      <a:lnTo>
                        <a:pt x="57" y="0"/>
                      </a:lnTo>
                      <a:lnTo>
                        <a:pt x="60" y="0"/>
                      </a:lnTo>
                      <a:lnTo>
                        <a:pt x="60" y="0"/>
                      </a:lnTo>
                      <a:lnTo>
                        <a:pt x="64" y="0"/>
                      </a:lnTo>
                      <a:lnTo>
                        <a:pt x="67" y="3"/>
                      </a:lnTo>
                      <a:lnTo>
                        <a:pt x="70" y="3"/>
                      </a:lnTo>
                      <a:lnTo>
                        <a:pt x="77" y="7"/>
                      </a:lnTo>
                      <a:lnTo>
                        <a:pt x="80" y="10"/>
                      </a:lnTo>
                      <a:lnTo>
                        <a:pt x="87" y="14"/>
                      </a:lnTo>
                      <a:lnTo>
                        <a:pt x="90" y="17"/>
                      </a:lnTo>
                      <a:lnTo>
                        <a:pt x="90" y="21"/>
                      </a:lnTo>
                      <a:lnTo>
                        <a:pt x="94" y="24"/>
                      </a:lnTo>
                      <a:lnTo>
                        <a:pt x="97" y="31"/>
                      </a:lnTo>
                      <a:lnTo>
                        <a:pt x="97" y="42"/>
                      </a:lnTo>
                      <a:lnTo>
                        <a:pt x="100" y="49"/>
                      </a:lnTo>
                      <a:lnTo>
                        <a:pt x="100" y="56"/>
                      </a:lnTo>
                      <a:lnTo>
                        <a:pt x="100" y="63"/>
                      </a:lnTo>
                      <a:lnTo>
                        <a:pt x="100" y="66"/>
                      </a:lnTo>
                      <a:lnTo>
                        <a:pt x="100" y="70"/>
                      </a:lnTo>
                      <a:lnTo>
                        <a:pt x="100" y="73"/>
                      </a:lnTo>
                      <a:lnTo>
                        <a:pt x="97" y="80"/>
                      </a:lnTo>
                      <a:lnTo>
                        <a:pt x="97" y="84"/>
                      </a:lnTo>
                      <a:lnTo>
                        <a:pt x="94" y="87"/>
                      </a:lnTo>
                      <a:lnTo>
                        <a:pt x="94" y="87"/>
                      </a:lnTo>
                      <a:lnTo>
                        <a:pt x="90" y="87"/>
                      </a:lnTo>
                      <a:lnTo>
                        <a:pt x="87" y="87"/>
                      </a:lnTo>
                      <a:lnTo>
                        <a:pt x="87" y="87"/>
                      </a:lnTo>
                      <a:lnTo>
                        <a:pt x="84" y="87"/>
                      </a:lnTo>
                      <a:lnTo>
                        <a:pt x="80" y="87"/>
                      </a:lnTo>
                      <a:lnTo>
                        <a:pt x="77" y="87"/>
                      </a:lnTo>
                      <a:lnTo>
                        <a:pt x="74" y="84"/>
                      </a:lnTo>
                      <a:lnTo>
                        <a:pt x="77" y="80"/>
                      </a:lnTo>
                      <a:lnTo>
                        <a:pt x="77" y="73"/>
                      </a:lnTo>
                      <a:lnTo>
                        <a:pt x="77" y="70"/>
                      </a:lnTo>
                      <a:lnTo>
                        <a:pt x="74" y="63"/>
                      </a:lnTo>
                      <a:lnTo>
                        <a:pt x="70" y="63"/>
                      </a:lnTo>
                      <a:lnTo>
                        <a:pt x="67" y="66"/>
                      </a:lnTo>
                      <a:lnTo>
                        <a:pt x="64" y="66"/>
                      </a:lnTo>
                      <a:lnTo>
                        <a:pt x="64" y="66"/>
                      </a:lnTo>
                      <a:lnTo>
                        <a:pt x="60" y="66"/>
                      </a:lnTo>
                      <a:lnTo>
                        <a:pt x="57" y="63"/>
                      </a:lnTo>
                      <a:lnTo>
                        <a:pt x="54" y="63"/>
                      </a:lnTo>
                      <a:lnTo>
                        <a:pt x="54" y="63"/>
                      </a:lnTo>
                      <a:lnTo>
                        <a:pt x="50" y="63"/>
                      </a:lnTo>
                      <a:lnTo>
                        <a:pt x="47" y="59"/>
                      </a:lnTo>
                      <a:lnTo>
                        <a:pt x="47" y="59"/>
                      </a:lnTo>
                      <a:lnTo>
                        <a:pt x="44" y="59"/>
                      </a:lnTo>
                      <a:lnTo>
                        <a:pt x="40" y="56"/>
                      </a:lnTo>
                      <a:lnTo>
                        <a:pt x="37" y="52"/>
                      </a:lnTo>
                      <a:lnTo>
                        <a:pt x="30" y="49"/>
                      </a:lnTo>
                      <a:lnTo>
                        <a:pt x="27" y="49"/>
                      </a:lnTo>
                      <a:lnTo>
                        <a:pt x="23" y="52"/>
                      </a:lnTo>
                      <a:lnTo>
                        <a:pt x="17" y="52"/>
                      </a:lnTo>
                      <a:lnTo>
                        <a:pt x="13" y="56"/>
                      </a:lnTo>
                      <a:lnTo>
                        <a:pt x="10" y="56"/>
                      </a:lnTo>
                      <a:lnTo>
                        <a:pt x="7" y="56"/>
                      </a:lnTo>
                      <a:lnTo>
                        <a:pt x="7" y="56"/>
                      </a:lnTo>
                      <a:lnTo>
                        <a:pt x="7" y="56"/>
                      </a:lnTo>
                      <a:lnTo>
                        <a:pt x="7" y="56"/>
                      </a:lnTo>
                      <a:lnTo>
                        <a:pt x="7" y="56"/>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1" name="Freeform 19"/>
                <p:cNvSpPr>
                  <a:spLocks/>
                </p:cNvSpPr>
                <p:nvPr/>
              </p:nvSpPr>
              <p:spPr bwMode="auto">
                <a:xfrm>
                  <a:off x="3567" y="2990"/>
                  <a:ext cx="11" cy="16"/>
                </a:xfrm>
                <a:custGeom>
                  <a:avLst/>
                  <a:gdLst>
                    <a:gd name="T0" fmla="*/ 7 w 10"/>
                    <a:gd name="T1" fmla="*/ 14 h 14"/>
                    <a:gd name="T2" fmla="*/ 7 w 10"/>
                    <a:gd name="T3" fmla="*/ 14 h 14"/>
                    <a:gd name="T4" fmla="*/ 4 w 10"/>
                    <a:gd name="T5" fmla="*/ 14 h 14"/>
                    <a:gd name="T6" fmla="*/ 4 w 10"/>
                    <a:gd name="T7" fmla="*/ 11 h 14"/>
                    <a:gd name="T8" fmla="*/ 0 w 10"/>
                    <a:gd name="T9" fmla="*/ 11 h 14"/>
                    <a:gd name="T10" fmla="*/ 0 w 10"/>
                    <a:gd name="T11" fmla="*/ 7 h 14"/>
                    <a:gd name="T12" fmla="*/ 0 w 10"/>
                    <a:gd name="T13" fmla="*/ 7 h 14"/>
                    <a:gd name="T14" fmla="*/ 0 w 10"/>
                    <a:gd name="T15" fmla="*/ 4 h 14"/>
                    <a:gd name="T16" fmla="*/ 4 w 10"/>
                    <a:gd name="T17" fmla="*/ 4 h 14"/>
                    <a:gd name="T18" fmla="*/ 4 w 10"/>
                    <a:gd name="T19" fmla="*/ 0 h 14"/>
                    <a:gd name="T20" fmla="*/ 7 w 10"/>
                    <a:gd name="T21" fmla="*/ 4 h 14"/>
                    <a:gd name="T22" fmla="*/ 10 w 10"/>
                    <a:gd name="T23" fmla="*/ 4 h 14"/>
                    <a:gd name="T24" fmla="*/ 10 w 10"/>
                    <a:gd name="T25" fmla="*/ 4 h 14"/>
                    <a:gd name="T26" fmla="*/ 10 w 10"/>
                    <a:gd name="T27" fmla="*/ 7 h 14"/>
                    <a:gd name="T28" fmla="*/ 10 w 10"/>
                    <a:gd name="T29" fmla="*/ 7 h 14"/>
                    <a:gd name="T30" fmla="*/ 10 w 10"/>
                    <a:gd name="T31" fmla="*/ 11 h 14"/>
                    <a:gd name="T32" fmla="*/ 7 w 10"/>
                    <a:gd name="T33" fmla="*/ 14 h 14"/>
                    <a:gd name="T34" fmla="*/ 7 w 10"/>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7" y="14"/>
                      </a:moveTo>
                      <a:lnTo>
                        <a:pt x="7" y="14"/>
                      </a:lnTo>
                      <a:lnTo>
                        <a:pt x="4" y="14"/>
                      </a:lnTo>
                      <a:lnTo>
                        <a:pt x="4" y="11"/>
                      </a:lnTo>
                      <a:lnTo>
                        <a:pt x="0" y="11"/>
                      </a:lnTo>
                      <a:lnTo>
                        <a:pt x="0" y="7"/>
                      </a:lnTo>
                      <a:lnTo>
                        <a:pt x="0" y="7"/>
                      </a:lnTo>
                      <a:lnTo>
                        <a:pt x="0" y="4"/>
                      </a:lnTo>
                      <a:lnTo>
                        <a:pt x="4" y="4"/>
                      </a:lnTo>
                      <a:lnTo>
                        <a:pt x="4" y="0"/>
                      </a:lnTo>
                      <a:lnTo>
                        <a:pt x="7" y="4"/>
                      </a:lnTo>
                      <a:lnTo>
                        <a:pt x="10" y="4"/>
                      </a:lnTo>
                      <a:lnTo>
                        <a:pt x="10" y="4"/>
                      </a:lnTo>
                      <a:lnTo>
                        <a:pt x="10" y="7"/>
                      </a:lnTo>
                      <a:lnTo>
                        <a:pt x="10" y="7"/>
                      </a:lnTo>
                      <a:lnTo>
                        <a:pt x="10" y="11"/>
                      </a:lnTo>
                      <a:lnTo>
                        <a:pt x="7" y="14"/>
                      </a:lnTo>
                      <a:lnTo>
                        <a:pt x="7" y="14"/>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2" name="Freeform 20"/>
                <p:cNvSpPr>
                  <a:spLocks/>
                </p:cNvSpPr>
                <p:nvPr/>
              </p:nvSpPr>
              <p:spPr bwMode="auto">
                <a:xfrm>
                  <a:off x="3578" y="3093"/>
                  <a:ext cx="11" cy="12"/>
                </a:xfrm>
                <a:custGeom>
                  <a:avLst/>
                  <a:gdLst>
                    <a:gd name="T0" fmla="*/ 7 w 10"/>
                    <a:gd name="T1" fmla="*/ 11 h 11"/>
                    <a:gd name="T2" fmla="*/ 4 w 10"/>
                    <a:gd name="T3" fmla="*/ 11 h 11"/>
                    <a:gd name="T4" fmla="*/ 4 w 10"/>
                    <a:gd name="T5" fmla="*/ 11 h 11"/>
                    <a:gd name="T6" fmla="*/ 0 w 10"/>
                    <a:gd name="T7" fmla="*/ 11 h 11"/>
                    <a:gd name="T8" fmla="*/ 0 w 10"/>
                    <a:gd name="T9" fmla="*/ 7 h 11"/>
                    <a:gd name="T10" fmla="*/ 0 w 10"/>
                    <a:gd name="T11" fmla="*/ 4 h 11"/>
                    <a:gd name="T12" fmla="*/ 0 w 10"/>
                    <a:gd name="T13" fmla="*/ 4 h 11"/>
                    <a:gd name="T14" fmla="*/ 0 w 10"/>
                    <a:gd name="T15" fmla="*/ 0 h 11"/>
                    <a:gd name="T16" fmla="*/ 4 w 10"/>
                    <a:gd name="T17" fmla="*/ 0 h 11"/>
                    <a:gd name="T18" fmla="*/ 7 w 10"/>
                    <a:gd name="T19" fmla="*/ 0 h 11"/>
                    <a:gd name="T20" fmla="*/ 7 w 10"/>
                    <a:gd name="T21" fmla="*/ 0 h 11"/>
                    <a:gd name="T22" fmla="*/ 10 w 10"/>
                    <a:gd name="T23" fmla="*/ 4 h 11"/>
                    <a:gd name="T24" fmla="*/ 10 w 10"/>
                    <a:gd name="T25" fmla="*/ 4 h 11"/>
                    <a:gd name="T26" fmla="*/ 10 w 10"/>
                    <a:gd name="T27" fmla="*/ 7 h 11"/>
                    <a:gd name="T28" fmla="*/ 10 w 10"/>
                    <a:gd name="T29" fmla="*/ 11 h 11"/>
                    <a:gd name="T30" fmla="*/ 7 w 10"/>
                    <a:gd name="T31" fmla="*/ 11 h 11"/>
                    <a:gd name="T32" fmla="*/ 7 w 10"/>
                    <a:gd name="T33" fmla="*/ 11 h 11"/>
                    <a:gd name="T34" fmla="*/ 7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11"/>
                      </a:moveTo>
                      <a:lnTo>
                        <a:pt x="4" y="11"/>
                      </a:lnTo>
                      <a:lnTo>
                        <a:pt x="4" y="11"/>
                      </a:lnTo>
                      <a:lnTo>
                        <a:pt x="0" y="11"/>
                      </a:lnTo>
                      <a:lnTo>
                        <a:pt x="0" y="7"/>
                      </a:lnTo>
                      <a:lnTo>
                        <a:pt x="0" y="4"/>
                      </a:lnTo>
                      <a:lnTo>
                        <a:pt x="0" y="4"/>
                      </a:lnTo>
                      <a:lnTo>
                        <a:pt x="0" y="0"/>
                      </a:lnTo>
                      <a:lnTo>
                        <a:pt x="4" y="0"/>
                      </a:lnTo>
                      <a:lnTo>
                        <a:pt x="7" y="0"/>
                      </a:lnTo>
                      <a:lnTo>
                        <a:pt x="7" y="0"/>
                      </a:lnTo>
                      <a:lnTo>
                        <a:pt x="10" y="4"/>
                      </a:lnTo>
                      <a:lnTo>
                        <a:pt x="10" y="4"/>
                      </a:lnTo>
                      <a:lnTo>
                        <a:pt x="10" y="7"/>
                      </a:lnTo>
                      <a:lnTo>
                        <a:pt x="10" y="11"/>
                      </a:lnTo>
                      <a:lnTo>
                        <a:pt x="7" y="11"/>
                      </a:lnTo>
                      <a:lnTo>
                        <a:pt x="7"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3" name="Freeform 21"/>
                <p:cNvSpPr>
                  <a:spLocks/>
                </p:cNvSpPr>
                <p:nvPr/>
              </p:nvSpPr>
              <p:spPr bwMode="auto">
                <a:xfrm>
                  <a:off x="3589" y="3141"/>
                  <a:ext cx="11" cy="12"/>
                </a:xfrm>
                <a:custGeom>
                  <a:avLst/>
                  <a:gdLst>
                    <a:gd name="T0" fmla="*/ 7 w 10"/>
                    <a:gd name="T1" fmla="*/ 11 h 11"/>
                    <a:gd name="T2" fmla="*/ 4 w 10"/>
                    <a:gd name="T3" fmla="*/ 11 h 11"/>
                    <a:gd name="T4" fmla="*/ 4 w 10"/>
                    <a:gd name="T5" fmla="*/ 11 h 11"/>
                    <a:gd name="T6" fmla="*/ 0 w 10"/>
                    <a:gd name="T7" fmla="*/ 7 h 11"/>
                    <a:gd name="T8" fmla="*/ 0 w 10"/>
                    <a:gd name="T9" fmla="*/ 7 h 11"/>
                    <a:gd name="T10" fmla="*/ 0 w 10"/>
                    <a:gd name="T11" fmla="*/ 4 h 11"/>
                    <a:gd name="T12" fmla="*/ 0 w 10"/>
                    <a:gd name="T13" fmla="*/ 4 h 11"/>
                    <a:gd name="T14" fmla="*/ 4 w 10"/>
                    <a:gd name="T15" fmla="*/ 0 h 11"/>
                    <a:gd name="T16" fmla="*/ 4 w 10"/>
                    <a:gd name="T17" fmla="*/ 0 h 11"/>
                    <a:gd name="T18" fmla="*/ 7 w 10"/>
                    <a:gd name="T19" fmla="*/ 0 h 11"/>
                    <a:gd name="T20" fmla="*/ 7 w 10"/>
                    <a:gd name="T21" fmla="*/ 0 h 11"/>
                    <a:gd name="T22" fmla="*/ 10 w 10"/>
                    <a:gd name="T23" fmla="*/ 4 h 11"/>
                    <a:gd name="T24" fmla="*/ 10 w 10"/>
                    <a:gd name="T25" fmla="*/ 4 h 11"/>
                    <a:gd name="T26" fmla="*/ 10 w 10"/>
                    <a:gd name="T27" fmla="*/ 7 h 11"/>
                    <a:gd name="T28" fmla="*/ 10 w 10"/>
                    <a:gd name="T29" fmla="*/ 7 h 11"/>
                    <a:gd name="T30" fmla="*/ 7 w 10"/>
                    <a:gd name="T31" fmla="*/ 11 h 11"/>
                    <a:gd name="T32" fmla="*/ 7 w 10"/>
                    <a:gd name="T33" fmla="*/ 11 h 11"/>
                    <a:gd name="T34" fmla="*/ 7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11"/>
                      </a:moveTo>
                      <a:lnTo>
                        <a:pt x="4" y="11"/>
                      </a:lnTo>
                      <a:lnTo>
                        <a:pt x="4" y="11"/>
                      </a:lnTo>
                      <a:lnTo>
                        <a:pt x="0" y="7"/>
                      </a:lnTo>
                      <a:lnTo>
                        <a:pt x="0" y="7"/>
                      </a:lnTo>
                      <a:lnTo>
                        <a:pt x="0" y="4"/>
                      </a:lnTo>
                      <a:lnTo>
                        <a:pt x="0" y="4"/>
                      </a:lnTo>
                      <a:lnTo>
                        <a:pt x="4" y="0"/>
                      </a:lnTo>
                      <a:lnTo>
                        <a:pt x="4" y="0"/>
                      </a:lnTo>
                      <a:lnTo>
                        <a:pt x="7" y="0"/>
                      </a:lnTo>
                      <a:lnTo>
                        <a:pt x="7" y="0"/>
                      </a:lnTo>
                      <a:lnTo>
                        <a:pt x="10" y="4"/>
                      </a:lnTo>
                      <a:lnTo>
                        <a:pt x="10" y="4"/>
                      </a:lnTo>
                      <a:lnTo>
                        <a:pt x="10" y="7"/>
                      </a:lnTo>
                      <a:lnTo>
                        <a:pt x="10" y="7"/>
                      </a:lnTo>
                      <a:lnTo>
                        <a:pt x="7" y="11"/>
                      </a:lnTo>
                      <a:lnTo>
                        <a:pt x="7"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4" name="Freeform 22"/>
                <p:cNvSpPr>
                  <a:spLocks/>
                </p:cNvSpPr>
                <p:nvPr/>
              </p:nvSpPr>
              <p:spPr bwMode="auto">
                <a:xfrm>
                  <a:off x="3622" y="3414"/>
                  <a:ext cx="11" cy="16"/>
                </a:xfrm>
                <a:custGeom>
                  <a:avLst/>
                  <a:gdLst>
                    <a:gd name="T0" fmla="*/ 7 w 10"/>
                    <a:gd name="T1" fmla="*/ 14 h 14"/>
                    <a:gd name="T2" fmla="*/ 4 w 10"/>
                    <a:gd name="T3" fmla="*/ 14 h 14"/>
                    <a:gd name="T4" fmla="*/ 4 w 10"/>
                    <a:gd name="T5" fmla="*/ 11 h 14"/>
                    <a:gd name="T6" fmla="*/ 0 w 10"/>
                    <a:gd name="T7" fmla="*/ 11 h 14"/>
                    <a:gd name="T8" fmla="*/ 0 w 10"/>
                    <a:gd name="T9" fmla="*/ 7 h 14"/>
                    <a:gd name="T10" fmla="*/ 0 w 10"/>
                    <a:gd name="T11" fmla="*/ 7 h 14"/>
                    <a:gd name="T12" fmla="*/ 4 w 10"/>
                    <a:gd name="T13" fmla="*/ 4 h 14"/>
                    <a:gd name="T14" fmla="*/ 4 w 10"/>
                    <a:gd name="T15" fmla="*/ 4 h 14"/>
                    <a:gd name="T16" fmla="*/ 4 w 10"/>
                    <a:gd name="T17" fmla="*/ 4 h 14"/>
                    <a:gd name="T18" fmla="*/ 7 w 10"/>
                    <a:gd name="T19" fmla="*/ 0 h 14"/>
                    <a:gd name="T20" fmla="*/ 10 w 10"/>
                    <a:gd name="T21" fmla="*/ 4 h 14"/>
                    <a:gd name="T22" fmla="*/ 10 w 10"/>
                    <a:gd name="T23" fmla="*/ 4 h 14"/>
                    <a:gd name="T24" fmla="*/ 10 w 10"/>
                    <a:gd name="T25" fmla="*/ 7 h 14"/>
                    <a:gd name="T26" fmla="*/ 10 w 10"/>
                    <a:gd name="T27" fmla="*/ 7 h 14"/>
                    <a:gd name="T28" fmla="*/ 10 w 10"/>
                    <a:gd name="T29" fmla="*/ 11 h 14"/>
                    <a:gd name="T30" fmla="*/ 10 w 10"/>
                    <a:gd name="T31" fmla="*/ 11 h 14"/>
                    <a:gd name="T32" fmla="*/ 7 w 10"/>
                    <a:gd name="T33" fmla="*/ 14 h 14"/>
                    <a:gd name="T34" fmla="*/ 7 w 10"/>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7" y="14"/>
                      </a:moveTo>
                      <a:lnTo>
                        <a:pt x="4" y="14"/>
                      </a:lnTo>
                      <a:lnTo>
                        <a:pt x="4" y="11"/>
                      </a:lnTo>
                      <a:lnTo>
                        <a:pt x="0" y="11"/>
                      </a:lnTo>
                      <a:lnTo>
                        <a:pt x="0" y="7"/>
                      </a:lnTo>
                      <a:lnTo>
                        <a:pt x="0" y="7"/>
                      </a:lnTo>
                      <a:lnTo>
                        <a:pt x="4" y="4"/>
                      </a:lnTo>
                      <a:lnTo>
                        <a:pt x="4" y="4"/>
                      </a:lnTo>
                      <a:lnTo>
                        <a:pt x="4" y="4"/>
                      </a:lnTo>
                      <a:lnTo>
                        <a:pt x="7" y="0"/>
                      </a:lnTo>
                      <a:lnTo>
                        <a:pt x="10" y="4"/>
                      </a:lnTo>
                      <a:lnTo>
                        <a:pt x="10" y="4"/>
                      </a:lnTo>
                      <a:lnTo>
                        <a:pt x="10" y="7"/>
                      </a:lnTo>
                      <a:lnTo>
                        <a:pt x="10" y="7"/>
                      </a:lnTo>
                      <a:lnTo>
                        <a:pt x="10" y="11"/>
                      </a:lnTo>
                      <a:lnTo>
                        <a:pt x="10" y="11"/>
                      </a:lnTo>
                      <a:lnTo>
                        <a:pt x="7" y="14"/>
                      </a:lnTo>
                      <a:lnTo>
                        <a:pt x="7" y="14"/>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5" name="Freeform 23"/>
                <p:cNvSpPr>
                  <a:spLocks/>
                </p:cNvSpPr>
                <p:nvPr/>
              </p:nvSpPr>
              <p:spPr bwMode="auto">
                <a:xfrm>
                  <a:off x="3534" y="3061"/>
                  <a:ext cx="129" cy="254"/>
                </a:xfrm>
                <a:custGeom>
                  <a:avLst/>
                  <a:gdLst>
                    <a:gd name="T0" fmla="*/ 104 w 117"/>
                    <a:gd name="T1" fmla="*/ 206 h 224"/>
                    <a:gd name="T2" fmla="*/ 94 w 117"/>
                    <a:gd name="T3" fmla="*/ 206 h 224"/>
                    <a:gd name="T4" fmla="*/ 77 w 117"/>
                    <a:gd name="T5" fmla="*/ 210 h 224"/>
                    <a:gd name="T6" fmla="*/ 64 w 117"/>
                    <a:gd name="T7" fmla="*/ 210 h 224"/>
                    <a:gd name="T8" fmla="*/ 60 w 117"/>
                    <a:gd name="T9" fmla="*/ 213 h 224"/>
                    <a:gd name="T10" fmla="*/ 50 w 117"/>
                    <a:gd name="T11" fmla="*/ 213 h 224"/>
                    <a:gd name="T12" fmla="*/ 40 w 117"/>
                    <a:gd name="T13" fmla="*/ 217 h 224"/>
                    <a:gd name="T14" fmla="*/ 34 w 117"/>
                    <a:gd name="T15" fmla="*/ 220 h 224"/>
                    <a:gd name="T16" fmla="*/ 27 w 117"/>
                    <a:gd name="T17" fmla="*/ 220 h 224"/>
                    <a:gd name="T18" fmla="*/ 24 w 117"/>
                    <a:gd name="T19" fmla="*/ 220 h 224"/>
                    <a:gd name="T20" fmla="*/ 20 w 117"/>
                    <a:gd name="T21" fmla="*/ 224 h 224"/>
                    <a:gd name="T22" fmla="*/ 17 w 117"/>
                    <a:gd name="T23" fmla="*/ 220 h 224"/>
                    <a:gd name="T24" fmla="*/ 14 w 117"/>
                    <a:gd name="T25" fmla="*/ 206 h 224"/>
                    <a:gd name="T26" fmla="*/ 10 w 117"/>
                    <a:gd name="T27" fmla="*/ 178 h 224"/>
                    <a:gd name="T28" fmla="*/ 4 w 117"/>
                    <a:gd name="T29" fmla="*/ 161 h 224"/>
                    <a:gd name="T30" fmla="*/ 4 w 117"/>
                    <a:gd name="T31" fmla="*/ 136 h 224"/>
                    <a:gd name="T32" fmla="*/ 4 w 117"/>
                    <a:gd name="T33" fmla="*/ 126 h 224"/>
                    <a:gd name="T34" fmla="*/ 0 w 117"/>
                    <a:gd name="T35" fmla="*/ 112 h 224"/>
                    <a:gd name="T36" fmla="*/ 4 w 117"/>
                    <a:gd name="T37" fmla="*/ 98 h 224"/>
                    <a:gd name="T38" fmla="*/ 10 w 117"/>
                    <a:gd name="T39" fmla="*/ 84 h 224"/>
                    <a:gd name="T40" fmla="*/ 10 w 117"/>
                    <a:gd name="T41" fmla="*/ 74 h 224"/>
                    <a:gd name="T42" fmla="*/ 10 w 117"/>
                    <a:gd name="T43" fmla="*/ 60 h 224"/>
                    <a:gd name="T44" fmla="*/ 14 w 117"/>
                    <a:gd name="T45" fmla="*/ 56 h 224"/>
                    <a:gd name="T46" fmla="*/ 20 w 117"/>
                    <a:gd name="T47" fmla="*/ 53 h 224"/>
                    <a:gd name="T48" fmla="*/ 20 w 117"/>
                    <a:gd name="T49" fmla="*/ 49 h 224"/>
                    <a:gd name="T50" fmla="*/ 14 w 117"/>
                    <a:gd name="T51" fmla="*/ 46 h 224"/>
                    <a:gd name="T52" fmla="*/ 17 w 117"/>
                    <a:gd name="T53" fmla="*/ 35 h 224"/>
                    <a:gd name="T54" fmla="*/ 30 w 117"/>
                    <a:gd name="T55" fmla="*/ 18 h 224"/>
                    <a:gd name="T56" fmla="*/ 40 w 117"/>
                    <a:gd name="T57" fmla="*/ 11 h 224"/>
                    <a:gd name="T58" fmla="*/ 47 w 117"/>
                    <a:gd name="T59" fmla="*/ 7 h 224"/>
                    <a:gd name="T60" fmla="*/ 54 w 117"/>
                    <a:gd name="T61" fmla="*/ 4 h 224"/>
                    <a:gd name="T62" fmla="*/ 60 w 117"/>
                    <a:gd name="T63" fmla="*/ 0 h 224"/>
                    <a:gd name="T64" fmla="*/ 64 w 117"/>
                    <a:gd name="T65" fmla="*/ 4 h 224"/>
                    <a:gd name="T66" fmla="*/ 67 w 117"/>
                    <a:gd name="T67" fmla="*/ 21 h 224"/>
                    <a:gd name="T68" fmla="*/ 70 w 117"/>
                    <a:gd name="T69" fmla="*/ 28 h 224"/>
                    <a:gd name="T70" fmla="*/ 70 w 117"/>
                    <a:gd name="T71" fmla="*/ 32 h 224"/>
                    <a:gd name="T72" fmla="*/ 80 w 117"/>
                    <a:gd name="T73" fmla="*/ 42 h 224"/>
                    <a:gd name="T74" fmla="*/ 97 w 117"/>
                    <a:gd name="T75" fmla="*/ 60 h 224"/>
                    <a:gd name="T76" fmla="*/ 107 w 117"/>
                    <a:gd name="T77" fmla="*/ 81 h 224"/>
                    <a:gd name="T78" fmla="*/ 110 w 117"/>
                    <a:gd name="T79" fmla="*/ 102 h 224"/>
                    <a:gd name="T80" fmla="*/ 114 w 117"/>
                    <a:gd name="T81" fmla="*/ 126 h 224"/>
                    <a:gd name="T82" fmla="*/ 114 w 117"/>
                    <a:gd name="T83" fmla="*/ 157 h 224"/>
                    <a:gd name="T84" fmla="*/ 117 w 117"/>
                    <a:gd name="T85" fmla="*/ 175 h 224"/>
                    <a:gd name="T86" fmla="*/ 117 w 117"/>
                    <a:gd name="T87" fmla="*/ 192 h 224"/>
                    <a:gd name="T88" fmla="*/ 117 w 117"/>
                    <a:gd name="T89" fmla="*/ 199 h 224"/>
                    <a:gd name="T90" fmla="*/ 110 w 117"/>
                    <a:gd name="T91" fmla="*/ 206 h 224"/>
                    <a:gd name="T92" fmla="*/ 107 w 117"/>
                    <a:gd name="T93" fmla="*/ 2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224">
                      <a:moveTo>
                        <a:pt x="107" y="206"/>
                      </a:moveTo>
                      <a:lnTo>
                        <a:pt x="104" y="206"/>
                      </a:lnTo>
                      <a:lnTo>
                        <a:pt x="100" y="206"/>
                      </a:lnTo>
                      <a:lnTo>
                        <a:pt x="94" y="206"/>
                      </a:lnTo>
                      <a:lnTo>
                        <a:pt x="84" y="206"/>
                      </a:lnTo>
                      <a:lnTo>
                        <a:pt x="77" y="210"/>
                      </a:lnTo>
                      <a:lnTo>
                        <a:pt x="70" y="210"/>
                      </a:lnTo>
                      <a:lnTo>
                        <a:pt x="64" y="210"/>
                      </a:lnTo>
                      <a:lnTo>
                        <a:pt x="64" y="213"/>
                      </a:lnTo>
                      <a:lnTo>
                        <a:pt x="60" y="213"/>
                      </a:lnTo>
                      <a:lnTo>
                        <a:pt x="57" y="213"/>
                      </a:lnTo>
                      <a:lnTo>
                        <a:pt x="50" y="213"/>
                      </a:lnTo>
                      <a:lnTo>
                        <a:pt x="47" y="217"/>
                      </a:lnTo>
                      <a:lnTo>
                        <a:pt x="40" y="217"/>
                      </a:lnTo>
                      <a:lnTo>
                        <a:pt x="37" y="217"/>
                      </a:lnTo>
                      <a:lnTo>
                        <a:pt x="34" y="220"/>
                      </a:lnTo>
                      <a:lnTo>
                        <a:pt x="30" y="220"/>
                      </a:lnTo>
                      <a:lnTo>
                        <a:pt x="27" y="220"/>
                      </a:lnTo>
                      <a:lnTo>
                        <a:pt x="24" y="220"/>
                      </a:lnTo>
                      <a:lnTo>
                        <a:pt x="24" y="220"/>
                      </a:lnTo>
                      <a:lnTo>
                        <a:pt x="20" y="224"/>
                      </a:lnTo>
                      <a:lnTo>
                        <a:pt x="20" y="224"/>
                      </a:lnTo>
                      <a:lnTo>
                        <a:pt x="17" y="224"/>
                      </a:lnTo>
                      <a:lnTo>
                        <a:pt x="17" y="220"/>
                      </a:lnTo>
                      <a:lnTo>
                        <a:pt x="14" y="217"/>
                      </a:lnTo>
                      <a:lnTo>
                        <a:pt x="14" y="206"/>
                      </a:lnTo>
                      <a:lnTo>
                        <a:pt x="10" y="192"/>
                      </a:lnTo>
                      <a:lnTo>
                        <a:pt x="10" y="178"/>
                      </a:lnTo>
                      <a:lnTo>
                        <a:pt x="7" y="168"/>
                      </a:lnTo>
                      <a:lnTo>
                        <a:pt x="4" y="161"/>
                      </a:lnTo>
                      <a:lnTo>
                        <a:pt x="4" y="150"/>
                      </a:lnTo>
                      <a:lnTo>
                        <a:pt x="4" y="136"/>
                      </a:lnTo>
                      <a:lnTo>
                        <a:pt x="4" y="130"/>
                      </a:lnTo>
                      <a:lnTo>
                        <a:pt x="4" y="126"/>
                      </a:lnTo>
                      <a:lnTo>
                        <a:pt x="4" y="116"/>
                      </a:lnTo>
                      <a:lnTo>
                        <a:pt x="0" y="112"/>
                      </a:lnTo>
                      <a:lnTo>
                        <a:pt x="4" y="105"/>
                      </a:lnTo>
                      <a:lnTo>
                        <a:pt x="4" y="98"/>
                      </a:lnTo>
                      <a:lnTo>
                        <a:pt x="7" y="91"/>
                      </a:lnTo>
                      <a:lnTo>
                        <a:pt x="10" y="84"/>
                      </a:lnTo>
                      <a:lnTo>
                        <a:pt x="10" y="77"/>
                      </a:lnTo>
                      <a:lnTo>
                        <a:pt x="10" y="74"/>
                      </a:lnTo>
                      <a:lnTo>
                        <a:pt x="10" y="67"/>
                      </a:lnTo>
                      <a:lnTo>
                        <a:pt x="10" y="60"/>
                      </a:lnTo>
                      <a:lnTo>
                        <a:pt x="10" y="56"/>
                      </a:lnTo>
                      <a:lnTo>
                        <a:pt x="14" y="56"/>
                      </a:lnTo>
                      <a:lnTo>
                        <a:pt x="17" y="53"/>
                      </a:lnTo>
                      <a:lnTo>
                        <a:pt x="20" y="53"/>
                      </a:lnTo>
                      <a:lnTo>
                        <a:pt x="20" y="53"/>
                      </a:lnTo>
                      <a:lnTo>
                        <a:pt x="20" y="49"/>
                      </a:lnTo>
                      <a:lnTo>
                        <a:pt x="17" y="49"/>
                      </a:lnTo>
                      <a:lnTo>
                        <a:pt x="14" y="46"/>
                      </a:lnTo>
                      <a:lnTo>
                        <a:pt x="14" y="46"/>
                      </a:lnTo>
                      <a:lnTo>
                        <a:pt x="17" y="35"/>
                      </a:lnTo>
                      <a:lnTo>
                        <a:pt x="24" y="28"/>
                      </a:lnTo>
                      <a:lnTo>
                        <a:pt x="30" y="18"/>
                      </a:lnTo>
                      <a:lnTo>
                        <a:pt x="37" y="14"/>
                      </a:lnTo>
                      <a:lnTo>
                        <a:pt x="40" y="11"/>
                      </a:lnTo>
                      <a:lnTo>
                        <a:pt x="44" y="11"/>
                      </a:lnTo>
                      <a:lnTo>
                        <a:pt x="47" y="7"/>
                      </a:lnTo>
                      <a:lnTo>
                        <a:pt x="50" y="4"/>
                      </a:lnTo>
                      <a:lnTo>
                        <a:pt x="54" y="4"/>
                      </a:lnTo>
                      <a:lnTo>
                        <a:pt x="57" y="0"/>
                      </a:lnTo>
                      <a:lnTo>
                        <a:pt x="60" y="0"/>
                      </a:lnTo>
                      <a:lnTo>
                        <a:pt x="60" y="0"/>
                      </a:lnTo>
                      <a:lnTo>
                        <a:pt x="64" y="4"/>
                      </a:lnTo>
                      <a:lnTo>
                        <a:pt x="64" y="14"/>
                      </a:lnTo>
                      <a:lnTo>
                        <a:pt x="67" y="21"/>
                      </a:lnTo>
                      <a:lnTo>
                        <a:pt x="70" y="25"/>
                      </a:lnTo>
                      <a:lnTo>
                        <a:pt x="70" y="28"/>
                      </a:lnTo>
                      <a:lnTo>
                        <a:pt x="70" y="28"/>
                      </a:lnTo>
                      <a:lnTo>
                        <a:pt x="70" y="32"/>
                      </a:lnTo>
                      <a:lnTo>
                        <a:pt x="70" y="32"/>
                      </a:lnTo>
                      <a:lnTo>
                        <a:pt x="80" y="42"/>
                      </a:lnTo>
                      <a:lnTo>
                        <a:pt x="87" y="49"/>
                      </a:lnTo>
                      <a:lnTo>
                        <a:pt x="97" y="60"/>
                      </a:lnTo>
                      <a:lnTo>
                        <a:pt x="100" y="70"/>
                      </a:lnTo>
                      <a:lnTo>
                        <a:pt x="107" y="81"/>
                      </a:lnTo>
                      <a:lnTo>
                        <a:pt x="110" y="91"/>
                      </a:lnTo>
                      <a:lnTo>
                        <a:pt x="110" y="102"/>
                      </a:lnTo>
                      <a:lnTo>
                        <a:pt x="114" y="116"/>
                      </a:lnTo>
                      <a:lnTo>
                        <a:pt x="114" y="126"/>
                      </a:lnTo>
                      <a:lnTo>
                        <a:pt x="114" y="140"/>
                      </a:lnTo>
                      <a:lnTo>
                        <a:pt x="114" y="157"/>
                      </a:lnTo>
                      <a:lnTo>
                        <a:pt x="114" y="168"/>
                      </a:lnTo>
                      <a:lnTo>
                        <a:pt x="117" y="175"/>
                      </a:lnTo>
                      <a:lnTo>
                        <a:pt x="117" y="185"/>
                      </a:lnTo>
                      <a:lnTo>
                        <a:pt x="117" y="192"/>
                      </a:lnTo>
                      <a:lnTo>
                        <a:pt x="117" y="196"/>
                      </a:lnTo>
                      <a:lnTo>
                        <a:pt x="117" y="199"/>
                      </a:lnTo>
                      <a:lnTo>
                        <a:pt x="114" y="203"/>
                      </a:lnTo>
                      <a:lnTo>
                        <a:pt x="110" y="206"/>
                      </a:lnTo>
                      <a:lnTo>
                        <a:pt x="107" y="206"/>
                      </a:lnTo>
                      <a:lnTo>
                        <a:pt x="107" y="20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6" name="Freeform 24"/>
                <p:cNvSpPr>
                  <a:spLocks/>
                </p:cNvSpPr>
                <p:nvPr/>
              </p:nvSpPr>
              <p:spPr bwMode="auto">
                <a:xfrm>
                  <a:off x="3616" y="3299"/>
                  <a:ext cx="36" cy="12"/>
                </a:xfrm>
                <a:custGeom>
                  <a:avLst/>
                  <a:gdLst>
                    <a:gd name="T0" fmla="*/ 33 w 33"/>
                    <a:gd name="T1" fmla="*/ 7 h 10"/>
                    <a:gd name="T2" fmla="*/ 33 w 33"/>
                    <a:gd name="T3" fmla="*/ 3 h 10"/>
                    <a:gd name="T4" fmla="*/ 33 w 33"/>
                    <a:gd name="T5" fmla="*/ 3 h 10"/>
                    <a:gd name="T6" fmla="*/ 33 w 33"/>
                    <a:gd name="T7" fmla="*/ 3 h 10"/>
                    <a:gd name="T8" fmla="*/ 33 w 33"/>
                    <a:gd name="T9" fmla="*/ 0 h 10"/>
                    <a:gd name="T10" fmla="*/ 30 w 33"/>
                    <a:gd name="T11" fmla="*/ 0 h 10"/>
                    <a:gd name="T12" fmla="*/ 26 w 33"/>
                    <a:gd name="T13" fmla="*/ 0 h 10"/>
                    <a:gd name="T14" fmla="*/ 23 w 33"/>
                    <a:gd name="T15" fmla="*/ 0 h 10"/>
                    <a:gd name="T16" fmla="*/ 20 w 33"/>
                    <a:gd name="T17" fmla="*/ 0 h 10"/>
                    <a:gd name="T18" fmla="*/ 13 w 33"/>
                    <a:gd name="T19" fmla="*/ 3 h 10"/>
                    <a:gd name="T20" fmla="*/ 10 w 33"/>
                    <a:gd name="T21" fmla="*/ 3 h 10"/>
                    <a:gd name="T22" fmla="*/ 3 w 33"/>
                    <a:gd name="T23" fmla="*/ 3 h 10"/>
                    <a:gd name="T24" fmla="*/ 0 w 33"/>
                    <a:gd name="T25" fmla="*/ 7 h 10"/>
                    <a:gd name="T26" fmla="*/ 0 w 33"/>
                    <a:gd name="T27" fmla="*/ 10 h 10"/>
                    <a:gd name="T28" fmla="*/ 3 w 33"/>
                    <a:gd name="T29" fmla="*/ 10 h 10"/>
                    <a:gd name="T30" fmla="*/ 6 w 33"/>
                    <a:gd name="T31" fmla="*/ 10 h 10"/>
                    <a:gd name="T32" fmla="*/ 13 w 33"/>
                    <a:gd name="T33" fmla="*/ 7 h 10"/>
                    <a:gd name="T34" fmla="*/ 16 w 33"/>
                    <a:gd name="T35" fmla="*/ 7 h 10"/>
                    <a:gd name="T36" fmla="*/ 23 w 33"/>
                    <a:gd name="T37" fmla="*/ 7 h 10"/>
                    <a:gd name="T38" fmla="*/ 26 w 33"/>
                    <a:gd name="T39" fmla="*/ 7 h 10"/>
                    <a:gd name="T40" fmla="*/ 30 w 33"/>
                    <a:gd name="T41" fmla="*/ 7 h 10"/>
                    <a:gd name="T42" fmla="*/ 33 w 33"/>
                    <a:gd name="T43" fmla="*/ 7 h 10"/>
                    <a:gd name="T44" fmla="*/ 33 w 33"/>
                    <a:gd name="T4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10">
                      <a:moveTo>
                        <a:pt x="33" y="7"/>
                      </a:moveTo>
                      <a:lnTo>
                        <a:pt x="33" y="3"/>
                      </a:lnTo>
                      <a:lnTo>
                        <a:pt x="33" y="3"/>
                      </a:lnTo>
                      <a:lnTo>
                        <a:pt x="33" y="3"/>
                      </a:lnTo>
                      <a:lnTo>
                        <a:pt x="33" y="0"/>
                      </a:lnTo>
                      <a:lnTo>
                        <a:pt x="30" y="0"/>
                      </a:lnTo>
                      <a:lnTo>
                        <a:pt x="26" y="0"/>
                      </a:lnTo>
                      <a:lnTo>
                        <a:pt x="23" y="0"/>
                      </a:lnTo>
                      <a:lnTo>
                        <a:pt x="20" y="0"/>
                      </a:lnTo>
                      <a:lnTo>
                        <a:pt x="13" y="3"/>
                      </a:lnTo>
                      <a:lnTo>
                        <a:pt x="10" y="3"/>
                      </a:lnTo>
                      <a:lnTo>
                        <a:pt x="3" y="3"/>
                      </a:lnTo>
                      <a:lnTo>
                        <a:pt x="0" y="7"/>
                      </a:lnTo>
                      <a:lnTo>
                        <a:pt x="0" y="10"/>
                      </a:lnTo>
                      <a:lnTo>
                        <a:pt x="3" y="10"/>
                      </a:lnTo>
                      <a:lnTo>
                        <a:pt x="6" y="10"/>
                      </a:lnTo>
                      <a:lnTo>
                        <a:pt x="13" y="7"/>
                      </a:lnTo>
                      <a:lnTo>
                        <a:pt x="16" y="7"/>
                      </a:lnTo>
                      <a:lnTo>
                        <a:pt x="23" y="7"/>
                      </a:lnTo>
                      <a:lnTo>
                        <a:pt x="26" y="7"/>
                      </a:lnTo>
                      <a:lnTo>
                        <a:pt x="30" y="7"/>
                      </a:lnTo>
                      <a:lnTo>
                        <a:pt x="33" y="7"/>
                      </a:lnTo>
                      <a:lnTo>
                        <a:pt x="33" y="7"/>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7" name="Freeform 25"/>
                <p:cNvSpPr>
                  <a:spLocks/>
                </p:cNvSpPr>
                <p:nvPr/>
              </p:nvSpPr>
              <p:spPr bwMode="auto">
                <a:xfrm>
                  <a:off x="3589" y="3141"/>
                  <a:ext cx="11" cy="12"/>
                </a:xfrm>
                <a:custGeom>
                  <a:avLst/>
                  <a:gdLst>
                    <a:gd name="T0" fmla="*/ 4 w 10"/>
                    <a:gd name="T1" fmla="*/ 11 h 11"/>
                    <a:gd name="T2" fmla="*/ 0 w 10"/>
                    <a:gd name="T3" fmla="*/ 7 h 11"/>
                    <a:gd name="T4" fmla="*/ 0 w 10"/>
                    <a:gd name="T5" fmla="*/ 7 h 11"/>
                    <a:gd name="T6" fmla="*/ 0 w 10"/>
                    <a:gd name="T7" fmla="*/ 4 h 11"/>
                    <a:gd name="T8" fmla="*/ 0 w 10"/>
                    <a:gd name="T9" fmla="*/ 4 h 11"/>
                    <a:gd name="T10" fmla="*/ 0 w 10"/>
                    <a:gd name="T11" fmla="*/ 0 h 11"/>
                    <a:gd name="T12" fmla="*/ 4 w 10"/>
                    <a:gd name="T13" fmla="*/ 0 h 11"/>
                    <a:gd name="T14" fmla="*/ 4 w 10"/>
                    <a:gd name="T15" fmla="*/ 0 h 11"/>
                    <a:gd name="T16" fmla="*/ 7 w 10"/>
                    <a:gd name="T17" fmla="*/ 0 h 11"/>
                    <a:gd name="T18" fmla="*/ 10 w 10"/>
                    <a:gd name="T19" fmla="*/ 0 h 11"/>
                    <a:gd name="T20" fmla="*/ 10 w 10"/>
                    <a:gd name="T21" fmla="*/ 4 h 11"/>
                    <a:gd name="T22" fmla="*/ 10 w 10"/>
                    <a:gd name="T23" fmla="*/ 4 h 11"/>
                    <a:gd name="T24" fmla="*/ 10 w 10"/>
                    <a:gd name="T25" fmla="*/ 7 h 11"/>
                    <a:gd name="T26" fmla="*/ 10 w 10"/>
                    <a:gd name="T27" fmla="*/ 11 h 11"/>
                    <a:gd name="T28" fmla="*/ 7 w 10"/>
                    <a:gd name="T29" fmla="*/ 11 h 11"/>
                    <a:gd name="T30" fmla="*/ 7 w 10"/>
                    <a:gd name="T31" fmla="*/ 11 h 11"/>
                    <a:gd name="T32" fmla="*/ 4 w 10"/>
                    <a:gd name="T33" fmla="*/ 11 h 11"/>
                    <a:gd name="T34" fmla="*/ 4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11"/>
                      </a:moveTo>
                      <a:lnTo>
                        <a:pt x="0" y="7"/>
                      </a:lnTo>
                      <a:lnTo>
                        <a:pt x="0" y="7"/>
                      </a:lnTo>
                      <a:lnTo>
                        <a:pt x="0" y="4"/>
                      </a:lnTo>
                      <a:lnTo>
                        <a:pt x="0" y="4"/>
                      </a:lnTo>
                      <a:lnTo>
                        <a:pt x="0" y="0"/>
                      </a:lnTo>
                      <a:lnTo>
                        <a:pt x="4" y="0"/>
                      </a:lnTo>
                      <a:lnTo>
                        <a:pt x="4" y="0"/>
                      </a:lnTo>
                      <a:lnTo>
                        <a:pt x="7" y="0"/>
                      </a:lnTo>
                      <a:lnTo>
                        <a:pt x="10" y="0"/>
                      </a:lnTo>
                      <a:lnTo>
                        <a:pt x="10" y="4"/>
                      </a:lnTo>
                      <a:lnTo>
                        <a:pt x="10" y="4"/>
                      </a:lnTo>
                      <a:lnTo>
                        <a:pt x="10" y="7"/>
                      </a:lnTo>
                      <a:lnTo>
                        <a:pt x="10" y="11"/>
                      </a:lnTo>
                      <a:lnTo>
                        <a:pt x="7" y="11"/>
                      </a:lnTo>
                      <a:lnTo>
                        <a:pt x="7" y="11"/>
                      </a:lnTo>
                      <a:lnTo>
                        <a:pt x="4" y="11"/>
                      </a:lnTo>
                      <a:lnTo>
                        <a:pt x="4"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nvGrpSpPr>
                <p:cNvPr id="28" name="Group 26"/>
                <p:cNvGrpSpPr>
                  <a:grpSpLocks/>
                </p:cNvGrpSpPr>
                <p:nvPr/>
              </p:nvGrpSpPr>
              <p:grpSpPr bwMode="auto">
                <a:xfrm rot="-3133195">
                  <a:off x="3512" y="3350"/>
                  <a:ext cx="91" cy="47"/>
                  <a:chOff x="2736" y="2886"/>
                  <a:chExt cx="81" cy="42"/>
                </a:xfrm>
              </p:grpSpPr>
              <p:sp>
                <p:nvSpPr>
                  <p:cNvPr id="31" name="Freeform 27"/>
                  <p:cNvSpPr>
                    <a:spLocks/>
                  </p:cNvSpPr>
                  <p:nvPr/>
                </p:nvSpPr>
                <p:spPr bwMode="auto">
                  <a:xfrm>
                    <a:off x="2736" y="2886"/>
                    <a:ext cx="81" cy="32"/>
                  </a:xfrm>
                  <a:custGeom>
                    <a:avLst/>
                    <a:gdLst>
                      <a:gd name="T0" fmla="*/ 81 w 81"/>
                      <a:gd name="T1" fmla="*/ 21 h 32"/>
                      <a:gd name="T2" fmla="*/ 81 w 81"/>
                      <a:gd name="T3" fmla="*/ 25 h 32"/>
                      <a:gd name="T4" fmla="*/ 81 w 81"/>
                      <a:gd name="T5" fmla="*/ 25 h 32"/>
                      <a:gd name="T6" fmla="*/ 77 w 81"/>
                      <a:gd name="T7" fmla="*/ 28 h 32"/>
                      <a:gd name="T8" fmla="*/ 74 w 81"/>
                      <a:gd name="T9" fmla="*/ 28 h 32"/>
                      <a:gd name="T10" fmla="*/ 74 w 81"/>
                      <a:gd name="T11" fmla="*/ 28 h 32"/>
                      <a:gd name="T12" fmla="*/ 70 w 81"/>
                      <a:gd name="T13" fmla="*/ 28 h 32"/>
                      <a:gd name="T14" fmla="*/ 67 w 81"/>
                      <a:gd name="T15" fmla="*/ 28 h 32"/>
                      <a:gd name="T16" fmla="*/ 64 w 81"/>
                      <a:gd name="T17" fmla="*/ 28 h 32"/>
                      <a:gd name="T18" fmla="*/ 60 w 81"/>
                      <a:gd name="T19" fmla="*/ 28 h 32"/>
                      <a:gd name="T20" fmla="*/ 57 w 81"/>
                      <a:gd name="T21" fmla="*/ 32 h 32"/>
                      <a:gd name="T22" fmla="*/ 54 w 81"/>
                      <a:gd name="T23" fmla="*/ 28 h 32"/>
                      <a:gd name="T24" fmla="*/ 54 w 81"/>
                      <a:gd name="T25" fmla="*/ 28 h 32"/>
                      <a:gd name="T26" fmla="*/ 54 w 81"/>
                      <a:gd name="T27" fmla="*/ 28 h 32"/>
                      <a:gd name="T28" fmla="*/ 50 w 81"/>
                      <a:gd name="T29" fmla="*/ 28 h 32"/>
                      <a:gd name="T30" fmla="*/ 47 w 81"/>
                      <a:gd name="T31" fmla="*/ 25 h 32"/>
                      <a:gd name="T32" fmla="*/ 44 w 81"/>
                      <a:gd name="T33" fmla="*/ 21 h 32"/>
                      <a:gd name="T34" fmla="*/ 40 w 81"/>
                      <a:gd name="T35" fmla="*/ 21 h 32"/>
                      <a:gd name="T36" fmla="*/ 37 w 81"/>
                      <a:gd name="T37" fmla="*/ 18 h 32"/>
                      <a:gd name="T38" fmla="*/ 34 w 81"/>
                      <a:gd name="T39" fmla="*/ 18 h 32"/>
                      <a:gd name="T40" fmla="*/ 30 w 81"/>
                      <a:gd name="T41" fmla="*/ 18 h 32"/>
                      <a:gd name="T42" fmla="*/ 27 w 81"/>
                      <a:gd name="T43" fmla="*/ 14 h 32"/>
                      <a:gd name="T44" fmla="*/ 24 w 81"/>
                      <a:gd name="T45" fmla="*/ 14 h 32"/>
                      <a:gd name="T46" fmla="*/ 24 w 81"/>
                      <a:gd name="T47" fmla="*/ 14 h 32"/>
                      <a:gd name="T48" fmla="*/ 20 w 81"/>
                      <a:gd name="T49" fmla="*/ 14 h 32"/>
                      <a:gd name="T50" fmla="*/ 17 w 81"/>
                      <a:gd name="T51" fmla="*/ 14 h 32"/>
                      <a:gd name="T52" fmla="*/ 14 w 81"/>
                      <a:gd name="T53" fmla="*/ 14 h 32"/>
                      <a:gd name="T54" fmla="*/ 10 w 81"/>
                      <a:gd name="T55" fmla="*/ 14 h 32"/>
                      <a:gd name="T56" fmla="*/ 10 w 81"/>
                      <a:gd name="T57" fmla="*/ 14 h 32"/>
                      <a:gd name="T58" fmla="*/ 7 w 81"/>
                      <a:gd name="T59" fmla="*/ 14 h 32"/>
                      <a:gd name="T60" fmla="*/ 4 w 81"/>
                      <a:gd name="T61" fmla="*/ 14 h 32"/>
                      <a:gd name="T62" fmla="*/ 0 w 81"/>
                      <a:gd name="T63" fmla="*/ 14 h 32"/>
                      <a:gd name="T64" fmla="*/ 0 w 81"/>
                      <a:gd name="T65" fmla="*/ 11 h 32"/>
                      <a:gd name="T66" fmla="*/ 0 w 81"/>
                      <a:gd name="T67" fmla="*/ 11 h 32"/>
                      <a:gd name="T68" fmla="*/ 4 w 81"/>
                      <a:gd name="T69" fmla="*/ 7 h 32"/>
                      <a:gd name="T70" fmla="*/ 10 w 81"/>
                      <a:gd name="T71" fmla="*/ 7 h 32"/>
                      <a:gd name="T72" fmla="*/ 14 w 81"/>
                      <a:gd name="T73" fmla="*/ 4 h 32"/>
                      <a:gd name="T74" fmla="*/ 17 w 81"/>
                      <a:gd name="T75" fmla="*/ 4 h 32"/>
                      <a:gd name="T76" fmla="*/ 20 w 81"/>
                      <a:gd name="T77" fmla="*/ 4 h 32"/>
                      <a:gd name="T78" fmla="*/ 24 w 81"/>
                      <a:gd name="T79" fmla="*/ 4 h 32"/>
                      <a:gd name="T80" fmla="*/ 27 w 81"/>
                      <a:gd name="T81" fmla="*/ 0 h 32"/>
                      <a:gd name="T82" fmla="*/ 30 w 81"/>
                      <a:gd name="T83" fmla="*/ 0 h 32"/>
                      <a:gd name="T84" fmla="*/ 34 w 81"/>
                      <a:gd name="T85" fmla="*/ 0 h 32"/>
                      <a:gd name="T86" fmla="*/ 37 w 81"/>
                      <a:gd name="T87" fmla="*/ 0 h 32"/>
                      <a:gd name="T88" fmla="*/ 40 w 81"/>
                      <a:gd name="T89" fmla="*/ 0 h 32"/>
                      <a:gd name="T90" fmla="*/ 40 w 81"/>
                      <a:gd name="T91" fmla="*/ 0 h 32"/>
                      <a:gd name="T92" fmla="*/ 44 w 81"/>
                      <a:gd name="T93" fmla="*/ 0 h 32"/>
                      <a:gd name="T94" fmla="*/ 47 w 81"/>
                      <a:gd name="T95" fmla="*/ 4 h 32"/>
                      <a:gd name="T96" fmla="*/ 50 w 81"/>
                      <a:gd name="T97" fmla="*/ 4 h 32"/>
                      <a:gd name="T98" fmla="*/ 54 w 81"/>
                      <a:gd name="T99" fmla="*/ 7 h 32"/>
                      <a:gd name="T100" fmla="*/ 57 w 81"/>
                      <a:gd name="T101" fmla="*/ 11 h 32"/>
                      <a:gd name="T102" fmla="*/ 60 w 81"/>
                      <a:gd name="T103" fmla="*/ 11 h 32"/>
                      <a:gd name="T104" fmla="*/ 64 w 81"/>
                      <a:gd name="T105" fmla="*/ 11 h 32"/>
                      <a:gd name="T106" fmla="*/ 64 w 81"/>
                      <a:gd name="T107" fmla="*/ 11 h 32"/>
                      <a:gd name="T108" fmla="*/ 67 w 81"/>
                      <a:gd name="T109" fmla="*/ 11 h 32"/>
                      <a:gd name="T110" fmla="*/ 70 w 81"/>
                      <a:gd name="T111" fmla="*/ 14 h 32"/>
                      <a:gd name="T112" fmla="*/ 74 w 81"/>
                      <a:gd name="T113" fmla="*/ 14 h 32"/>
                      <a:gd name="T114" fmla="*/ 77 w 81"/>
                      <a:gd name="T115" fmla="*/ 14 h 32"/>
                      <a:gd name="T116" fmla="*/ 77 w 81"/>
                      <a:gd name="T117" fmla="*/ 18 h 32"/>
                      <a:gd name="T118" fmla="*/ 81 w 81"/>
                      <a:gd name="T119" fmla="*/ 18 h 32"/>
                      <a:gd name="T120" fmla="*/ 81 w 81"/>
                      <a:gd name="T121" fmla="*/ 21 h 32"/>
                      <a:gd name="T122" fmla="*/ 81 w 81"/>
                      <a:gd name="T12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32">
                        <a:moveTo>
                          <a:pt x="81" y="21"/>
                        </a:moveTo>
                        <a:lnTo>
                          <a:pt x="81" y="25"/>
                        </a:lnTo>
                        <a:lnTo>
                          <a:pt x="81" y="25"/>
                        </a:lnTo>
                        <a:lnTo>
                          <a:pt x="77" y="28"/>
                        </a:lnTo>
                        <a:lnTo>
                          <a:pt x="74" y="28"/>
                        </a:lnTo>
                        <a:lnTo>
                          <a:pt x="74" y="28"/>
                        </a:lnTo>
                        <a:lnTo>
                          <a:pt x="70" y="28"/>
                        </a:lnTo>
                        <a:lnTo>
                          <a:pt x="67" y="28"/>
                        </a:lnTo>
                        <a:lnTo>
                          <a:pt x="64" y="28"/>
                        </a:lnTo>
                        <a:lnTo>
                          <a:pt x="60" y="28"/>
                        </a:lnTo>
                        <a:lnTo>
                          <a:pt x="57" y="32"/>
                        </a:lnTo>
                        <a:lnTo>
                          <a:pt x="54" y="28"/>
                        </a:lnTo>
                        <a:lnTo>
                          <a:pt x="54" y="28"/>
                        </a:lnTo>
                        <a:lnTo>
                          <a:pt x="54" y="28"/>
                        </a:lnTo>
                        <a:lnTo>
                          <a:pt x="50" y="28"/>
                        </a:lnTo>
                        <a:lnTo>
                          <a:pt x="47" y="25"/>
                        </a:lnTo>
                        <a:lnTo>
                          <a:pt x="44" y="21"/>
                        </a:lnTo>
                        <a:lnTo>
                          <a:pt x="40" y="21"/>
                        </a:lnTo>
                        <a:lnTo>
                          <a:pt x="37" y="18"/>
                        </a:lnTo>
                        <a:lnTo>
                          <a:pt x="34" y="18"/>
                        </a:lnTo>
                        <a:lnTo>
                          <a:pt x="30" y="18"/>
                        </a:lnTo>
                        <a:lnTo>
                          <a:pt x="27" y="14"/>
                        </a:lnTo>
                        <a:lnTo>
                          <a:pt x="24" y="14"/>
                        </a:lnTo>
                        <a:lnTo>
                          <a:pt x="24" y="14"/>
                        </a:lnTo>
                        <a:lnTo>
                          <a:pt x="20" y="14"/>
                        </a:lnTo>
                        <a:lnTo>
                          <a:pt x="17" y="14"/>
                        </a:lnTo>
                        <a:lnTo>
                          <a:pt x="14" y="14"/>
                        </a:lnTo>
                        <a:lnTo>
                          <a:pt x="10" y="14"/>
                        </a:lnTo>
                        <a:lnTo>
                          <a:pt x="10" y="14"/>
                        </a:lnTo>
                        <a:lnTo>
                          <a:pt x="7" y="14"/>
                        </a:lnTo>
                        <a:lnTo>
                          <a:pt x="4" y="14"/>
                        </a:lnTo>
                        <a:lnTo>
                          <a:pt x="0" y="14"/>
                        </a:lnTo>
                        <a:lnTo>
                          <a:pt x="0" y="11"/>
                        </a:lnTo>
                        <a:lnTo>
                          <a:pt x="0" y="11"/>
                        </a:lnTo>
                        <a:lnTo>
                          <a:pt x="4" y="7"/>
                        </a:lnTo>
                        <a:lnTo>
                          <a:pt x="10" y="7"/>
                        </a:lnTo>
                        <a:lnTo>
                          <a:pt x="14" y="4"/>
                        </a:lnTo>
                        <a:lnTo>
                          <a:pt x="17" y="4"/>
                        </a:lnTo>
                        <a:lnTo>
                          <a:pt x="20" y="4"/>
                        </a:lnTo>
                        <a:lnTo>
                          <a:pt x="24" y="4"/>
                        </a:lnTo>
                        <a:lnTo>
                          <a:pt x="27" y="0"/>
                        </a:lnTo>
                        <a:lnTo>
                          <a:pt x="30" y="0"/>
                        </a:lnTo>
                        <a:lnTo>
                          <a:pt x="34" y="0"/>
                        </a:lnTo>
                        <a:lnTo>
                          <a:pt x="37" y="0"/>
                        </a:lnTo>
                        <a:lnTo>
                          <a:pt x="40" y="0"/>
                        </a:lnTo>
                        <a:lnTo>
                          <a:pt x="40" y="0"/>
                        </a:lnTo>
                        <a:lnTo>
                          <a:pt x="44" y="0"/>
                        </a:lnTo>
                        <a:lnTo>
                          <a:pt x="47" y="4"/>
                        </a:lnTo>
                        <a:lnTo>
                          <a:pt x="50" y="4"/>
                        </a:lnTo>
                        <a:lnTo>
                          <a:pt x="54" y="7"/>
                        </a:lnTo>
                        <a:lnTo>
                          <a:pt x="57" y="11"/>
                        </a:lnTo>
                        <a:lnTo>
                          <a:pt x="60" y="11"/>
                        </a:lnTo>
                        <a:lnTo>
                          <a:pt x="64" y="11"/>
                        </a:lnTo>
                        <a:lnTo>
                          <a:pt x="64" y="11"/>
                        </a:lnTo>
                        <a:lnTo>
                          <a:pt x="67" y="11"/>
                        </a:lnTo>
                        <a:lnTo>
                          <a:pt x="70" y="14"/>
                        </a:lnTo>
                        <a:lnTo>
                          <a:pt x="74" y="14"/>
                        </a:lnTo>
                        <a:lnTo>
                          <a:pt x="77" y="14"/>
                        </a:lnTo>
                        <a:lnTo>
                          <a:pt x="77" y="18"/>
                        </a:lnTo>
                        <a:lnTo>
                          <a:pt x="81" y="18"/>
                        </a:lnTo>
                        <a:lnTo>
                          <a:pt x="81" y="21"/>
                        </a:lnTo>
                        <a:lnTo>
                          <a:pt x="81" y="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32" name="Freeform 28"/>
                  <p:cNvSpPr>
                    <a:spLocks/>
                  </p:cNvSpPr>
                  <p:nvPr/>
                </p:nvSpPr>
                <p:spPr bwMode="auto">
                  <a:xfrm>
                    <a:off x="2736" y="2893"/>
                    <a:ext cx="77" cy="35"/>
                  </a:xfrm>
                  <a:custGeom>
                    <a:avLst/>
                    <a:gdLst>
                      <a:gd name="T0" fmla="*/ 77 w 77"/>
                      <a:gd name="T1" fmla="*/ 28 h 35"/>
                      <a:gd name="T2" fmla="*/ 74 w 77"/>
                      <a:gd name="T3" fmla="*/ 32 h 35"/>
                      <a:gd name="T4" fmla="*/ 74 w 77"/>
                      <a:gd name="T5" fmla="*/ 32 h 35"/>
                      <a:gd name="T6" fmla="*/ 74 w 77"/>
                      <a:gd name="T7" fmla="*/ 35 h 35"/>
                      <a:gd name="T8" fmla="*/ 70 w 77"/>
                      <a:gd name="T9" fmla="*/ 35 h 35"/>
                      <a:gd name="T10" fmla="*/ 67 w 77"/>
                      <a:gd name="T11" fmla="*/ 35 h 35"/>
                      <a:gd name="T12" fmla="*/ 64 w 77"/>
                      <a:gd name="T13" fmla="*/ 35 h 35"/>
                      <a:gd name="T14" fmla="*/ 60 w 77"/>
                      <a:gd name="T15" fmla="*/ 35 h 35"/>
                      <a:gd name="T16" fmla="*/ 57 w 77"/>
                      <a:gd name="T17" fmla="*/ 35 h 35"/>
                      <a:gd name="T18" fmla="*/ 57 w 77"/>
                      <a:gd name="T19" fmla="*/ 35 h 35"/>
                      <a:gd name="T20" fmla="*/ 54 w 77"/>
                      <a:gd name="T21" fmla="*/ 32 h 35"/>
                      <a:gd name="T22" fmla="*/ 50 w 77"/>
                      <a:gd name="T23" fmla="*/ 32 h 35"/>
                      <a:gd name="T24" fmla="*/ 50 w 77"/>
                      <a:gd name="T25" fmla="*/ 32 h 35"/>
                      <a:gd name="T26" fmla="*/ 47 w 77"/>
                      <a:gd name="T27" fmla="*/ 32 h 35"/>
                      <a:gd name="T28" fmla="*/ 47 w 77"/>
                      <a:gd name="T29" fmla="*/ 28 h 35"/>
                      <a:gd name="T30" fmla="*/ 44 w 77"/>
                      <a:gd name="T31" fmla="*/ 28 h 35"/>
                      <a:gd name="T32" fmla="*/ 40 w 77"/>
                      <a:gd name="T33" fmla="*/ 25 h 35"/>
                      <a:gd name="T34" fmla="*/ 37 w 77"/>
                      <a:gd name="T35" fmla="*/ 21 h 35"/>
                      <a:gd name="T36" fmla="*/ 34 w 77"/>
                      <a:gd name="T37" fmla="*/ 18 h 35"/>
                      <a:gd name="T38" fmla="*/ 30 w 77"/>
                      <a:gd name="T39" fmla="*/ 18 h 35"/>
                      <a:gd name="T40" fmla="*/ 27 w 77"/>
                      <a:gd name="T41" fmla="*/ 14 h 35"/>
                      <a:gd name="T42" fmla="*/ 27 w 77"/>
                      <a:gd name="T43" fmla="*/ 14 h 35"/>
                      <a:gd name="T44" fmla="*/ 24 w 77"/>
                      <a:gd name="T45" fmla="*/ 14 h 35"/>
                      <a:gd name="T46" fmla="*/ 20 w 77"/>
                      <a:gd name="T47" fmla="*/ 14 h 35"/>
                      <a:gd name="T48" fmla="*/ 17 w 77"/>
                      <a:gd name="T49" fmla="*/ 14 h 35"/>
                      <a:gd name="T50" fmla="*/ 14 w 77"/>
                      <a:gd name="T51" fmla="*/ 14 h 35"/>
                      <a:gd name="T52" fmla="*/ 14 w 77"/>
                      <a:gd name="T53" fmla="*/ 11 h 35"/>
                      <a:gd name="T54" fmla="*/ 10 w 77"/>
                      <a:gd name="T55" fmla="*/ 11 h 35"/>
                      <a:gd name="T56" fmla="*/ 7 w 77"/>
                      <a:gd name="T57" fmla="*/ 11 h 35"/>
                      <a:gd name="T58" fmla="*/ 4 w 77"/>
                      <a:gd name="T59" fmla="*/ 11 h 35"/>
                      <a:gd name="T60" fmla="*/ 0 w 77"/>
                      <a:gd name="T61" fmla="*/ 11 h 35"/>
                      <a:gd name="T62" fmla="*/ 0 w 77"/>
                      <a:gd name="T63" fmla="*/ 11 h 35"/>
                      <a:gd name="T64" fmla="*/ 0 w 77"/>
                      <a:gd name="T65" fmla="*/ 7 h 35"/>
                      <a:gd name="T66" fmla="*/ 0 w 77"/>
                      <a:gd name="T67" fmla="*/ 7 h 35"/>
                      <a:gd name="T68" fmla="*/ 4 w 77"/>
                      <a:gd name="T69" fmla="*/ 4 h 35"/>
                      <a:gd name="T70" fmla="*/ 7 w 77"/>
                      <a:gd name="T71" fmla="*/ 4 h 35"/>
                      <a:gd name="T72" fmla="*/ 14 w 77"/>
                      <a:gd name="T73" fmla="*/ 0 h 35"/>
                      <a:gd name="T74" fmla="*/ 17 w 77"/>
                      <a:gd name="T75" fmla="*/ 0 h 35"/>
                      <a:gd name="T76" fmla="*/ 20 w 77"/>
                      <a:gd name="T77" fmla="*/ 0 h 35"/>
                      <a:gd name="T78" fmla="*/ 24 w 77"/>
                      <a:gd name="T79" fmla="*/ 0 h 35"/>
                      <a:gd name="T80" fmla="*/ 27 w 77"/>
                      <a:gd name="T81" fmla="*/ 0 h 35"/>
                      <a:gd name="T82" fmla="*/ 30 w 77"/>
                      <a:gd name="T83" fmla="*/ 0 h 35"/>
                      <a:gd name="T84" fmla="*/ 34 w 77"/>
                      <a:gd name="T85" fmla="*/ 0 h 35"/>
                      <a:gd name="T86" fmla="*/ 37 w 77"/>
                      <a:gd name="T87" fmla="*/ 0 h 35"/>
                      <a:gd name="T88" fmla="*/ 40 w 77"/>
                      <a:gd name="T89" fmla="*/ 0 h 35"/>
                      <a:gd name="T90" fmla="*/ 40 w 77"/>
                      <a:gd name="T91" fmla="*/ 0 h 35"/>
                      <a:gd name="T92" fmla="*/ 44 w 77"/>
                      <a:gd name="T93" fmla="*/ 4 h 35"/>
                      <a:gd name="T94" fmla="*/ 47 w 77"/>
                      <a:gd name="T95" fmla="*/ 4 h 35"/>
                      <a:gd name="T96" fmla="*/ 50 w 77"/>
                      <a:gd name="T97" fmla="*/ 7 h 35"/>
                      <a:gd name="T98" fmla="*/ 54 w 77"/>
                      <a:gd name="T99" fmla="*/ 11 h 35"/>
                      <a:gd name="T100" fmla="*/ 57 w 77"/>
                      <a:gd name="T101" fmla="*/ 11 h 35"/>
                      <a:gd name="T102" fmla="*/ 57 w 77"/>
                      <a:gd name="T103" fmla="*/ 14 h 35"/>
                      <a:gd name="T104" fmla="*/ 60 w 77"/>
                      <a:gd name="T105" fmla="*/ 14 h 35"/>
                      <a:gd name="T106" fmla="*/ 60 w 77"/>
                      <a:gd name="T107" fmla="*/ 18 h 35"/>
                      <a:gd name="T108" fmla="*/ 64 w 77"/>
                      <a:gd name="T109" fmla="*/ 18 h 35"/>
                      <a:gd name="T110" fmla="*/ 67 w 77"/>
                      <a:gd name="T111" fmla="*/ 18 h 35"/>
                      <a:gd name="T112" fmla="*/ 70 w 77"/>
                      <a:gd name="T113" fmla="*/ 21 h 35"/>
                      <a:gd name="T114" fmla="*/ 70 w 77"/>
                      <a:gd name="T115" fmla="*/ 21 h 35"/>
                      <a:gd name="T116" fmla="*/ 74 w 77"/>
                      <a:gd name="T117" fmla="*/ 25 h 35"/>
                      <a:gd name="T118" fmla="*/ 77 w 77"/>
                      <a:gd name="T119" fmla="*/ 25 h 35"/>
                      <a:gd name="T120" fmla="*/ 77 w 77"/>
                      <a:gd name="T121" fmla="*/ 28 h 35"/>
                      <a:gd name="T122" fmla="*/ 77 w 77"/>
                      <a:gd name="T12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35">
                        <a:moveTo>
                          <a:pt x="77" y="28"/>
                        </a:moveTo>
                        <a:lnTo>
                          <a:pt x="74" y="32"/>
                        </a:lnTo>
                        <a:lnTo>
                          <a:pt x="74" y="32"/>
                        </a:lnTo>
                        <a:lnTo>
                          <a:pt x="74" y="35"/>
                        </a:lnTo>
                        <a:lnTo>
                          <a:pt x="70" y="35"/>
                        </a:lnTo>
                        <a:lnTo>
                          <a:pt x="67" y="35"/>
                        </a:lnTo>
                        <a:lnTo>
                          <a:pt x="64" y="35"/>
                        </a:lnTo>
                        <a:lnTo>
                          <a:pt x="60" y="35"/>
                        </a:lnTo>
                        <a:lnTo>
                          <a:pt x="57" y="35"/>
                        </a:lnTo>
                        <a:lnTo>
                          <a:pt x="57" y="35"/>
                        </a:lnTo>
                        <a:lnTo>
                          <a:pt x="54" y="32"/>
                        </a:lnTo>
                        <a:lnTo>
                          <a:pt x="50" y="32"/>
                        </a:lnTo>
                        <a:lnTo>
                          <a:pt x="50" y="32"/>
                        </a:lnTo>
                        <a:lnTo>
                          <a:pt x="47" y="32"/>
                        </a:lnTo>
                        <a:lnTo>
                          <a:pt x="47" y="28"/>
                        </a:lnTo>
                        <a:lnTo>
                          <a:pt x="44" y="28"/>
                        </a:lnTo>
                        <a:lnTo>
                          <a:pt x="40" y="25"/>
                        </a:lnTo>
                        <a:lnTo>
                          <a:pt x="37" y="21"/>
                        </a:lnTo>
                        <a:lnTo>
                          <a:pt x="34" y="18"/>
                        </a:lnTo>
                        <a:lnTo>
                          <a:pt x="30" y="18"/>
                        </a:lnTo>
                        <a:lnTo>
                          <a:pt x="27" y="14"/>
                        </a:lnTo>
                        <a:lnTo>
                          <a:pt x="27" y="14"/>
                        </a:lnTo>
                        <a:lnTo>
                          <a:pt x="24" y="14"/>
                        </a:lnTo>
                        <a:lnTo>
                          <a:pt x="20" y="14"/>
                        </a:lnTo>
                        <a:lnTo>
                          <a:pt x="17" y="14"/>
                        </a:lnTo>
                        <a:lnTo>
                          <a:pt x="14" y="14"/>
                        </a:lnTo>
                        <a:lnTo>
                          <a:pt x="14" y="11"/>
                        </a:lnTo>
                        <a:lnTo>
                          <a:pt x="10" y="11"/>
                        </a:lnTo>
                        <a:lnTo>
                          <a:pt x="7" y="11"/>
                        </a:lnTo>
                        <a:lnTo>
                          <a:pt x="4" y="11"/>
                        </a:lnTo>
                        <a:lnTo>
                          <a:pt x="0" y="11"/>
                        </a:lnTo>
                        <a:lnTo>
                          <a:pt x="0" y="11"/>
                        </a:lnTo>
                        <a:lnTo>
                          <a:pt x="0" y="7"/>
                        </a:lnTo>
                        <a:lnTo>
                          <a:pt x="0" y="7"/>
                        </a:lnTo>
                        <a:lnTo>
                          <a:pt x="4" y="4"/>
                        </a:lnTo>
                        <a:lnTo>
                          <a:pt x="7" y="4"/>
                        </a:lnTo>
                        <a:lnTo>
                          <a:pt x="14" y="0"/>
                        </a:lnTo>
                        <a:lnTo>
                          <a:pt x="17" y="0"/>
                        </a:lnTo>
                        <a:lnTo>
                          <a:pt x="20" y="0"/>
                        </a:lnTo>
                        <a:lnTo>
                          <a:pt x="24" y="0"/>
                        </a:lnTo>
                        <a:lnTo>
                          <a:pt x="27" y="0"/>
                        </a:lnTo>
                        <a:lnTo>
                          <a:pt x="30" y="0"/>
                        </a:lnTo>
                        <a:lnTo>
                          <a:pt x="34" y="0"/>
                        </a:lnTo>
                        <a:lnTo>
                          <a:pt x="37" y="0"/>
                        </a:lnTo>
                        <a:lnTo>
                          <a:pt x="40" y="0"/>
                        </a:lnTo>
                        <a:lnTo>
                          <a:pt x="40" y="0"/>
                        </a:lnTo>
                        <a:lnTo>
                          <a:pt x="44" y="4"/>
                        </a:lnTo>
                        <a:lnTo>
                          <a:pt x="47" y="4"/>
                        </a:lnTo>
                        <a:lnTo>
                          <a:pt x="50" y="7"/>
                        </a:lnTo>
                        <a:lnTo>
                          <a:pt x="54" y="11"/>
                        </a:lnTo>
                        <a:lnTo>
                          <a:pt x="57" y="11"/>
                        </a:lnTo>
                        <a:lnTo>
                          <a:pt x="57" y="14"/>
                        </a:lnTo>
                        <a:lnTo>
                          <a:pt x="60" y="14"/>
                        </a:lnTo>
                        <a:lnTo>
                          <a:pt x="60" y="18"/>
                        </a:lnTo>
                        <a:lnTo>
                          <a:pt x="64" y="18"/>
                        </a:lnTo>
                        <a:lnTo>
                          <a:pt x="67" y="18"/>
                        </a:lnTo>
                        <a:lnTo>
                          <a:pt x="70" y="21"/>
                        </a:lnTo>
                        <a:lnTo>
                          <a:pt x="70" y="21"/>
                        </a:lnTo>
                        <a:lnTo>
                          <a:pt x="74" y="25"/>
                        </a:lnTo>
                        <a:lnTo>
                          <a:pt x="77" y="25"/>
                        </a:lnTo>
                        <a:lnTo>
                          <a:pt x="77" y="28"/>
                        </a:lnTo>
                        <a:lnTo>
                          <a:pt x="77" y="2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sp>
              <p:nvSpPr>
                <p:cNvPr id="29" name="Oval 29"/>
                <p:cNvSpPr>
                  <a:spLocks noChangeArrowheads="1"/>
                </p:cNvSpPr>
                <p:nvPr/>
              </p:nvSpPr>
              <p:spPr bwMode="auto">
                <a:xfrm rot="-4614749">
                  <a:off x="3503" y="3275"/>
                  <a:ext cx="163" cy="52"/>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30" name="Freeform 30"/>
                <p:cNvSpPr>
                  <a:spLocks/>
                </p:cNvSpPr>
                <p:nvPr/>
              </p:nvSpPr>
              <p:spPr bwMode="auto">
                <a:xfrm>
                  <a:off x="3561" y="3109"/>
                  <a:ext cx="66" cy="130"/>
                </a:xfrm>
                <a:custGeom>
                  <a:avLst/>
                  <a:gdLst>
                    <a:gd name="T0" fmla="*/ 56 w 60"/>
                    <a:gd name="T1" fmla="*/ 108 h 115"/>
                    <a:gd name="T2" fmla="*/ 53 w 60"/>
                    <a:gd name="T3" fmla="*/ 112 h 115"/>
                    <a:gd name="T4" fmla="*/ 46 w 60"/>
                    <a:gd name="T5" fmla="*/ 115 h 115"/>
                    <a:gd name="T6" fmla="*/ 40 w 60"/>
                    <a:gd name="T7" fmla="*/ 115 h 115"/>
                    <a:gd name="T8" fmla="*/ 33 w 60"/>
                    <a:gd name="T9" fmla="*/ 115 h 115"/>
                    <a:gd name="T10" fmla="*/ 26 w 60"/>
                    <a:gd name="T11" fmla="*/ 115 h 115"/>
                    <a:gd name="T12" fmla="*/ 20 w 60"/>
                    <a:gd name="T13" fmla="*/ 115 h 115"/>
                    <a:gd name="T14" fmla="*/ 13 w 60"/>
                    <a:gd name="T15" fmla="*/ 112 h 115"/>
                    <a:gd name="T16" fmla="*/ 6 w 60"/>
                    <a:gd name="T17" fmla="*/ 112 h 115"/>
                    <a:gd name="T18" fmla="*/ 6 w 60"/>
                    <a:gd name="T19" fmla="*/ 101 h 115"/>
                    <a:gd name="T20" fmla="*/ 3 w 60"/>
                    <a:gd name="T21" fmla="*/ 91 h 115"/>
                    <a:gd name="T22" fmla="*/ 3 w 60"/>
                    <a:gd name="T23" fmla="*/ 77 h 115"/>
                    <a:gd name="T24" fmla="*/ 3 w 60"/>
                    <a:gd name="T25" fmla="*/ 67 h 115"/>
                    <a:gd name="T26" fmla="*/ 0 w 60"/>
                    <a:gd name="T27" fmla="*/ 53 h 115"/>
                    <a:gd name="T28" fmla="*/ 0 w 60"/>
                    <a:gd name="T29" fmla="*/ 42 h 115"/>
                    <a:gd name="T30" fmla="*/ 0 w 60"/>
                    <a:gd name="T31" fmla="*/ 35 h 115"/>
                    <a:gd name="T32" fmla="*/ 0 w 60"/>
                    <a:gd name="T33" fmla="*/ 32 h 115"/>
                    <a:gd name="T34" fmla="*/ 3 w 60"/>
                    <a:gd name="T35" fmla="*/ 18 h 115"/>
                    <a:gd name="T36" fmla="*/ 6 w 60"/>
                    <a:gd name="T37" fmla="*/ 7 h 115"/>
                    <a:gd name="T38" fmla="*/ 16 w 60"/>
                    <a:gd name="T39" fmla="*/ 0 h 115"/>
                    <a:gd name="T40" fmla="*/ 26 w 60"/>
                    <a:gd name="T41" fmla="*/ 0 h 115"/>
                    <a:gd name="T42" fmla="*/ 40 w 60"/>
                    <a:gd name="T43" fmla="*/ 4 h 115"/>
                    <a:gd name="T44" fmla="*/ 50 w 60"/>
                    <a:gd name="T45" fmla="*/ 7 h 115"/>
                    <a:gd name="T46" fmla="*/ 56 w 60"/>
                    <a:gd name="T47" fmla="*/ 18 h 115"/>
                    <a:gd name="T48" fmla="*/ 60 w 60"/>
                    <a:gd name="T49" fmla="*/ 32 h 115"/>
                    <a:gd name="T50" fmla="*/ 60 w 60"/>
                    <a:gd name="T51" fmla="*/ 46 h 115"/>
                    <a:gd name="T52" fmla="*/ 60 w 60"/>
                    <a:gd name="T53" fmla="*/ 70 h 115"/>
                    <a:gd name="T54" fmla="*/ 60 w 60"/>
                    <a:gd name="T55" fmla="*/ 94 h 115"/>
                    <a:gd name="T56" fmla="*/ 56 w 60"/>
                    <a:gd name="T57" fmla="*/ 108 h 115"/>
                    <a:gd name="T58" fmla="*/ 56 w 60"/>
                    <a:gd name="T59" fmla="*/ 10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15">
                      <a:moveTo>
                        <a:pt x="56" y="108"/>
                      </a:moveTo>
                      <a:lnTo>
                        <a:pt x="53" y="112"/>
                      </a:lnTo>
                      <a:lnTo>
                        <a:pt x="46" y="115"/>
                      </a:lnTo>
                      <a:lnTo>
                        <a:pt x="40" y="115"/>
                      </a:lnTo>
                      <a:lnTo>
                        <a:pt x="33" y="115"/>
                      </a:lnTo>
                      <a:lnTo>
                        <a:pt x="26" y="115"/>
                      </a:lnTo>
                      <a:lnTo>
                        <a:pt x="20" y="115"/>
                      </a:lnTo>
                      <a:lnTo>
                        <a:pt x="13" y="112"/>
                      </a:lnTo>
                      <a:lnTo>
                        <a:pt x="6" y="112"/>
                      </a:lnTo>
                      <a:lnTo>
                        <a:pt x="6" y="101"/>
                      </a:lnTo>
                      <a:lnTo>
                        <a:pt x="3" y="91"/>
                      </a:lnTo>
                      <a:lnTo>
                        <a:pt x="3" y="77"/>
                      </a:lnTo>
                      <a:lnTo>
                        <a:pt x="3" y="67"/>
                      </a:lnTo>
                      <a:lnTo>
                        <a:pt x="0" y="53"/>
                      </a:lnTo>
                      <a:lnTo>
                        <a:pt x="0" y="42"/>
                      </a:lnTo>
                      <a:lnTo>
                        <a:pt x="0" y="35"/>
                      </a:lnTo>
                      <a:lnTo>
                        <a:pt x="0" y="32"/>
                      </a:lnTo>
                      <a:lnTo>
                        <a:pt x="3" y="18"/>
                      </a:lnTo>
                      <a:lnTo>
                        <a:pt x="6" y="7"/>
                      </a:lnTo>
                      <a:lnTo>
                        <a:pt x="16" y="0"/>
                      </a:lnTo>
                      <a:lnTo>
                        <a:pt x="26" y="0"/>
                      </a:lnTo>
                      <a:lnTo>
                        <a:pt x="40" y="4"/>
                      </a:lnTo>
                      <a:lnTo>
                        <a:pt x="50" y="7"/>
                      </a:lnTo>
                      <a:lnTo>
                        <a:pt x="56" y="18"/>
                      </a:lnTo>
                      <a:lnTo>
                        <a:pt x="60" y="32"/>
                      </a:lnTo>
                      <a:lnTo>
                        <a:pt x="60" y="46"/>
                      </a:lnTo>
                      <a:lnTo>
                        <a:pt x="60" y="70"/>
                      </a:lnTo>
                      <a:lnTo>
                        <a:pt x="60" y="94"/>
                      </a:lnTo>
                      <a:lnTo>
                        <a:pt x="56" y="108"/>
                      </a:lnTo>
                      <a:lnTo>
                        <a:pt x="56" y="10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grpSp>
      </p:grpSp>
      <p:pic>
        <p:nvPicPr>
          <p:cNvPr id="3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1793329"/>
            <a:ext cx="3667125" cy="255746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2"/>
          <p:cNvSpPr>
            <a:spLocks noChangeArrowheads="1"/>
          </p:cNvSpPr>
          <p:nvPr/>
        </p:nvSpPr>
        <p:spPr bwMode="auto">
          <a:xfrm>
            <a:off x="838200" y="2707729"/>
            <a:ext cx="3048000" cy="609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200"/>
              <a:t>Traditional Western Team</a:t>
            </a:r>
          </a:p>
        </p:txBody>
      </p:sp>
      <p:sp>
        <p:nvSpPr>
          <p:cNvPr id="35" name="Rectangle 33"/>
          <p:cNvSpPr txBox="1">
            <a:spLocks noChangeArrowheads="1"/>
          </p:cNvSpPr>
          <p:nvPr/>
        </p:nvSpPr>
        <p:spPr>
          <a:xfrm>
            <a:off x="484188" y="921791"/>
            <a:ext cx="8229600" cy="80803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800" kern="0" smtClean="0"/>
              <a:t>One-Piece</a:t>
            </a:r>
            <a:r>
              <a:rPr lang="en-US" sz="4000" kern="0" smtClean="0"/>
              <a:t> </a:t>
            </a:r>
            <a:r>
              <a:rPr lang="en-US" sz="2800" kern="0" smtClean="0"/>
              <a:t>Flow Demands Team Work!</a:t>
            </a:r>
            <a:endParaRPr lang="en-US" sz="4000" kern="0"/>
          </a:p>
        </p:txBody>
      </p:sp>
      <p:sp>
        <p:nvSpPr>
          <p:cNvPr id="36" name="Freeform 34"/>
          <p:cNvSpPr>
            <a:spLocks/>
          </p:cNvSpPr>
          <p:nvPr/>
        </p:nvSpPr>
        <p:spPr bwMode="auto">
          <a:xfrm>
            <a:off x="7302500" y="5406479"/>
            <a:ext cx="20638" cy="15875"/>
          </a:xfrm>
          <a:custGeom>
            <a:avLst/>
            <a:gdLst>
              <a:gd name="T0" fmla="*/ 10 w 13"/>
              <a:gd name="T1" fmla="*/ 10 h 10"/>
              <a:gd name="T2" fmla="*/ 10 w 13"/>
              <a:gd name="T3" fmla="*/ 7 h 10"/>
              <a:gd name="T4" fmla="*/ 13 w 13"/>
              <a:gd name="T5" fmla="*/ 7 h 10"/>
              <a:gd name="T6" fmla="*/ 10 w 13"/>
              <a:gd name="T7" fmla="*/ 3 h 10"/>
              <a:gd name="T8" fmla="*/ 10 w 13"/>
              <a:gd name="T9" fmla="*/ 0 h 10"/>
              <a:gd name="T10" fmla="*/ 6 w 13"/>
              <a:gd name="T11" fmla="*/ 0 h 10"/>
              <a:gd name="T12" fmla="*/ 6 w 13"/>
              <a:gd name="T13" fmla="*/ 0 h 10"/>
              <a:gd name="T14" fmla="*/ 3 w 13"/>
              <a:gd name="T15" fmla="*/ 0 h 10"/>
              <a:gd name="T16" fmla="*/ 3 w 13"/>
              <a:gd name="T17" fmla="*/ 3 h 10"/>
              <a:gd name="T18" fmla="*/ 0 w 13"/>
              <a:gd name="T19" fmla="*/ 3 h 10"/>
              <a:gd name="T20" fmla="*/ 0 w 13"/>
              <a:gd name="T21" fmla="*/ 7 h 10"/>
              <a:gd name="T22" fmla="*/ 3 w 13"/>
              <a:gd name="T23" fmla="*/ 7 h 10"/>
              <a:gd name="T24" fmla="*/ 3 w 13"/>
              <a:gd name="T25" fmla="*/ 10 h 10"/>
              <a:gd name="T26" fmla="*/ 3 w 13"/>
              <a:gd name="T27" fmla="*/ 10 h 10"/>
              <a:gd name="T28" fmla="*/ 6 w 13"/>
              <a:gd name="T29" fmla="*/ 10 h 10"/>
              <a:gd name="T30" fmla="*/ 10 w 13"/>
              <a:gd name="T31" fmla="*/ 10 h 10"/>
              <a:gd name="T32" fmla="*/ 10 w 13"/>
              <a:gd name="T33" fmla="*/ 10 h 10"/>
              <a:gd name="T34" fmla="*/ 10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10" y="10"/>
                </a:moveTo>
                <a:lnTo>
                  <a:pt x="10" y="7"/>
                </a:lnTo>
                <a:lnTo>
                  <a:pt x="13" y="7"/>
                </a:lnTo>
                <a:lnTo>
                  <a:pt x="10" y="3"/>
                </a:lnTo>
                <a:lnTo>
                  <a:pt x="10" y="0"/>
                </a:lnTo>
                <a:lnTo>
                  <a:pt x="6" y="0"/>
                </a:lnTo>
                <a:lnTo>
                  <a:pt x="6" y="0"/>
                </a:lnTo>
                <a:lnTo>
                  <a:pt x="3" y="0"/>
                </a:lnTo>
                <a:lnTo>
                  <a:pt x="3" y="3"/>
                </a:lnTo>
                <a:lnTo>
                  <a:pt x="0" y="3"/>
                </a:lnTo>
                <a:lnTo>
                  <a:pt x="0" y="7"/>
                </a:lnTo>
                <a:lnTo>
                  <a:pt x="3" y="7"/>
                </a:lnTo>
                <a:lnTo>
                  <a:pt x="3" y="10"/>
                </a:lnTo>
                <a:lnTo>
                  <a:pt x="3" y="10"/>
                </a:lnTo>
                <a:lnTo>
                  <a:pt x="6" y="10"/>
                </a:lnTo>
                <a:lnTo>
                  <a:pt x="10" y="10"/>
                </a:lnTo>
                <a:lnTo>
                  <a:pt x="10" y="10"/>
                </a:lnTo>
                <a:lnTo>
                  <a:pt x="10"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auto">
          <a:xfrm>
            <a:off x="7302500" y="5406479"/>
            <a:ext cx="20638" cy="15875"/>
          </a:xfrm>
          <a:custGeom>
            <a:avLst/>
            <a:gdLst>
              <a:gd name="T0" fmla="*/ 10 w 13"/>
              <a:gd name="T1" fmla="*/ 10 h 10"/>
              <a:gd name="T2" fmla="*/ 10 w 13"/>
              <a:gd name="T3" fmla="*/ 7 h 10"/>
              <a:gd name="T4" fmla="*/ 10 w 13"/>
              <a:gd name="T5" fmla="*/ 7 h 10"/>
              <a:gd name="T6" fmla="*/ 13 w 13"/>
              <a:gd name="T7" fmla="*/ 3 h 10"/>
              <a:gd name="T8" fmla="*/ 10 w 13"/>
              <a:gd name="T9" fmla="*/ 3 h 10"/>
              <a:gd name="T10" fmla="*/ 10 w 13"/>
              <a:gd name="T11" fmla="*/ 0 h 10"/>
              <a:gd name="T12" fmla="*/ 6 w 13"/>
              <a:gd name="T13" fmla="*/ 0 h 10"/>
              <a:gd name="T14" fmla="*/ 3 w 13"/>
              <a:gd name="T15" fmla="*/ 0 h 10"/>
              <a:gd name="T16" fmla="*/ 3 w 13"/>
              <a:gd name="T17" fmla="*/ 3 h 10"/>
              <a:gd name="T18" fmla="*/ 3 w 13"/>
              <a:gd name="T19" fmla="*/ 3 h 10"/>
              <a:gd name="T20" fmla="*/ 3 w 13"/>
              <a:gd name="T21" fmla="*/ 7 h 10"/>
              <a:gd name="T22" fmla="*/ 0 w 13"/>
              <a:gd name="T23" fmla="*/ 7 h 10"/>
              <a:gd name="T24" fmla="*/ 3 w 13"/>
              <a:gd name="T25" fmla="*/ 10 h 10"/>
              <a:gd name="T26" fmla="*/ 3 w 13"/>
              <a:gd name="T27" fmla="*/ 10 h 10"/>
              <a:gd name="T28" fmla="*/ 6 w 13"/>
              <a:gd name="T29" fmla="*/ 10 h 10"/>
              <a:gd name="T30" fmla="*/ 6 w 13"/>
              <a:gd name="T31" fmla="*/ 10 h 10"/>
              <a:gd name="T32" fmla="*/ 10 w 13"/>
              <a:gd name="T33" fmla="*/ 10 h 10"/>
              <a:gd name="T34" fmla="*/ 10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10" y="10"/>
                </a:moveTo>
                <a:lnTo>
                  <a:pt x="10" y="7"/>
                </a:lnTo>
                <a:lnTo>
                  <a:pt x="10" y="7"/>
                </a:lnTo>
                <a:lnTo>
                  <a:pt x="13" y="3"/>
                </a:lnTo>
                <a:lnTo>
                  <a:pt x="10" y="3"/>
                </a:lnTo>
                <a:lnTo>
                  <a:pt x="10" y="0"/>
                </a:lnTo>
                <a:lnTo>
                  <a:pt x="6" y="0"/>
                </a:lnTo>
                <a:lnTo>
                  <a:pt x="3" y="0"/>
                </a:lnTo>
                <a:lnTo>
                  <a:pt x="3" y="3"/>
                </a:lnTo>
                <a:lnTo>
                  <a:pt x="3" y="3"/>
                </a:lnTo>
                <a:lnTo>
                  <a:pt x="3" y="7"/>
                </a:lnTo>
                <a:lnTo>
                  <a:pt x="0" y="7"/>
                </a:lnTo>
                <a:lnTo>
                  <a:pt x="3" y="10"/>
                </a:lnTo>
                <a:lnTo>
                  <a:pt x="3" y="10"/>
                </a:lnTo>
                <a:lnTo>
                  <a:pt x="6" y="10"/>
                </a:lnTo>
                <a:lnTo>
                  <a:pt x="6" y="10"/>
                </a:lnTo>
                <a:lnTo>
                  <a:pt x="10" y="10"/>
                </a:lnTo>
                <a:lnTo>
                  <a:pt x="10"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auto">
          <a:xfrm>
            <a:off x="7302500" y="5406479"/>
            <a:ext cx="20638" cy="15875"/>
          </a:xfrm>
          <a:custGeom>
            <a:avLst/>
            <a:gdLst>
              <a:gd name="T0" fmla="*/ 3 w 13"/>
              <a:gd name="T1" fmla="*/ 10 h 10"/>
              <a:gd name="T2" fmla="*/ 6 w 13"/>
              <a:gd name="T3" fmla="*/ 10 h 10"/>
              <a:gd name="T4" fmla="*/ 6 w 13"/>
              <a:gd name="T5" fmla="*/ 10 h 10"/>
              <a:gd name="T6" fmla="*/ 10 w 13"/>
              <a:gd name="T7" fmla="*/ 10 h 10"/>
              <a:gd name="T8" fmla="*/ 10 w 13"/>
              <a:gd name="T9" fmla="*/ 7 h 10"/>
              <a:gd name="T10" fmla="*/ 13 w 13"/>
              <a:gd name="T11" fmla="*/ 7 h 10"/>
              <a:gd name="T12" fmla="*/ 10 w 13"/>
              <a:gd name="T13" fmla="*/ 3 h 10"/>
              <a:gd name="T14" fmla="*/ 10 w 13"/>
              <a:gd name="T15" fmla="*/ 3 h 10"/>
              <a:gd name="T16" fmla="*/ 10 w 13"/>
              <a:gd name="T17" fmla="*/ 0 h 10"/>
              <a:gd name="T18" fmla="*/ 6 w 13"/>
              <a:gd name="T19" fmla="*/ 0 h 10"/>
              <a:gd name="T20" fmla="*/ 3 w 13"/>
              <a:gd name="T21" fmla="*/ 0 h 10"/>
              <a:gd name="T22" fmla="*/ 3 w 13"/>
              <a:gd name="T23" fmla="*/ 0 h 10"/>
              <a:gd name="T24" fmla="*/ 3 w 13"/>
              <a:gd name="T25" fmla="*/ 3 h 10"/>
              <a:gd name="T26" fmla="*/ 0 w 13"/>
              <a:gd name="T27" fmla="*/ 7 h 10"/>
              <a:gd name="T28" fmla="*/ 0 w 13"/>
              <a:gd name="T29" fmla="*/ 7 h 10"/>
              <a:gd name="T30" fmla="*/ 3 w 13"/>
              <a:gd name="T31" fmla="*/ 10 h 10"/>
              <a:gd name="T32" fmla="*/ 3 w 13"/>
              <a:gd name="T33" fmla="*/ 10 h 10"/>
              <a:gd name="T34" fmla="*/ 3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3" y="10"/>
                </a:moveTo>
                <a:lnTo>
                  <a:pt x="6" y="10"/>
                </a:lnTo>
                <a:lnTo>
                  <a:pt x="6" y="10"/>
                </a:lnTo>
                <a:lnTo>
                  <a:pt x="10" y="10"/>
                </a:lnTo>
                <a:lnTo>
                  <a:pt x="10" y="7"/>
                </a:lnTo>
                <a:lnTo>
                  <a:pt x="13" y="7"/>
                </a:lnTo>
                <a:lnTo>
                  <a:pt x="10" y="3"/>
                </a:lnTo>
                <a:lnTo>
                  <a:pt x="10" y="3"/>
                </a:lnTo>
                <a:lnTo>
                  <a:pt x="10" y="0"/>
                </a:lnTo>
                <a:lnTo>
                  <a:pt x="6" y="0"/>
                </a:lnTo>
                <a:lnTo>
                  <a:pt x="3" y="0"/>
                </a:lnTo>
                <a:lnTo>
                  <a:pt x="3" y="0"/>
                </a:lnTo>
                <a:lnTo>
                  <a:pt x="3" y="3"/>
                </a:lnTo>
                <a:lnTo>
                  <a:pt x="0" y="7"/>
                </a:lnTo>
                <a:lnTo>
                  <a:pt x="0" y="7"/>
                </a:lnTo>
                <a:lnTo>
                  <a:pt x="3" y="10"/>
                </a:lnTo>
                <a:lnTo>
                  <a:pt x="3" y="10"/>
                </a:lnTo>
                <a:lnTo>
                  <a:pt x="3"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 name="Group 37"/>
          <p:cNvGrpSpPr>
            <a:grpSpLocks/>
          </p:cNvGrpSpPr>
          <p:nvPr/>
        </p:nvGrpSpPr>
        <p:grpSpPr bwMode="auto">
          <a:xfrm flipH="1">
            <a:off x="6858000" y="4823866"/>
            <a:ext cx="484188" cy="669925"/>
            <a:chOff x="5008" y="3018"/>
            <a:chExt cx="335" cy="478"/>
          </a:xfrm>
        </p:grpSpPr>
        <p:sp>
          <p:nvSpPr>
            <p:cNvPr id="40" name="Freeform 38"/>
            <p:cNvSpPr>
              <a:spLocks/>
            </p:cNvSpPr>
            <p:nvPr/>
          </p:nvSpPr>
          <p:spPr bwMode="auto">
            <a:xfrm>
              <a:off x="5008" y="3319"/>
              <a:ext cx="154" cy="177"/>
            </a:xfrm>
            <a:custGeom>
              <a:avLst/>
              <a:gdLst>
                <a:gd name="T0" fmla="*/ 57 w 140"/>
                <a:gd name="T1" fmla="*/ 11 h 157"/>
                <a:gd name="T2" fmla="*/ 50 w 140"/>
                <a:gd name="T3" fmla="*/ 14 h 157"/>
                <a:gd name="T4" fmla="*/ 50 w 140"/>
                <a:gd name="T5" fmla="*/ 21 h 157"/>
                <a:gd name="T6" fmla="*/ 47 w 140"/>
                <a:gd name="T7" fmla="*/ 25 h 157"/>
                <a:gd name="T8" fmla="*/ 43 w 140"/>
                <a:gd name="T9" fmla="*/ 25 h 157"/>
                <a:gd name="T10" fmla="*/ 37 w 140"/>
                <a:gd name="T11" fmla="*/ 35 h 157"/>
                <a:gd name="T12" fmla="*/ 27 w 140"/>
                <a:gd name="T13" fmla="*/ 42 h 157"/>
                <a:gd name="T14" fmla="*/ 20 w 140"/>
                <a:gd name="T15" fmla="*/ 53 h 157"/>
                <a:gd name="T16" fmla="*/ 13 w 140"/>
                <a:gd name="T17" fmla="*/ 60 h 157"/>
                <a:gd name="T18" fmla="*/ 3 w 140"/>
                <a:gd name="T19" fmla="*/ 77 h 157"/>
                <a:gd name="T20" fmla="*/ 0 w 140"/>
                <a:gd name="T21" fmla="*/ 102 h 157"/>
                <a:gd name="T22" fmla="*/ 3 w 140"/>
                <a:gd name="T23" fmla="*/ 123 h 157"/>
                <a:gd name="T24" fmla="*/ 13 w 140"/>
                <a:gd name="T25" fmla="*/ 133 h 157"/>
                <a:gd name="T26" fmla="*/ 30 w 140"/>
                <a:gd name="T27" fmla="*/ 147 h 157"/>
                <a:gd name="T28" fmla="*/ 40 w 140"/>
                <a:gd name="T29" fmla="*/ 157 h 157"/>
                <a:gd name="T30" fmla="*/ 57 w 140"/>
                <a:gd name="T31" fmla="*/ 157 h 157"/>
                <a:gd name="T32" fmla="*/ 73 w 140"/>
                <a:gd name="T33" fmla="*/ 157 h 157"/>
                <a:gd name="T34" fmla="*/ 90 w 140"/>
                <a:gd name="T35" fmla="*/ 147 h 157"/>
                <a:gd name="T36" fmla="*/ 100 w 140"/>
                <a:gd name="T37" fmla="*/ 133 h 157"/>
                <a:gd name="T38" fmla="*/ 110 w 140"/>
                <a:gd name="T39" fmla="*/ 116 h 157"/>
                <a:gd name="T40" fmla="*/ 120 w 140"/>
                <a:gd name="T41" fmla="*/ 95 h 157"/>
                <a:gd name="T42" fmla="*/ 127 w 140"/>
                <a:gd name="T43" fmla="*/ 77 h 157"/>
                <a:gd name="T44" fmla="*/ 133 w 140"/>
                <a:gd name="T45" fmla="*/ 67 h 157"/>
                <a:gd name="T46" fmla="*/ 137 w 140"/>
                <a:gd name="T47" fmla="*/ 53 h 157"/>
                <a:gd name="T48" fmla="*/ 137 w 140"/>
                <a:gd name="T49" fmla="*/ 46 h 157"/>
                <a:gd name="T50" fmla="*/ 137 w 140"/>
                <a:gd name="T51" fmla="*/ 46 h 157"/>
                <a:gd name="T52" fmla="*/ 140 w 140"/>
                <a:gd name="T53" fmla="*/ 42 h 157"/>
                <a:gd name="T54" fmla="*/ 140 w 140"/>
                <a:gd name="T55" fmla="*/ 42 h 157"/>
                <a:gd name="T56" fmla="*/ 140 w 140"/>
                <a:gd name="T57" fmla="*/ 39 h 157"/>
                <a:gd name="T58" fmla="*/ 137 w 140"/>
                <a:gd name="T59" fmla="*/ 39 h 157"/>
                <a:gd name="T60" fmla="*/ 130 w 140"/>
                <a:gd name="T61" fmla="*/ 35 h 157"/>
                <a:gd name="T62" fmla="*/ 123 w 140"/>
                <a:gd name="T63" fmla="*/ 32 h 157"/>
                <a:gd name="T64" fmla="*/ 113 w 140"/>
                <a:gd name="T65" fmla="*/ 25 h 157"/>
                <a:gd name="T66" fmla="*/ 107 w 140"/>
                <a:gd name="T67" fmla="*/ 21 h 157"/>
                <a:gd name="T68" fmla="*/ 100 w 140"/>
                <a:gd name="T69" fmla="*/ 18 h 157"/>
                <a:gd name="T70" fmla="*/ 90 w 140"/>
                <a:gd name="T71" fmla="*/ 11 h 157"/>
                <a:gd name="T72" fmla="*/ 77 w 140"/>
                <a:gd name="T73" fmla="*/ 7 h 157"/>
                <a:gd name="T74" fmla="*/ 63 w 140"/>
                <a:gd name="T75" fmla="*/ 0 h 157"/>
                <a:gd name="T76" fmla="*/ 60 w 140"/>
                <a:gd name="T77" fmla="*/ 4 h 157"/>
                <a:gd name="T78" fmla="*/ 60 w 140"/>
                <a:gd name="T79" fmla="*/ 4 h 157"/>
                <a:gd name="T80" fmla="*/ 60 w 140"/>
                <a:gd name="T81" fmla="*/ 7 h 157"/>
                <a:gd name="T82" fmla="*/ 60 w 140"/>
                <a:gd name="T83" fmla="*/ 7 h 157"/>
                <a:gd name="T84" fmla="*/ 57 w 140"/>
                <a:gd name="T85"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57">
                  <a:moveTo>
                    <a:pt x="57" y="11"/>
                  </a:moveTo>
                  <a:lnTo>
                    <a:pt x="57" y="11"/>
                  </a:lnTo>
                  <a:lnTo>
                    <a:pt x="53" y="14"/>
                  </a:lnTo>
                  <a:lnTo>
                    <a:pt x="50" y="14"/>
                  </a:lnTo>
                  <a:lnTo>
                    <a:pt x="50" y="18"/>
                  </a:lnTo>
                  <a:lnTo>
                    <a:pt x="50" y="21"/>
                  </a:lnTo>
                  <a:lnTo>
                    <a:pt x="47" y="21"/>
                  </a:lnTo>
                  <a:lnTo>
                    <a:pt x="47" y="25"/>
                  </a:lnTo>
                  <a:lnTo>
                    <a:pt x="43" y="25"/>
                  </a:lnTo>
                  <a:lnTo>
                    <a:pt x="43" y="25"/>
                  </a:lnTo>
                  <a:lnTo>
                    <a:pt x="40" y="28"/>
                  </a:lnTo>
                  <a:lnTo>
                    <a:pt x="37" y="35"/>
                  </a:lnTo>
                  <a:lnTo>
                    <a:pt x="33" y="39"/>
                  </a:lnTo>
                  <a:lnTo>
                    <a:pt x="27" y="42"/>
                  </a:lnTo>
                  <a:lnTo>
                    <a:pt x="23" y="49"/>
                  </a:lnTo>
                  <a:lnTo>
                    <a:pt x="20" y="53"/>
                  </a:lnTo>
                  <a:lnTo>
                    <a:pt x="16" y="53"/>
                  </a:lnTo>
                  <a:lnTo>
                    <a:pt x="13" y="60"/>
                  </a:lnTo>
                  <a:lnTo>
                    <a:pt x="6" y="70"/>
                  </a:lnTo>
                  <a:lnTo>
                    <a:pt x="3" y="77"/>
                  </a:lnTo>
                  <a:lnTo>
                    <a:pt x="0" y="91"/>
                  </a:lnTo>
                  <a:lnTo>
                    <a:pt x="0" y="102"/>
                  </a:lnTo>
                  <a:lnTo>
                    <a:pt x="0" y="112"/>
                  </a:lnTo>
                  <a:lnTo>
                    <a:pt x="3" y="123"/>
                  </a:lnTo>
                  <a:lnTo>
                    <a:pt x="10" y="130"/>
                  </a:lnTo>
                  <a:lnTo>
                    <a:pt x="13" y="133"/>
                  </a:lnTo>
                  <a:lnTo>
                    <a:pt x="23" y="140"/>
                  </a:lnTo>
                  <a:lnTo>
                    <a:pt x="30" y="147"/>
                  </a:lnTo>
                  <a:lnTo>
                    <a:pt x="37" y="154"/>
                  </a:lnTo>
                  <a:lnTo>
                    <a:pt x="40" y="157"/>
                  </a:lnTo>
                  <a:lnTo>
                    <a:pt x="47" y="157"/>
                  </a:lnTo>
                  <a:lnTo>
                    <a:pt x="57" y="157"/>
                  </a:lnTo>
                  <a:lnTo>
                    <a:pt x="67" y="157"/>
                  </a:lnTo>
                  <a:lnTo>
                    <a:pt x="73" y="157"/>
                  </a:lnTo>
                  <a:lnTo>
                    <a:pt x="83" y="154"/>
                  </a:lnTo>
                  <a:lnTo>
                    <a:pt x="90" y="147"/>
                  </a:lnTo>
                  <a:lnTo>
                    <a:pt x="93" y="143"/>
                  </a:lnTo>
                  <a:lnTo>
                    <a:pt x="100" y="133"/>
                  </a:lnTo>
                  <a:lnTo>
                    <a:pt x="103" y="126"/>
                  </a:lnTo>
                  <a:lnTo>
                    <a:pt x="110" y="116"/>
                  </a:lnTo>
                  <a:lnTo>
                    <a:pt x="113" y="105"/>
                  </a:lnTo>
                  <a:lnTo>
                    <a:pt x="120" y="95"/>
                  </a:lnTo>
                  <a:lnTo>
                    <a:pt x="123" y="84"/>
                  </a:lnTo>
                  <a:lnTo>
                    <a:pt x="127" y="77"/>
                  </a:lnTo>
                  <a:lnTo>
                    <a:pt x="130" y="74"/>
                  </a:lnTo>
                  <a:lnTo>
                    <a:pt x="133" y="67"/>
                  </a:lnTo>
                  <a:lnTo>
                    <a:pt x="133" y="60"/>
                  </a:lnTo>
                  <a:lnTo>
                    <a:pt x="137" y="53"/>
                  </a:lnTo>
                  <a:lnTo>
                    <a:pt x="137" y="49"/>
                  </a:lnTo>
                  <a:lnTo>
                    <a:pt x="137" y="46"/>
                  </a:lnTo>
                  <a:lnTo>
                    <a:pt x="137" y="46"/>
                  </a:lnTo>
                  <a:lnTo>
                    <a:pt x="137" y="46"/>
                  </a:lnTo>
                  <a:lnTo>
                    <a:pt x="137" y="42"/>
                  </a:lnTo>
                  <a:lnTo>
                    <a:pt x="140" y="42"/>
                  </a:lnTo>
                  <a:lnTo>
                    <a:pt x="140" y="42"/>
                  </a:lnTo>
                  <a:lnTo>
                    <a:pt x="140" y="42"/>
                  </a:lnTo>
                  <a:lnTo>
                    <a:pt x="140" y="42"/>
                  </a:lnTo>
                  <a:lnTo>
                    <a:pt x="140" y="39"/>
                  </a:lnTo>
                  <a:lnTo>
                    <a:pt x="137" y="39"/>
                  </a:lnTo>
                  <a:lnTo>
                    <a:pt x="137" y="39"/>
                  </a:lnTo>
                  <a:lnTo>
                    <a:pt x="133" y="35"/>
                  </a:lnTo>
                  <a:lnTo>
                    <a:pt x="130" y="35"/>
                  </a:lnTo>
                  <a:lnTo>
                    <a:pt x="127" y="32"/>
                  </a:lnTo>
                  <a:lnTo>
                    <a:pt x="123" y="32"/>
                  </a:lnTo>
                  <a:lnTo>
                    <a:pt x="117" y="28"/>
                  </a:lnTo>
                  <a:lnTo>
                    <a:pt x="113" y="25"/>
                  </a:lnTo>
                  <a:lnTo>
                    <a:pt x="110" y="21"/>
                  </a:lnTo>
                  <a:lnTo>
                    <a:pt x="107" y="21"/>
                  </a:lnTo>
                  <a:lnTo>
                    <a:pt x="103" y="21"/>
                  </a:lnTo>
                  <a:lnTo>
                    <a:pt x="100" y="18"/>
                  </a:lnTo>
                  <a:lnTo>
                    <a:pt x="97" y="14"/>
                  </a:lnTo>
                  <a:lnTo>
                    <a:pt x="90" y="11"/>
                  </a:lnTo>
                  <a:lnTo>
                    <a:pt x="83" y="7"/>
                  </a:lnTo>
                  <a:lnTo>
                    <a:pt x="77" y="7"/>
                  </a:lnTo>
                  <a:lnTo>
                    <a:pt x="70" y="4"/>
                  </a:lnTo>
                  <a:lnTo>
                    <a:pt x="63" y="0"/>
                  </a:lnTo>
                  <a:lnTo>
                    <a:pt x="60" y="0"/>
                  </a:lnTo>
                  <a:lnTo>
                    <a:pt x="60" y="4"/>
                  </a:lnTo>
                  <a:lnTo>
                    <a:pt x="60" y="4"/>
                  </a:lnTo>
                  <a:lnTo>
                    <a:pt x="60" y="4"/>
                  </a:lnTo>
                  <a:lnTo>
                    <a:pt x="60" y="4"/>
                  </a:lnTo>
                  <a:lnTo>
                    <a:pt x="60" y="7"/>
                  </a:lnTo>
                  <a:lnTo>
                    <a:pt x="60" y="7"/>
                  </a:lnTo>
                  <a:lnTo>
                    <a:pt x="60" y="7"/>
                  </a:lnTo>
                  <a:lnTo>
                    <a:pt x="57" y="11"/>
                  </a:lnTo>
                  <a:lnTo>
                    <a:pt x="57" y="1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 name="Group 39"/>
            <p:cNvGrpSpPr>
              <a:grpSpLocks/>
            </p:cNvGrpSpPr>
            <p:nvPr/>
          </p:nvGrpSpPr>
          <p:grpSpPr bwMode="auto">
            <a:xfrm>
              <a:off x="5063" y="3018"/>
              <a:ext cx="280" cy="372"/>
              <a:chOff x="5063" y="3018"/>
              <a:chExt cx="280" cy="372"/>
            </a:xfrm>
          </p:grpSpPr>
          <p:sp>
            <p:nvSpPr>
              <p:cNvPr id="42" name="Freeform 40"/>
              <p:cNvSpPr>
                <a:spLocks/>
              </p:cNvSpPr>
              <p:nvPr/>
            </p:nvSpPr>
            <p:spPr bwMode="auto">
              <a:xfrm>
                <a:off x="5195" y="3339"/>
                <a:ext cx="88" cy="27"/>
              </a:xfrm>
              <a:custGeom>
                <a:avLst/>
                <a:gdLst>
                  <a:gd name="T0" fmla="*/ 3 w 80"/>
                  <a:gd name="T1" fmla="*/ 10 h 24"/>
                  <a:gd name="T2" fmla="*/ 0 w 80"/>
                  <a:gd name="T3" fmla="*/ 14 h 24"/>
                  <a:gd name="T4" fmla="*/ 3 w 80"/>
                  <a:gd name="T5" fmla="*/ 14 h 24"/>
                  <a:gd name="T6" fmla="*/ 3 w 80"/>
                  <a:gd name="T7" fmla="*/ 17 h 24"/>
                  <a:gd name="T8" fmla="*/ 7 w 80"/>
                  <a:gd name="T9" fmla="*/ 17 h 24"/>
                  <a:gd name="T10" fmla="*/ 7 w 80"/>
                  <a:gd name="T11" fmla="*/ 17 h 24"/>
                  <a:gd name="T12" fmla="*/ 10 w 80"/>
                  <a:gd name="T13" fmla="*/ 21 h 24"/>
                  <a:gd name="T14" fmla="*/ 14 w 80"/>
                  <a:gd name="T15" fmla="*/ 21 h 24"/>
                  <a:gd name="T16" fmla="*/ 17 w 80"/>
                  <a:gd name="T17" fmla="*/ 21 h 24"/>
                  <a:gd name="T18" fmla="*/ 20 w 80"/>
                  <a:gd name="T19" fmla="*/ 24 h 24"/>
                  <a:gd name="T20" fmla="*/ 24 w 80"/>
                  <a:gd name="T21" fmla="*/ 24 h 24"/>
                  <a:gd name="T22" fmla="*/ 27 w 80"/>
                  <a:gd name="T23" fmla="*/ 24 h 24"/>
                  <a:gd name="T24" fmla="*/ 27 w 80"/>
                  <a:gd name="T25" fmla="*/ 24 h 24"/>
                  <a:gd name="T26" fmla="*/ 27 w 80"/>
                  <a:gd name="T27" fmla="*/ 24 h 24"/>
                  <a:gd name="T28" fmla="*/ 30 w 80"/>
                  <a:gd name="T29" fmla="*/ 24 h 24"/>
                  <a:gd name="T30" fmla="*/ 34 w 80"/>
                  <a:gd name="T31" fmla="*/ 21 h 24"/>
                  <a:gd name="T32" fmla="*/ 40 w 80"/>
                  <a:gd name="T33" fmla="*/ 21 h 24"/>
                  <a:gd name="T34" fmla="*/ 44 w 80"/>
                  <a:gd name="T35" fmla="*/ 21 h 24"/>
                  <a:gd name="T36" fmla="*/ 47 w 80"/>
                  <a:gd name="T37" fmla="*/ 17 h 24"/>
                  <a:gd name="T38" fmla="*/ 50 w 80"/>
                  <a:gd name="T39" fmla="*/ 17 h 24"/>
                  <a:gd name="T40" fmla="*/ 54 w 80"/>
                  <a:gd name="T41" fmla="*/ 17 h 24"/>
                  <a:gd name="T42" fmla="*/ 54 w 80"/>
                  <a:gd name="T43" fmla="*/ 17 h 24"/>
                  <a:gd name="T44" fmla="*/ 57 w 80"/>
                  <a:gd name="T45" fmla="*/ 17 h 24"/>
                  <a:gd name="T46" fmla="*/ 60 w 80"/>
                  <a:gd name="T47" fmla="*/ 21 h 24"/>
                  <a:gd name="T48" fmla="*/ 64 w 80"/>
                  <a:gd name="T49" fmla="*/ 21 h 24"/>
                  <a:gd name="T50" fmla="*/ 67 w 80"/>
                  <a:gd name="T51" fmla="*/ 21 h 24"/>
                  <a:gd name="T52" fmla="*/ 70 w 80"/>
                  <a:gd name="T53" fmla="*/ 21 h 24"/>
                  <a:gd name="T54" fmla="*/ 70 w 80"/>
                  <a:gd name="T55" fmla="*/ 21 h 24"/>
                  <a:gd name="T56" fmla="*/ 74 w 80"/>
                  <a:gd name="T57" fmla="*/ 21 h 24"/>
                  <a:gd name="T58" fmla="*/ 77 w 80"/>
                  <a:gd name="T59" fmla="*/ 24 h 24"/>
                  <a:gd name="T60" fmla="*/ 80 w 80"/>
                  <a:gd name="T61" fmla="*/ 24 h 24"/>
                  <a:gd name="T62" fmla="*/ 80 w 80"/>
                  <a:gd name="T63" fmla="*/ 24 h 24"/>
                  <a:gd name="T64" fmla="*/ 80 w 80"/>
                  <a:gd name="T65" fmla="*/ 24 h 24"/>
                  <a:gd name="T66" fmla="*/ 80 w 80"/>
                  <a:gd name="T67" fmla="*/ 21 h 24"/>
                  <a:gd name="T68" fmla="*/ 80 w 80"/>
                  <a:gd name="T69" fmla="*/ 17 h 24"/>
                  <a:gd name="T70" fmla="*/ 77 w 80"/>
                  <a:gd name="T71" fmla="*/ 14 h 24"/>
                  <a:gd name="T72" fmla="*/ 74 w 80"/>
                  <a:gd name="T73" fmla="*/ 10 h 24"/>
                  <a:gd name="T74" fmla="*/ 67 w 80"/>
                  <a:gd name="T75" fmla="*/ 10 h 24"/>
                  <a:gd name="T76" fmla="*/ 64 w 80"/>
                  <a:gd name="T77" fmla="*/ 7 h 24"/>
                  <a:gd name="T78" fmla="*/ 60 w 80"/>
                  <a:gd name="T79" fmla="*/ 7 h 24"/>
                  <a:gd name="T80" fmla="*/ 60 w 80"/>
                  <a:gd name="T81" fmla="*/ 3 h 24"/>
                  <a:gd name="T82" fmla="*/ 57 w 80"/>
                  <a:gd name="T83" fmla="*/ 3 h 24"/>
                  <a:gd name="T84" fmla="*/ 54 w 80"/>
                  <a:gd name="T85" fmla="*/ 0 h 24"/>
                  <a:gd name="T86" fmla="*/ 50 w 80"/>
                  <a:gd name="T87" fmla="*/ 0 h 24"/>
                  <a:gd name="T88" fmla="*/ 47 w 80"/>
                  <a:gd name="T89" fmla="*/ 0 h 24"/>
                  <a:gd name="T90" fmla="*/ 47 w 80"/>
                  <a:gd name="T91" fmla="*/ 0 h 24"/>
                  <a:gd name="T92" fmla="*/ 44 w 80"/>
                  <a:gd name="T93" fmla="*/ 0 h 24"/>
                  <a:gd name="T94" fmla="*/ 40 w 80"/>
                  <a:gd name="T95" fmla="*/ 0 h 24"/>
                  <a:gd name="T96" fmla="*/ 37 w 80"/>
                  <a:gd name="T97" fmla="*/ 0 h 24"/>
                  <a:gd name="T98" fmla="*/ 34 w 80"/>
                  <a:gd name="T99" fmla="*/ 3 h 24"/>
                  <a:gd name="T100" fmla="*/ 27 w 80"/>
                  <a:gd name="T101" fmla="*/ 3 h 24"/>
                  <a:gd name="T102" fmla="*/ 27 w 80"/>
                  <a:gd name="T103" fmla="*/ 3 h 24"/>
                  <a:gd name="T104" fmla="*/ 24 w 80"/>
                  <a:gd name="T105" fmla="*/ 3 h 24"/>
                  <a:gd name="T106" fmla="*/ 20 w 80"/>
                  <a:gd name="T107" fmla="*/ 3 h 24"/>
                  <a:gd name="T108" fmla="*/ 20 w 80"/>
                  <a:gd name="T109" fmla="*/ 3 h 24"/>
                  <a:gd name="T110" fmla="*/ 17 w 80"/>
                  <a:gd name="T111" fmla="*/ 3 h 24"/>
                  <a:gd name="T112" fmla="*/ 14 w 80"/>
                  <a:gd name="T113" fmla="*/ 3 h 24"/>
                  <a:gd name="T114" fmla="*/ 10 w 80"/>
                  <a:gd name="T115" fmla="*/ 3 h 24"/>
                  <a:gd name="T116" fmla="*/ 7 w 80"/>
                  <a:gd name="T117" fmla="*/ 7 h 24"/>
                  <a:gd name="T118" fmla="*/ 3 w 80"/>
                  <a:gd name="T119" fmla="*/ 7 h 24"/>
                  <a:gd name="T120" fmla="*/ 3 w 80"/>
                  <a:gd name="T121" fmla="*/ 10 h 24"/>
                  <a:gd name="T122" fmla="*/ 3 w 80"/>
                  <a:gd name="T1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4">
                    <a:moveTo>
                      <a:pt x="3" y="10"/>
                    </a:moveTo>
                    <a:lnTo>
                      <a:pt x="0" y="14"/>
                    </a:lnTo>
                    <a:lnTo>
                      <a:pt x="3" y="14"/>
                    </a:lnTo>
                    <a:lnTo>
                      <a:pt x="3" y="17"/>
                    </a:lnTo>
                    <a:lnTo>
                      <a:pt x="7" y="17"/>
                    </a:lnTo>
                    <a:lnTo>
                      <a:pt x="7" y="17"/>
                    </a:lnTo>
                    <a:lnTo>
                      <a:pt x="10" y="21"/>
                    </a:lnTo>
                    <a:lnTo>
                      <a:pt x="14" y="21"/>
                    </a:lnTo>
                    <a:lnTo>
                      <a:pt x="17" y="21"/>
                    </a:lnTo>
                    <a:lnTo>
                      <a:pt x="20" y="24"/>
                    </a:lnTo>
                    <a:lnTo>
                      <a:pt x="24" y="24"/>
                    </a:lnTo>
                    <a:lnTo>
                      <a:pt x="27" y="24"/>
                    </a:lnTo>
                    <a:lnTo>
                      <a:pt x="27" y="24"/>
                    </a:lnTo>
                    <a:lnTo>
                      <a:pt x="27" y="24"/>
                    </a:lnTo>
                    <a:lnTo>
                      <a:pt x="30" y="24"/>
                    </a:lnTo>
                    <a:lnTo>
                      <a:pt x="34" y="21"/>
                    </a:lnTo>
                    <a:lnTo>
                      <a:pt x="40" y="21"/>
                    </a:lnTo>
                    <a:lnTo>
                      <a:pt x="44" y="21"/>
                    </a:lnTo>
                    <a:lnTo>
                      <a:pt x="47" y="17"/>
                    </a:lnTo>
                    <a:lnTo>
                      <a:pt x="50" y="17"/>
                    </a:lnTo>
                    <a:lnTo>
                      <a:pt x="54" y="17"/>
                    </a:lnTo>
                    <a:lnTo>
                      <a:pt x="54" y="17"/>
                    </a:lnTo>
                    <a:lnTo>
                      <a:pt x="57" y="17"/>
                    </a:lnTo>
                    <a:lnTo>
                      <a:pt x="60" y="21"/>
                    </a:lnTo>
                    <a:lnTo>
                      <a:pt x="64" y="21"/>
                    </a:lnTo>
                    <a:lnTo>
                      <a:pt x="67" y="21"/>
                    </a:lnTo>
                    <a:lnTo>
                      <a:pt x="70" y="21"/>
                    </a:lnTo>
                    <a:lnTo>
                      <a:pt x="70" y="21"/>
                    </a:lnTo>
                    <a:lnTo>
                      <a:pt x="74" y="21"/>
                    </a:lnTo>
                    <a:lnTo>
                      <a:pt x="77" y="24"/>
                    </a:lnTo>
                    <a:lnTo>
                      <a:pt x="80" y="24"/>
                    </a:lnTo>
                    <a:lnTo>
                      <a:pt x="80" y="24"/>
                    </a:lnTo>
                    <a:lnTo>
                      <a:pt x="80" y="24"/>
                    </a:lnTo>
                    <a:lnTo>
                      <a:pt x="80" y="21"/>
                    </a:lnTo>
                    <a:lnTo>
                      <a:pt x="80" y="17"/>
                    </a:lnTo>
                    <a:lnTo>
                      <a:pt x="77" y="14"/>
                    </a:lnTo>
                    <a:lnTo>
                      <a:pt x="74" y="10"/>
                    </a:lnTo>
                    <a:lnTo>
                      <a:pt x="67" y="10"/>
                    </a:lnTo>
                    <a:lnTo>
                      <a:pt x="64" y="7"/>
                    </a:lnTo>
                    <a:lnTo>
                      <a:pt x="60" y="7"/>
                    </a:lnTo>
                    <a:lnTo>
                      <a:pt x="60" y="3"/>
                    </a:lnTo>
                    <a:lnTo>
                      <a:pt x="57" y="3"/>
                    </a:lnTo>
                    <a:lnTo>
                      <a:pt x="54" y="0"/>
                    </a:lnTo>
                    <a:lnTo>
                      <a:pt x="50" y="0"/>
                    </a:lnTo>
                    <a:lnTo>
                      <a:pt x="47" y="0"/>
                    </a:lnTo>
                    <a:lnTo>
                      <a:pt x="47" y="0"/>
                    </a:lnTo>
                    <a:lnTo>
                      <a:pt x="44" y="0"/>
                    </a:lnTo>
                    <a:lnTo>
                      <a:pt x="40" y="0"/>
                    </a:lnTo>
                    <a:lnTo>
                      <a:pt x="37" y="0"/>
                    </a:lnTo>
                    <a:lnTo>
                      <a:pt x="34" y="3"/>
                    </a:lnTo>
                    <a:lnTo>
                      <a:pt x="27" y="3"/>
                    </a:lnTo>
                    <a:lnTo>
                      <a:pt x="27" y="3"/>
                    </a:lnTo>
                    <a:lnTo>
                      <a:pt x="24" y="3"/>
                    </a:lnTo>
                    <a:lnTo>
                      <a:pt x="20" y="3"/>
                    </a:lnTo>
                    <a:lnTo>
                      <a:pt x="20" y="3"/>
                    </a:lnTo>
                    <a:lnTo>
                      <a:pt x="17" y="3"/>
                    </a:lnTo>
                    <a:lnTo>
                      <a:pt x="14" y="3"/>
                    </a:lnTo>
                    <a:lnTo>
                      <a:pt x="10" y="3"/>
                    </a:lnTo>
                    <a:lnTo>
                      <a:pt x="7" y="7"/>
                    </a:lnTo>
                    <a:lnTo>
                      <a:pt x="3" y="7"/>
                    </a:lnTo>
                    <a:lnTo>
                      <a:pt x="3" y="10"/>
                    </a:lnTo>
                    <a:lnTo>
                      <a:pt x="3"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1"/>
              <p:cNvSpPr>
                <a:spLocks/>
              </p:cNvSpPr>
              <p:nvPr/>
            </p:nvSpPr>
            <p:spPr bwMode="auto">
              <a:xfrm>
                <a:off x="5199" y="3347"/>
                <a:ext cx="15" cy="11"/>
              </a:xfrm>
              <a:custGeom>
                <a:avLst/>
                <a:gdLst>
                  <a:gd name="T0" fmla="*/ 11 w 14"/>
                  <a:gd name="T1" fmla="*/ 7 h 10"/>
                  <a:gd name="T2" fmla="*/ 14 w 14"/>
                  <a:gd name="T3" fmla="*/ 3 h 10"/>
                  <a:gd name="T4" fmla="*/ 11 w 14"/>
                  <a:gd name="T5" fmla="*/ 3 h 10"/>
                  <a:gd name="T6" fmla="*/ 11 w 14"/>
                  <a:gd name="T7" fmla="*/ 0 h 10"/>
                  <a:gd name="T8" fmla="*/ 7 w 14"/>
                  <a:gd name="T9" fmla="*/ 0 h 10"/>
                  <a:gd name="T10" fmla="*/ 7 w 14"/>
                  <a:gd name="T11" fmla="*/ 0 h 10"/>
                  <a:gd name="T12" fmla="*/ 4 w 14"/>
                  <a:gd name="T13" fmla="*/ 0 h 10"/>
                  <a:gd name="T14" fmla="*/ 4 w 14"/>
                  <a:gd name="T15" fmla="*/ 0 h 10"/>
                  <a:gd name="T16" fmla="*/ 4 w 14"/>
                  <a:gd name="T17" fmla="*/ 3 h 10"/>
                  <a:gd name="T18" fmla="*/ 0 w 14"/>
                  <a:gd name="T19" fmla="*/ 7 h 10"/>
                  <a:gd name="T20" fmla="*/ 0 w 14"/>
                  <a:gd name="T21" fmla="*/ 7 h 10"/>
                  <a:gd name="T22" fmla="*/ 4 w 14"/>
                  <a:gd name="T23" fmla="*/ 7 h 10"/>
                  <a:gd name="T24" fmla="*/ 4 w 14"/>
                  <a:gd name="T25" fmla="*/ 10 h 10"/>
                  <a:gd name="T26" fmla="*/ 7 w 14"/>
                  <a:gd name="T27" fmla="*/ 10 h 10"/>
                  <a:gd name="T28" fmla="*/ 11 w 14"/>
                  <a:gd name="T29" fmla="*/ 10 h 10"/>
                  <a:gd name="T30" fmla="*/ 11 w 14"/>
                  <a:gd name="T31" fmla="*/ 7 h 10"/>
                  <a:gd name="T32" fmla="*/ 11 w 14"/>
                  <a:gd name="T33" fmla="*/ 7 h 10"/>
                  <a:gd name="T34" fmla="*/ 11 w 14"/>
                  <a:gd name="T3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1" y="7"/>
                    </a:moveTo>
                    <a:lnTo>
                      <a:pt x="14" y="3"/>
                    </a:lnTo>
                    <a:lnTo>
                      <a:pt x="11" y="3"/>
                    </a:lnTo>
                    <a:lnTo>
                      <a:pt x="11" y="0"/>
                    </a:lnTo>
                    <a:lnTo>
                      <a:pt x="7" y="0"/>
                    </a:lnTo>
                    <a:lnTo>
                      <a:pt x="7" y="0"/>
                    </a:lnTo>
                    <a:lnTo>
                      <a:pt x="4" y="0"/>
                    </a:lnTo>
                    <a:lnTo>
                      <a:pt x="4" y="0"/>
                    </a:lnTo>
                    <a:lnTo>
                      <a:pt x="4" y="3"/>
                    </a:lnTo>
                    <a:lnTo>
                      <a:pt x="0" y="7"/>
                    </a:lnTo>
                    <a:lnTo>
                      <a:pt x="0" y="7"/>
                    </a:lnTo>
                    <a:lnTo>
                      <a:pt x="4" y="7"/>
                    </a:lnTo>
                    <a:lnTo>
                      <a:pt x="4" y="10"/>
                    </a:lnTo>
                    <a:lnTo>
                      <a:pt x="7" y="10"/>
                    </a:lnTo>
                    <a:lnTo>
                      <a:pt x="11" y="10"/>
                    </a:lnTo>
                    <a:lnTo>
                      <a:pt x="11" y="7"/>
                    </a:lnTo>
                    <a:lnTo>
                      <a:pt x="11" y="7"/>
                    </a:lnTo>
                    <a:lnTo>
                      <a:pt x="11"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2"/>
              <p:cNvSpPr>
                <a:spLocks/>
              </p:cNvSpPr>
              <p:nvPr/>
            </p:nvSpPr>
            <p:spPr bwMode="auto">
              <a:xfrm>
                <a:off x="5063" y="3164"/>
                <a:ext cx="151" cy="194"/>
              </a:xfrm>
              <a:custGeom>
                <a:avLst/>
                <a:gdLst>
                  <a:gd name="T0" fmla="*/ 97 w 137"/>
                  <a:gd name="T1" fmla="*/ 0 h 171"/>
                  <a:gd name="T2" fmla="*/ 90 w 137"/>
                  <a:gd name="T3" fmla="*/ 4 h 171"/>
                  <a:gd name="T4" fmla="*/ 80 w 137"/>
                  <a:gd name="T5" fmla="*/ 7 h 171"/>
                  <a:gd name="T6" fmla="*/ 73 w 137"/>
                  <a:gd name="T7" fmla="*/ 14 h 171"/>
                  <a:gd name="T8" fmla="*/ 67 w 137"/>
                  <a:gd name="T9" fmla="*/ 21 h 171"/>
                  <a:gd name="T10" fmla="*/ 60 w 137"/>
                  <a:gd name="T11" fmla="*/ 32 h 171"/>
                  <a:gd name="T12" fmla="*/ 53 w 137"/>
                  <a:gd name="T13" fmla="*/ 39 h 171"/>
                  <a:gd name="T14" fmla="*/ 50 w 137"/>
                  <a:gd name="T15" fmla="*/ 45 h 171"/>
                  <a:gd name="T16" fmla="*/ 43 w 137"/>
                  <a:gd name="T17" fmla="*/ 49 h 171"/>
                  <a:gd name="T18" fmla="*/ 33 w 137"/>
                  <a:gd name="T19" fmla="*/ 59 h 171"/>
                  <a:gd name="T20" fmla="*/ 27 w 137"/>
                  <a:gd name="T21" fmla="*/ 70 h 171"/>
                  <a:gd name="T22" fmla="*/ 20 w 137"/>
                  <a:gd name="T23" fmla="*/ 80 h 171"/>
                  <a:gd name="T24" fmla="*/ 10 w 137"/>
                  <a:gd name="T25" fmla="*/ 91 h 171"/>
                  <a:gd name="T26" fmla="*/ 3 w 137"/>
                  <a:gd name="T27" fmla="*/ 112 h 171"/>
                  <a:gd name="T28" fmla="*/ 3 w 137"/>
                  <a:gd name="T29" fmla="*/ 119 h 171"/>
                  <a:gd name="T30" fmla="*/ 10 w 137"/>
                  <a:gd name="T31" fmla="*/ 126 h 171"/>
                  <a:gd name="T32" fmla="*/ 23 w 137"/>
                  <a:gd name="T33" fmla="*/ 133 h 171"/>
                  <a:gd name="T34" fmla="*/ 37 w 137"/>
                  <a:gd name="T35" fmla="*/ 140 h 171"/>
                  <a:gd name="T36" fmla="*/ 53 w 137"/>
                  <a:gd name="T37" fmla="*/ 150 h 171"/>
                  <a:gd name="T38" fmla="*/ 80 w 137"/>
                  <a:gd name="T39" fmla="*/ 157 h 171"/>
                  <a:gd name="T40" fmla="*/ 107 w 137"/>
                  <a:gd name="T41" fmla="*/ 168 h 171"/>
                  <a:gd name="T42" fmla="*/ 127 w 137"/>
                  <a:gd name="T43" fmla="*/ 171 h 171"/>
                  <a:gd name="T44" fmla="*/ 134 w 137"/>
                  <a:gd name="T45" fmla="*/ 171 h 171"/>
                  <a:gd name="T46" fmla="*/ 137 w 137"/>
                  <a:gd name="T47" fmla="*/ 168 h 171"/>
                  <a:gd name="T48" fmla="*/ 137 w 137"/>
                  <a:gd name="T49" fmla="*/ 164 h 171"/>
                  <a:gd name="T50" fmla="*/ 134 w 137"/>
                  <a:gd name="T51" fmla="*/ 157 h 171"/>
                  <a:gd name="T52" fmla="*/ 130 w 137"/>
                  <a:gd name="T53" fmla="*/ 157 h 171"/>
                  <a:gd name="T54" fmla="*/ 120 w 137"/>
                  <a:gd name="T55" fmla="*/ 147 h 171"/>
                  <a:gd name="T56" fmla="*/ 103 w 137"/>
                  <a:gd name="T57" fmla="*/ 140 h 171"/>
                  <a:gd name="T58" fmla="*/ 90 w 137"/>
                  <a:gd name="T59" fmla="*/ 133 h 171"/>
                  <a:gd name="T60" fmla="*/ 87 w 137"/>
                  <a:gd name="T61" fmla="*/ 126 h 171"/>
                  <a:gd name="T62" fmla="*/ 80 w 137"/>
                  <a:gd name="T63" fmla="*/ 122 h 171"/>
                  <a:gd name="T64" fmla="*/ 70 w 137"/>
                  <a:gd name="T65" fmla="*/ 115 h 171"/>
                  <a:gd name="T66" fmla="*/ 60 w 137"/>
                  <a:gd name="T67" fmla="*/ 108 h 171"/>
                  <a:gd name="T68" fmla="*/ 60 w 137"/>
                  <a:gd name="T69" fmla="*/ 101 h 171"/>
                  <a:gd name="T70" fmla="*/ 70 w 137"/>
                  <a:gd name="T71" fmla="*/ 91 h 171"/>
                  <a:gd name="T72" fmla="*/ 80 w 137"/>
                  <a:gd name="T73" fmla="*/ 80 h 171"/>
                  <a:gd name="T74" fmla="*/ 87 w 137"/>
                  <a:gd name="T75" fmla="*/ 70 h 171"/>
                  <a:gd name="T76" fmla="*/ 97 w 137"/>
                  <a:gd name="T77" fmla="*/ 63 h 171"/>
                  <a:gd name="T78" fmla="*/ 107 w 137"/>
                  <a:gd name="T79" fmla="*/ 52 h 171"/>
                  <a:gd name="T80" fmla="*/ 117 w 137"/>
                  <a:gd name="T81" fmla="*/ 45 h 171"/>
                  <a:gd name="T82" fmla="*/ 123 w 137"/>
                  <a:gd name="T83" fmla="*/ 32 h 171"/>
                  <a:gd name="T84" fmla="*/ 127 w 137"/>
                  <a:gd name="T85" fmla="*/ 21 h 171"/>
                  <a:gd name="T86" fmla="*/ 123 w 137"/>
                  <a:gd name="T87" fmla="*/ 14 h 171"/>
                  <a:gd name="T88" fmla="*/ 120 w 137"/>
                  <a:gd name="T89" fmla="*/ 7 h 171"/>
                  <a:gd name="T90" fmla="*/ 110 w 137"/>
                  <a:gd name="T91" fmla="*/ 4 h 171"/>
                  <a:gd name="T92" fmla="*/ 103 w 137"/>
                  <a:gd name="T9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71">
                    <a:moveTo>
                      <a:pt x="103" y="0"/>
                    </a:moveTo>
                    <a:lnTo>
                      <a:pt x="97" y="0"/>
                    </a:lnTo>
                    <a:lnTo>
                      <a:pt x="93" y="0"/>
                    </a:lnTo>
                    <a:lnTo>
                      <a:pt x="90" y="4"/>
                    </a:lnTo>
                    <a:lnTo>
                      <a:pt x="83" y="4"/>
                    </a:lnTo>
                    <a:lnTo>
                      <a:pt x="80" y="7"/>
                    </a:lnTo>
                    <a:lnTo>
                      <a:pt x="77" y="11"/>
                    </a:lnTo>
                    <a:lnTo>
                      <a:pt x="73" y="14"/>
                    </a:lnTo>
                    <a:lnTo>
                      <a:pt x="70" y="18"/>
                    </a:lnTo>
                    <a:lnTo>
                      <a:pt x="67" y="21"/>
                    </a:lnTo>
                    <a:lnTo>
                      <a:pt x="63" y="25"/>
                    </a:lnTo>
                    <a:lnTo>
                      <a:pt x="60" y="32"/>
                    </a:lnTo>
                    <a:lnTo>
                      <a:pt x="57" y="35"/>
                    </a:lnTo>
                    <a:lnTo>
                      <a:pt x="53" y="39"/>
                    </a:lnTo>
                    <a:lnTo>
                      <a:pt x="53" y="42"/>
                    </a:lnTo>
                    <a:lnTo>
                      <a:pt x="50" y="45"/>
                    </a:lnTo>
                    <a:lnTo>
                      <a:pt x="50" y="45"/>
                    </a:lnTo>
                    <a:lnTo>
                      <a:pt x="43" y="49"/>
                    </a:lnTo>
                    <a:lnTo>
                      <a:pt x="40" y="56"/>
                    </a:lnTo>
                    <a:lnTo>
                      <a:pt x="33" y="59"/>
                    </a:lnTo>
                    <a:lnTo>
                      <a:pt x="30" y="66"/>
                    </a:lnTo>
                    <a:lnTo>
                      <a:pt x="27" y="70"/>
                    </a:lnTo>
                    <a:lnTo>
                      <a:pt x="23" y="77"/>
                    </a:lnTo>
                    <a:lnTo>
                      <a:pt x="20" y="80"/>
                    </a:lnTo>
                    <a:lnTo>
                      <a:pt x="17" y="84"/>
                    </a:lnTo>
                    <a:lnTo>
                      <a:pt x="10" y="91"/>
                    </a:lnTo>
                    <a:lnTo>
                      <a:pt x="7" y="101"/>
                    </a:lnTo>
                    <a:lnTo>
                      <a:pt x="3" y="112"/>
                    </a:lnTo>
                    <a:lnTo>
                      <a:pt x="0" y="119"/>
                    </a:lnTo>
                    <a:lnTo>
                      <a:pt x="3" y="119"/>
                    </a:lnTo>
                    <a:lnTo>
                      <a:pt x="7" y="122"/>
                    </a:lnTo>
                    <a:lnTo>
                      <a:pt x="10" y="126"/>
                    </a:lnTo>
                    <a:lnTo>
                      <a:pt x="17" y="129"/>
                    </a:lnTo>
                    <a:lnTo>
                      <a:pt x="23" y="133"/>
                    </a:lnTo>
                    <a:lnTo>
                      <a:pt x="30" y="136"/>
                    </a:lnTo>
                    <a:lnTo>
                      <a:pt x="37" y="140"/>
                    </a:lnTo>
                    <a:lnTo>
                      <a:pt x="40" y="143"/>
                    </a:lnTo>
                    <a:lnTo>
                      <a:pt x="53" y="150"/>
                    </a:lnTo>
                    <a:lnTo>
                      <a:pt x="67" y="154"/>
                    </a:lnTo>
                    <a:lnTo>
                      <a:pt x="80" y="157"/>
                    </a:lnTo>
                    <a:lnTo>
                      <a:pt x="93" y="164"/>
                    </a:lnTo>
                    <a:lnTo>
                      <a:pt x="107" y="168"/>
                    </a:lnTo>
                    <a:lnTo>
                      <a:pt x="117" y="168"/>
                    </a:lnTo>
                    <a:lnTo>
                      <a:pt x="127" y="171"/>
                    </a:lnTo>
                    <a:lnTo>
                      <a:pt x="130" y="171"/>
                    </a:lnTo>
                    <a:lnTo>
                      <a:pt x="134" y="171"/>
                    </a:lnTo>
                    <a:lnTo>
                      <a:pt x="134" y="171"/>
                    </a:lnTo>
                    <a:lnTo>
                      <a:pt x="137" y="168"/>
                    </a:lnTo>
                    <a:lnTo>
                      <a:pt x="137" y="164"/>
                    </a:lnTo>
                    <a:lnTo>
                      <a:pt x="137" y="164"/>
                    </a:lnTo>
                    <a:lnTo>
                      <a:pt x="137" y="161"/>
                    </a:lnTo>
                    <a:lnTo>
                      <a:pt x="134" y="157"/>
                    </a:lnTo>
                    <a:lnTo>
                      <a:pt x="134" y="157"/>
                    </a:lnTo>
                    <a:lnTo>
                      <a:pt x="130" y="157"/>
                    </a:lnTo>
                    <a:lnTo>
                      <a:pt x="123" y="154"/>
                    </a:lnTo>
                    <a:lnTo>
                      <a:pt x="120" y="147"/>
                    </a:lnTo>
                    <a:lnTo>
                      <a:pt x="110" y="143"/>
                    </a:lnTo>
                    <a:lnTo>
                      <a:pt x="103" y="140"/>
                    </a:lnTo>
                    <a:lnTo>
                      <a:pt x="97" y="133"/>
                    </a:lnTo>
                    <a:lnTo>
                      <a:pt x="90" y="133"/>
                    </a:lnTo>
                    <a:lnTo>
                      <a:pt x="90" y="129"/>
                    </a:lnTo>
                    <a:lnTo>
                      <a:pt x="87" y="126"/>
                    </a:lnTo>
                    <a:lnTo>
                      <a:pt x="83" y="122"/>
                    </a:lnTo>
                    <a:lnTo>
                      <a:pt x="80" y="122"/>
                    </a:lnTo>
                    <a:lnTo>
                      <a:pt x="77" y="119"/>
                    </a:lnTo>
                    <a:lnTo>
                      <a:pt x="70" y="115"/>
                    </a:lnTo>
                    <a:lnTo>
                      <a:pt x="67" y="112"/>
                    </a:lnTo>
                    <a:lnTo>
                      <a:pt x="60" y="108"/>
                    </a:lnTo>
                    <a:lnTo>
                      <a:pt x="57" y="108"/>
                    </a:lnTo>
                    <a:lnTo>
                      <a:pt x="60" y="101"/>
                    </a:lnTo>
                    <a:lnTo>
                      <a:pt x="63" y="94"/>
                    </a:lnTo>
                    <a:lnTo>
                      <a:pt x="70" y="91"/>
                    </a:lnTo>
                    <a:lnTo>
                      <a:pt x="77" y="84"/>
                    </a:lnTo>
                    <a:lnTo>
                      <a:pt x="80" y="80"/>
                    </a:lnTo>
                    <a:lnTo>
                      <a:pt x="83" y="77"/>
                    </a:lnTo>
                    <a:lnTo>
                      <a:pt x="87" y="70"/>
                    </a:lnTo>
                    <a:lnTo>
                      <a:pt x="90" y="66"/>
                    </a:lnTo>
                    <a:lnTo>
                      <a:pt x="97" y="63"/>
                    </a:lnTo>
                    <a:lnTo>
                      <a:pt x="100" y="59"/>
                    </a:lnTo>
                    <a:lnTo>
                      <a:pt x="107" y="52"/>
                    </a:lnTo>
                    <a:lnTo>
                      <a:pt x="110" y="52"/>
                    </a:lnTo>
                    <a:lnTo>
                      <a:pt x="117" y="45"/>
                    </a:lnTo>
                    <a:lnTo>
                      <a:pt x="120" y="39"/>
                    </a:lnTo>
                    <a:lnTo>
                      <a:pt x="123" y="32"/>
                    </a:lnTo>
                    <a:lnTo>
                      <a:pt x="127" y="25"/>
                    </a:lnTo>
                    <a:lnTo>
                      <a:pt x="127" y="21"/>
                    </a:lnTo>
                    <a:lnTo>
                      <a:pt x="127" y="18"/>
                    </a:lnTo>
                    <a:lnTo>
                      <a:pt x="123" y="14"/>
                    </a:lnTo>
                    <a:lnTo>
                      <a:pt x="123" y="11"/>
                    </a:lnTo>
                    <a:lnTo>
                      <a:pt x="120" y="7"/>
                    </a:lnTo>
                    <a:lnTo>
                      <a:pt x="113" y="4"/>
                    </a:lnTo>
                    <a:lnTo>
                      <a:pt x="110" y="4"/>
                    </a:lnTo>
                    <a:lnTo>
                      <a:pt x="103" y="0"/>
                    </a:lnTo>
                    <a:lnTo>
                      <a:pt x="103" y="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3"/>
              <p:cNvSpPr>
                <a:spLocks/>
              </p:cNvSpPr>
              <p:nvPr/>
            </p:nvSpPr>
            <p:spPr bwMode="auto">
              <a:xfrm>
                <a:off x="5199" y="3347"/>
                <a:ext cx="15" cy="11"/>
              </a:xfrm>
              <a:custGeom>
                <a:avLst/>
                <a:gdLst>
                  <a:gd name="T0" fmla="*/ 7 w 14"/>
                  <a:gd name="T1" fmla="*/ 10 h 10"/>
                  <a:gd name="T2" fmla="*/ 7 w 14"/>
                  <a:gd name="T3" fmla="*/ 10 h 10"/>
                  <a:gd name="T4" fmla="*/ 11 w 14"/>
                  <a:gd name="T5" fmla="*/ 7 h 10"/>
                  <a:gd name="T6" fmla="*/ 11 w 14"/>
                  <a:gd name="T7" fmla="*/ 7 h 10"/>
                  <a:gd name="T8" fmla="*/ 11 w 14"/>
                  <a:gd name="T9" fmla="*/ 3 h 10"/>
                  <a:gd name="T10" fmla="*/ 14 w 14"/>
                  <a:gd name="T11" fmla="*/ 3 h 10"/>
                  <a:gd name="T12" fmla="*/ 11 w 14"/>
                  <a:gd name="T13" fmla="*/ 0 h 10"/>
                  <a:gd name="T14" fmla="*/ 11 w 14"/>
                  <a:gd name="T15" fmla="*/ 0 h 10"/>
                  <a:gd name="T16" fmla="*/ 7 w 14"/>
                  <a:gd name="T17" fmla="*/ 0 h 10"/>
                  <a:gd name="T18" fmla="*/ 4 w 14"/>
                  <a:gd name="T19" fmla="*/ 0 h 10"/>
                  <a:gd name="T20" fmla="*/ 4 w 14"/>
                  <a:gd name="T21" fmla="*/ 0 h 10"/>
                  <a:gd name="T22" fmla="*/ 4 w 14"/>
                  <a:gd name="T23" fmla="*/ 0 h 10"/>
                  <a:gd name="T24" fmla="*/ 4 w 14"/>
                  <a:gd name="T25" fmla="*/ 3 h 10"/>
                  <a:gd name="T26" fmla="*/ 0 w 14"/>
                  <a:gd name="T27" fmla="*/ 7 h 10"/>
                  <a:gd name="T28" fmla="*/ 4 w 14"/>
                  <a:gd name="T29" fmla="*/ 7 h 10"/>
                  <a:gd name="T30" fmla="*/ 4 w 14"/>
                  <a:gd name="T31" fmla="*/ 7 h 10"/>
                  <a:gd name="T32" fmla="*/ 7 w 14"/>
                  <a:gd name="T33" fmla="*/ 10 h 10"/>
                  <a:gd name="T34" fmla="*/ 7 w 14"/>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7" y="10"/>
                    </a:moveTo>
                    <a:lnTo>
                      <a:pt x="7" y="10"/>
                    </a:lnTo>
                    <a:lnTo>
                      <a:pt x="11" y="7"/>
                    </a:lnTo>
                    <a:lnTo>
                      <a:pt x="11" y="7"/>
                    </a:lnTo>
                    <a:lnTo>
                      <a:pt x="11" y="3"/>
                    </a:lnTo>
                    <a:lnTo>
                      <a:pt x="14" y="3"/>
                    </a:lnTo>
                    <a:lnTo>
                      <a:pt x="11" y="0"/>
                    </a:lnTo>
                    <a:lnTo>
                      <a:pt x="11" y="0"/>
                    </a:lnTo>
                    <a:lnTo>
                      <a:pt x="7" y="0"/>
                    </a:lnTo>
                    <a:lnTo>
                      <a:pt x="4" y="0"/>
                    </a:lnTo>
                    <a:lnTo>
                      <a:pt x="4" y="0"/>
                    </a:lnTo>
                    <a:lnTo>
                      <a:pt x="4" y="0"/>
                    </a:lnTo>
                    <a:lnTo>
                      <a:pt x="4" y="3"/>
                    </a:lnTo>
                    <a:lnTo>
                      <a:pt x="0" y="7"/>
                    </a:lnTo>
                    <a:lnTo>
                      <a:pt x="4" y="7"/>
                    </a:lnTo>
                    <a:lnTo>
                      <a:pt x="4" y="7"/>
                    </a:lnTo>
                    <a:lnTo>
                      <a:pt x="7" y="10"/>
                    </a:lnTo>
                    <a:lnTo>
                      <a:pt x="7"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4"/>
              <p:cNvSpPr>
                <a:spLocks/>
              </p:cNvSpPr>
              <p:nvPr/>
            </p:nvSpPr>
            <p:spPr bwMode="auto">
              <a:xfrm>
                <a:off x="5162" y="3188"/>
                <a:ext cx="11" cy="13"/>
              </a:xfrm>
              <a:custGeom>
                <a:avLst/>
                <a:gdLst>
                  <a:gd name="T0" fmla="*/ 3 w 10"/>
                  <a:gd name="T1" fmla="*/ 11 h 11"/>
                  <a:gd name="T2" fmla="*/ 7 w 10"/>
                  <a:gd name="T3" fmla="*/ 11 h 11"/>
                  <a:gd name="T4" fmla="*/ 10 w 10"/>
                  <a:gd name="T5" fmla="*/ 7 h 11"/>
                  <a:gd name="T6" fmla="*/ 10 w 10"/>
                  <a:gd name="T7" fmla="*/ 7 h 11"/>
                  <a:gd name="T8" fmla="*/ 10 w 10"/>
                  <a:gd name="T9" fmla="*/ 4 h 11"/>
                  <a:gd name="T10" fmla="*/ 10 w 10"/>
                  <a:gd name="T11" fmla="*/ 4 h 11"/>
                  <a:gd name="T12" fmla="*/ 10 w 10"/>
                  <a:gd name="T13" fmla="*/ 0 h 11"/>
                  <a:gd name="T14" fmla="*/ 7 w 10"/>
                  <a:gd name="T15" fmla="*/ 0 h 11"/>
                  <a:gd name="T16" fmla="*/ 7 w 10"/>
                  <a:gd name="T17" fmla="*/ 0 h 11"/>
                  <a:gd name="T18" fmla="*/ 3 w 10"/>
                  <a:gd name="T19" fmla="*/ 0 h 11"/>
                  <a:gd name="T20" fmla="*/ 3 w 10"/>
                  <a:gd name="T21" fmla="*/ 0 h 11"/>
                  <a:gd name="T22" fmla="*/ 0 w 10"/>
                  <a:gd name="T23" fmla="*/ 0 h 11"/>
                  <a:gd name="T24" fmla="*/ 0 w 10"/>
                  <a:gd name="T25" fmla="*/ 4 h 11"/>
                  <a:gd name="T26" fmla="*/ 0 w 10"/>
                  <a:gd name="T27" fmla="*/ 7 h 11"/>
                  <a:gd name="T28" fmla="*/ 3 w 10"/>
                  <a:gd name="T29" fmla="*/ 7 h 11"/>
                  <a:gd name="T30" fmla="*/ 3 w 10"/>
                  <a:gd name="T31" fmla="*/ 7 h 11"/>
                  <a:gd name="T32" fmla="*/ 3 w 10"/>
                  <a:gd name="T33" fmla="*/ 11 h 11"/>
                  <a:gd name="T34" fmla="*/ 3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11"/>
                    </a:moveTo>
                    <a:lnTo>
                      <a:pt x="7" y="11"/>
                    </a:lnTo>
                    <a:lnTo>
                      <a:pt x="10" y="7"/>
                    </a:lnTo>
                    <a:lnTo>
                      <a:pt x="10" y="7"/>
                    </a:lnTo>
                    <a:lnTo>
                      <a:pt x="10" y="4"/>
                    </a:lnTo>
                    <a:lnTo>
                      <a:pt x="10" y="4"/>
                    </a:lnTo>
                    <a:lnTo>
                      <a:pt x="10" y="0"/>
                    </a:lnTo>
                    <a:lnTo>
                      <a:pt x="7" y="0"/>
                    </a:lnTo>
                    <a:lnTo>
                      <a:pt x="7" y="0"/>
                    </a:lnTo>
                    <a:lnTo>
                      <a:pt x="3" y="0"/>
                    </a:lnTo>
                    <a:lnTo>
                      <a:pt x="3" y="0"/>
                    </a:lnTo>
                    <a:lnTo>
                      <a:pt x="0" y="0"/>
                    </a:lnTo>
                    <a:lnTo>
                      <a:pt x="0" y="4"/>
                    </a:lnTo>
                    <a:lnTo>
                      <a:pt x="0" y="7"/>
                    </a:lnTo>
                    <a:lnTo>
                      <a:pt x="3" y="7"/>
                    </a:lnTo>
                    <a:lnTo>
                      <a:pt x="3" y="7"/>
                    </a:lnTo>
                    <a:lnTo>
                      <a:pt x="3" y="11"/>
                    </a:lnTo>
                    <a:lnTo>
                      <a:pt x="3"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5"/>
              <p:cNvSpPr>
                <a:spLocks/>
              </p:cNvSpPr>
              <p:nvPr/>
            </p:nvSpPr>
            <p:spPr bwMode="auto">
              <a:xfrm>
                <a:off x="5082" y="3164"/>
                <a:ext cx="121" cy="119"/>
              </a:xfrm>
              <a:custGeom>
                <a:avLst/>
                <a:gdLst>
                  <a:gd name="T0" fmla="*/ 0 w 110"/>
                  <a:gd name="T1" fmla="*/ 80 h 105"/>
                  <a:gd name="T2" fmla="*/ 3 w 110"/>
                  <a:gd name="T3" fmla="*/ 84 h 105"/>
                  <a:gd name="T4" fmla="*/ 6 w 110"/>
                  <a:gd name="T5" fmla="*/ 87 h 105"/>
                  <a:gd name="T6" fmla="*/ 13 w 110"/>
                  <a:gd name="T7" fmla="*/ 91 h 105"/>
                  <a:gd name="T8" fmla="*/ 20 w 110"/>
                  <a:gd name="T9" fmla="*/ 94 h 105"/>
                  <a:gd name="T10" fmla="*/ 26 w 110"/>
                  <a:gd name="T11" fmla="*/ 98 h 105"/>
                  <a:gd name="T12" fmla="*/ 33 w 110"/>
                  <a:gd name="T13" fmla="*/ 101 h 105"/>
                  <a:gd name="T14" fmla="*/ 40 w 110"/>
                  <a:gd name="T15" fmla="*/ 105 h 105"/>
                  <a:gd name="T16" fmla="*/ 43 w 110"/>
                  <a:gd name="T17" fmla="*/ 105 h 105"/>
                  <a:gd name="T18" fmla="*/ 50 w 110"/>
                  <a:gd name="T19" fmla="*/ 98 h 105"/>
                  <a:gd name="T20" fmla="*/ 60 w 110"/>
                  <a:gd name="T21" fmla="*/ 91 h 105"/>
                  <a:gd name="T22" fmla="*/ 70 w 110"/>
                  <a:gd name="T23" fmla="*/ 80 h 105"/>
                  <a:gd name="T24" fmla="*/ 80 w 110"/>
                  <a:gd name="T25" fmla="*/ 70 h 105"/>
                  <a:gd name="T26" fmla="*/ 90 w 110"/>
                  <a:gd name="T27" fmla="*/ 59 h 105"/>
                  <a:gd name="T28" fmla="*/ 100 w 110"/>
                  <a:gd name="T29" fmla="*/ 49 h 105"/>
                  <a:gd name="T30" fmla="*/ 106 w 110"/>
                  <a:gd name="T31" fmla="*/ 42 h 105"/>
                  <a:gd name="T32" fmla="*/ 110 w 110"/>
                  <a:gd name="T33" fmla="*/ 35 h 105"/>
                  <a:gd name="T34" fmla="*/ 110 w 110"/>
                  <a:gd name="T35" fmla="*/ 32 h 105"/>
                  <a:gd name="T36" fmla="*/ 110 w 110"/>
                  <a:gd name="T37" fmla="*/ 25 h 105"/>
                  <a:gd name="T38" fmla="*/ 110 w 110"/>
                  <a:gd name="T39" fmla="*/ 21 h 105"/>
                  <a:gd name="T40" fmla="*/ 110 w 110"/>
                  <a:gd name="T41" fmla="*/ 14 h 105"/>
                  <a:gd name="T42" fmla="*/ 106 w 110"/>
                  <a:gd name="T43" fmla="*/ 11 h 105"/>
                  <a:gd name="T44" fmla="*/ 103 w 110"/>
                  <a:gd name="T45" fmla="*/ 7 h 105"/>
                  <a:gd name="T46" fmla="*/ 100 w 110"/>
                  <a:gd name="T47" fmla="*/ 4 h 105"/>
                  <a:gd name="T48" fmla="*/ 93 w 110"/>
                  <a:gd name="T49" fmla="*/ 0 h 105"/>
                  <a:gd name="T50" fmla="*/ 86 w 110"/>
                  <a:gd name="T51" fmla="*/ 0 h 105"/>
                  <a:gd name="T52" fmla="*/ 80 w 110"/>
                  <a:gd name="T53" fmla="*/ 0 h 105"/>
                  <a:gd name="T54" fmla="*/ 73 w 110"/>
                  <a:gd name="T55" fmla="*/ 0 h 105"/>
                  <a:gd name="T56" fmla="*/ 66 w 110"/>
                  <a:gd name="T57" fmla="*/ 0 h 105"/>
                  <a:gd name="T58" fmla="*/ 63 w 110"/>
                  <a:gd name="T59" fmla="*/ 4 h 105"/>
                  <a:gd name="T60" fmla="*/ 56 w 110"/>
                  <a:gd name="T61" fmla="*/ 7 h 105"/>
                  <a:gd name="T62" fmla="*/ 53 w 110"/>
                  <a:gd name="T63" fmla="*/ 11 h 105"/>
                  <a:gd name="T64" fmla="*/ 50 w 110"/>
                  <a:gd name="T65" fmla="*/ 14 h 105"/>
                  <a:gd name="T66" fmla="*/ 46 w 110"/>
                  <a:gd name="T67" fmla="*/ 18 h 105"/>
                  <a:gd name="T68" fmla="*/ 40 w 110"/>
                  <a:gd name="T69" fmla="*/ 28 h 105"/>
                  <a:gd name="T70" fmla="*/ 33 w 110"/>
                  <a:gd name="T71" fmla="*/ 35 h 105"/>
                  <a:gd name="T72" fmla="*/ 23 w 110"/>
                  <a:gd name="T73" fmla="*/ 45 h 105"/>
                  <a:gd name="T74" fmla="*/ 13 w 110"/>
                  <a:gd name="T75" fmla="*/ 59 h 105"/>
                  <a:gd name="T76" fmla="*/ 6 w 110"/>
                  <a:gd name="T77" fmla="*/ 66 h 105"/>
                  <a:gd name="T78" fmla="*/ 3 w 110"/>
                  <a:gd name="T79" fmla="*/ 73 h 105"/>
                  <a:gd name="T80" fmla="*/ 0 w 110"/>
                  <a:gd name="T81" fmla="*/ 80 h 105"/>
                  <a:gd name="T82" fmla="*/ 0 w 110"/>
                  <a:gd name="T83" fmla="*/ 8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05">
                    <a:moveTo>
                      <a:pt x="0" y="80"/>
                    </a:moveTo>
                    <a:lnTo>
                      <a:pt x="3" y="84"/>
                    </a:lnTo>
                    <a:lnTo>
                      <a:pt x="6" y="87"/>
                    </a:lnTo>
                    <a:lnTo>
                      <a:pt x="13" y="91"/>
                    </a:lnTo>
                    <a:lnTo>
                      <a:pt x="20" y="94"/>
                    </a:lnTo>
                    <a:lnTo>
                      <a:pt x="26" y="98"/>
                    </a:lnTo>
                    <a:lnTo>
                      <a:pt x="33" y="101"/>
                    </a:lnTo>
                    <a:lnTo>
                      <a:pt x="40" y="105"/>
                    </a:lnTo>
                    <a:lnTo>
                      <a:pt x="43" y="105"/>
                    </a:lnTo>
                    <a:lnTo>
                      <a:pt x="50" y="98"/>
                    </a:lnTo>
                    <a:lnTo>
                      <a:pt x="60" y="91"/>
                    </a:lnTo>
                    <a:lnTo>
                      <a:pt x="70" y="80"/>
                    </a:lnTo>
                    <a:lnTo>
                      <a:pt x="80" y="70"/>
                    </a:lnTo>
                    <a:lnTo>
                      <a:pt x="90" y="59"/>
                    </a:lnTo>
                    <a:lnTo>
                      <a:pt x="100" y="49"/>
                    </a:lnTo>
                    <a:lnTo>
                      <a:pt x="106" y="42"/>
                    </a:lnTo>
                    <a:lnTo>
                      <a:pt x="110" y="35"/>
                    </a:lnTo>
                    <a:lnTo>
                      <a:pt x="110" y="32"/>
                    </a:lnTo>
                    <a:lnTo>
                      <a:pt x="110" y="25"/>
                    </a:lnTo>
                    <a:lnTo>
                      <a:pt x="110" y="21"/>
                    </a:lnTo>
                    <a:lnTo>
                      <a:pt x="110" y="14"/>
                    </a:lnTo>
                    <a:lnTo>
                      <a:pt x="106" y="11"/>
                    </a:lnTo>
                    <a:lnTo>
                      <a:pt x="103" y="7"/>
                    </a:lnTo>
                    <a:lnTo>
                      <a:pt x="100" y="4"/>
                    </a:lnTo>
                    <a:lnTo>
                      <a:pt x="93" y="0"/>
                    </a:lnTo>
                    <a:lnTo>
                      <a:pt x="86" y="0"/>
                    </a:lnTo>
                    <a:lnTo>
                      <a:pt x="80" y="0"/>
                    </a:lnTo>
                    <a:lnTo>
                      <a:pt x="73" y="0"/>
                    </a:lnTo>
                    <a:lnTo>
                      <a:pt x="66" y="0"/>
                    </a:lnTo>
                    <a:lnTo>
                      <a:pt x="63" y="4"/>
                    </a:lnTo>
                    <a:lnTo>
                      <a:pt x="56" y="7"/>
                    </a:lnTo>
                    <a:lnTo>
                      <a:pt x="53" y="11"/>
                    </a:lnTo>
                    <a:lnTo>
                      <a:pt x="50" y="14"/>
                    </a:lnTo>
                    <a:lnTo>
                      <a:pt x="46" y="18"/>
                    </a:lnTo>
                    <a:lnTo>
                      <a:pt x="40" y="28"/>
                    </a:lnTo>
                    <a:lnTo>
                      <a:pt x="33" y="35"/>
                    </a:lnTo>
                    <a:lnTo>
                      <a:pt x="23" y="45"/>
                    </a:lnTo>
                    <a:lnTo>
                      <a:pt x="13" y="59"/>
                    </a:lnTo>
                    <a:lnTo>
                      <a:pt x="6" y="66"/>
                    </a:lnTo>
                    <a:lnTo>
                      <a:pt x="3" y="73"/>
                    </a:lnTo>
                    <a:lnTo>
                      <a:pt x="0" y="80"/>
                    </a:lnTo>
                    <a:lnTo>
                      <a:pt x="0" y="80"/>
                    </a:lnTo>
                    <a:close/>
                  </a:path>
                </a:pathLst>
              </a:custGeom>
              <a:solidFill>
                <a:srgbClr val="FF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6"/>
              <p:cNvSpPr>
                <a:spLocks/>
              </p:cNvSpPr>
              <p:nvPr/>
            </p:nvSpPr>
            <p:spPr bwMode="auto">
              <a:xfrm>
                <a:off x="5170" y="3022"/>
                <a:ext cx="124" cy="147"/>
              </a:xfrm>
              <a:custGeom>
                <a:avLst/>
                <a:gdLst>
                  <a:gd name="T0" fmla="*/ 70 w 113"/>
                  <a:gd name="T1" fmla="*/ 0 h 130"/>
                  <a:gd name="T2" fmla="*/ 80 w 113"/>
                  <a:gd name="T3" fmla="*/ 4 h 130"/>
                  <a:gd name="T4" fmla="*/ 90 w 113"/>
                  <a:gd name="T5" fmla="*/ 7 h 130"/>
                  <a:gd name="T6" fmla="*/ 100 w 113"/>
                  <a:gd name="T7" fmla="*/ 18 h 130"/>
                  <a:gd name="T8" fmla="*/ 110 w 113"/>
                  <a:gd name="T9" fmla="*/ 32 h 130"/>
                  <a:gd name="T10" fmla="*/ 113 w 113"/>
                  <a:gd name="T11" fmla="*/ 49 h 130"/>
                  <a:gd name="T12" fmla="*/ 107 w 113"/>
                  <a:gd name="T13" fmla="*/ 63 h 130"/>
                  <a:gd name="T14" fmla="*/ 103 w 113"/>
                  <a:gd name="T15" fmla="*/ 74 h 130"/>
                  <a:gd name="T16" fmla="*/ 100 w 113"/>
                  <a:gd name="T17" fmla="*/ 74 h 130"/>
                  <a:gd name="T18" fmla="*/ 97 w 113"/>
                  <a:gd name="T19" fmla="*/ 81 h 130"/>
                  <a:gd name="T20" fmla="*/ 97 w 113"/>
                  <a:gd name="T21" fmla="*/ 84 h 130"/>
                  <a:gd name="T22" fmla="*/ 97 w 113"/>
                  <a:gd name="T23" fmla="*/ 95 h 130"/>
                  <a:gd name="T24" fmla="*/ 97 w 113"/>
                  <a:gd name="T25" fmla="*/ 98 h 130"/>
                  <a:gd name="T26" fmla="*/ 93 w 113"/>
                  <a:gd name="T27" fmla="*/ 98 h 130"/>
                  <a:gd name="T28" fmla="*/ 93 w 113"/>
                  <a:gd name="T29" fmla="*/ 98 h 130"/>
                  <a:gd name="T30" fmla="*/ 90 w 113"/>
                  <a:gd name="T31" fmla="*/ 98 h 130"/>
                  <a:gd name="T32" fmla="*/ 90 w 113"/>
                  <a:gd name="T33" fmla="*/ 98 h 130"/>
                  <a:gd name="T34" fmla="*/ 87 w 113"/>
                  <a:gd name="T35" fmla="*/ 98 h 130"/>
                  <a:gd name="T36" fmla="*/ 87 w 113"/>
                  <a:gd name="T37" fmla="*/ 102 h 130"/>
                  <a:gd name="T38" fmla="*/ 87 w 113"/>
                  <a:gd name="T39" fmla="*/ 102 h 130"/>
                  <a:gd name="T40" fmla="*/ 83 w 113"/>
                  <a:gd name="T41" fmla="*/ 102 h 130"/>
                  <a:gd name="T42" fmla="*/ 83 w 113"/>
                  <a:gd name="T43" fmla="*/ 102 h 130"/>
                  <a:gd name="T44" fmla="*/ 80 w 113"/>
                  <a:gd name="T45" fmla="*/ 98 h 130"/>
                  <a:gd name="T46" fmla="*/ 77 w 113"/>
                  <a:gd name="T47" fmla="*/ 98 h 130"/>
                  <a:gd name="T48" fmla="*/ 73 w 113"/>
                  <a:gd name="T49" fmla="*/ 95 h 130"/>
                  <a:gd name="T50" fmla="*/ 73 w 113"/>
                  <a:gd name="T51" fmla="*/ 98 h 130"/>
                  <a:gd name="T52" fmla="*/ 73 w 113"/>
                  <a:gd name="T53" fmla="*/ 98 h 130"/>
                  <a:gd name="T54" fmla="*/ 77 w 113"/>
                  <a:gd name="T55" fmla="*/ 105 h 130"/>
                  <a:gd name="T56" fmla="*/ 80 w 113"/>
                  <a:gd name="T57" fmla="*/ 105 h 130"/>
                  <a:gd name="T58" fmla="*/ 77 w 113"/>
                  <a:gd name="T59" fmla="*/ 109 h 130"/>
                  <a:gd name="T60" fmla="*/ 73 w 113"/>
                  <a:gd name="T61" fmla="*/ 109 h 130"/>
                  <a:gd name="T62" fmla="*/ 73 w 113"/>
                  <a:gd name="T63" fmla="*/ 112 h 130"/>
                  <a:gd name="T64" fmla="*/ 70 w 113"/>
                  <a:gd name="T65" fmla="*/ 116 h 130"/>
                  <a:gd name="T66" fmla="*/ 63 w 113"/>
                  <a:gd name="T67" fmla="*/ 123 h 130"/>
                  <a:gd name="T68" fmla="*/ 57 w 113"/>
                  <a:gd name="T69" fmla="*/ 116 h 130"/>
                  <a:gd name="T70" fmla="*/ 53 w 113"/>
                  <a:gd name="T71" fmla="*/ 116 h 130"/>
                  <a:gd name="T72" fmla="*/ 53 w 113"/>
                  <a:gd name="T73" fmla="*/ 112 h 130"/>
                  <a:gd name="T74" fmla="*/ 50 w 113"/>
                  <a:gd name="T75" fmla="*/ 116 h 130"/>
                  <a:gd name="T76" fmla="*/ 47 w 113"/>
                  <a:gd name="T77" fmla="*/ 119 h 130"/>
                  <a:gd name="T78" fmla="*/ 33 w 113"/>
                  <a:gd name="T79" fmla="*/ 126 h 130"/>
                  <a:gd name="T80" fmla="*/ 23 w 113"/>
                  <a:gd name="T81" fmla="*/ 130 h 130"/>
                  <a:gd name="T82" fmla="*/ 10 w 113"/>
                  <a:gd name="T83" fmla="*/ 130 h 130"/>
                  <a:gd name="T84" fmla="*/ 0 w 113"/>
                  <a:gd name="T85" fmla="*/ 119 h 130"/>
                  <a:gd name="T86" fmla="*/ 3 w 113"/>
                  <a:gd name="T87" fmla="*/ 105 h 130"/>
                  <a:gd name="T88" fmla="*/ 10 w 113"/>
                  <a:gd name="T89" fmla="*/ 95 h 130"/>
                  <a:gd name="T90" fmla="*/ 16 w 113"/>
                  <a:gd name="T91" fmla="*/ 84 h 130"/>
                  <a:gd name="T92" fmla="*/ 23 w 113"/>
                  <a:gd name="T93" fmla="*/ 77 h 130"/>
                  <a:gd name="T94" fmla="*/ 26 w 113"/>
                  <a:gd name="T95" fmla="*/ 67 h 130"/>
                  <a:gd name="T96" fmla="*/ 26 w 113"/>
                  <a:gd name="T97" fmla="*/ 56 h 130"/>
                  <a:gd name="T98" fmla="*/ 30 w 113"/>
                  <a:gd name="T99" fmla="*/ 35 h 130"/>
                  <a:gd name="T100" fmla="*/ 40 w 113"/>
                  <a:gd name="T101" fmla="*/ 18 h 130"/>
                  <a:gd name="T102" fmla="*/ 53 w 113"/>
                  <a:gd name="T103" fmla="*/ 7 h 130"/>
                  <a:gd name="T104" fmla="*/ 63 w 113"/>
                  <a:gd name="T10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130">
                    <a:moveTo>
                      <a:pt x="63" y="4"/>
                    </a:moveTo>
                    <a:lnTo>
                      <a:pt x="70" y="0"/>
                    </a:lnTo>
                    <a:lnTo>
                      <a:pt x="73" y="0"/>
                    </a:lnTo>
                    <a:lnTo>
                      <a:pt x="80" y="4"/>
                    </a:lnTo>
                    <a:lnTo>
                      <a:pt x="83" y="4"/>
                    </a:lnTo>
                    <a:lnTo>
                      <a:pt x="90" y="7"/>
                    </a:lnTo>
                    <a:lnTo>
                      <a:pt x="93" y="11"/>
                    </a:lnTo>
                    <a:lnTo>
                      <a:pt x="100" y="18"/>
                    </a:lnTo>
                    <a:lnTo>
                      <a:pt x="107" y="25"/>
                    </a:lnTo>
                    <a:lnTo>
                      <a:pt x="110" y="32"/>
                    </a:lnTo>
                    <a:lnTo>
                      <a:pt x="113" y="42"/>
                    </a:lnTo>
                    <a:lnTo>
                      <a:pt x="113" y="49"/>
                    </a:lnTo>
                    <a:lnTo>
                      <a:pt x="110" y="63"/>
                    </a:lnTo>
                    <a:lnTo>
                      <a:pt x="107" y="63"/>
                    </a:lnTo>
                    <a:lnTo>
                      <a:pt x="107" y="70"/>
                    </a:lnTo>
                    <a:lnTo>
                      <a:pt x="103" y="74"/>
                    </a:lnTo>
                    <a:lnTo>
                      <a:pt x="103" y="74"/>
                    </a:lnTo>
                    <a:lnTo>
                      <a:pt x="100" y="74"/>
                    </a:lnTo>
                    <a:lnTo>
                      <a:pt x="100" y="77"/>
                    </a:lnTo>
                    <a:lnTo>
                      <a:pt x="97" y="81"/>
                    </a:lnTo>
                    <a:lnTo>
                      <a:pt x="97" y="81"/>
                    </a:lnTo>
                    <a:lnTo>
                      <a:pt x="97" y="84"/>
                    </a:lnTo>
                    <a:lnTo>
                      <a:pt x="97" y="91"/>
                    </a:lnTo>
                    <a:lnTo>
                      <a:pt x="97" y="95"/>
                    </a:lnTo>
                    <a:lnTo>
                      <a:pt x="97" y="95"/>
                    </a:lnTo>
                    <a:lnTo>
                      <a:pt x="97" y="98"/>
                    </a:lnTo>
                    <a:lnTo>
                      <a:pt x="97" y="98"/>
                    </a:lnTo>
                    <a:lnTo>
                      <a:pt x="93" y="98"/>
                    </a:lnTo>
                    <a:lnTo>
                      <a:pt x="93" y="98"/>
                    </a:lnTo>
                    <a:lnTo>
                      <a:pt x="93" y="98"/>
                    </a:lnTo>
                    <a:lnTo>
                      <a:pt x="90" y="98"/>
                    </a:lnTo>
                    <a:lnTo>
                      <a:pt x="90" y="98"/>
                    </a:lnTo>
                    <a:lnTo>
                      <a:pt x="90" y="98"/>
                    </a:lnTo>
                    <a:lnTo>
                      <a:pt x="90" y="98"/>
                    </a:lnTo>
                    <a:lnTo>
                      <a:pt x="87" y="98"/>
                    </a:lnTo>
                    <a:lnTo>
                      <a:pt x="87" y="98"/>
                    </a:lnTo>
                    <a:lnTo>
                      <a:pt x="87" y="98"/>
                    </a:lnTo>
                    <a:lnTo>
                      <a:pt x="87" y="102"/>
                    </a:lnTo>
                    <a:lnTo>
                      <a:pt x="87" y="102"/>
                    </a:lnTo>
                    <a:lnTo>
                      <a:pt x="87" y="102"/>
                    </a:lnTo>
                    <a:lnTo>
                      <a:pt x="87" y="102"/>
                    </a:lnTo>
                    <a:lnTo>
                      <a:pt x="83" y="102"/>
                    </a:lnTo>
                    <a:lnTo>
                      <a:pt x="83" y="102"/>
                    </a:lnTo>
                    <a:lnTo>
                      <a:pt x="83" y="102"/>
                    </a:lnTo>
                    <a:lnTo>
                      <a:pt x="83" y="102"/>
                    </a:lnTo>
                    <a:lnTo>
                      <a:pt x="80" y="98"/>
                    </a:lnTo>
                    <a:lnTo>
                      <a:pt x="77" y="98"/>
                    </a:lnTo>
                    <a:lnTo>
                      <a:pt x="77" y="98"/>
                    </a:lnTo>
                    <a:lnTo>
                      <a:pt x="73" y="95"/>
                    </a:lnTo>
                    <a:lnTo>
                      <a:pt x="73" y="95"/>
                    </a:lnTo>
                    <a:lnTo>
                      <a:pt x="73" y="95"/>
                    </a:lnTo>
                    <a:lnTo>
                      <a:pt x="73" y="98"/>
                    </a:lnTo>
                    <a:lnTo>
                      <a:pt x="73" y="98"/>
                    </a:lnTo>
                    <a:lnTo>
                      <a:pt x="73" y="98"/>
                    </a:lnTo>
                    <a:lnTo>
                      <a:pt x="77" y="102"/>
                    </a:lnTo>
                    <a:lnTo>
                      <a:pt x="77" y="105"/>
                    </a:lnTo>
                    <a:lnTo>
                      <a:pt x="80" y="105"/>
                    </a:lnTo>
                    <a:lnTo>
                      <a:pt x="80" y="105"/>
                    </a:lnTo>
                    <a:lnTo>
                      <a:pt x="80" y="109"/>
                    </a:lnTo>
                    <a:lnTo>
                      <a:pt x="77" y="109"/>
                    </a:lnTo>
                    <a:lnTo>
                      <a:pt x="77" y="109"/>
                    </a:lnTo>
                    <a:lnTo>
                      <a:pt x="73" y="109"/>
                    </a:lnTo>
                    <a:lnTo>
                      <a:pt x="73" y="112"/>
                    </a:lnTo>
                    <a:lnTo>
                      <a:pt x="73" y="112"/>
                    </a:lnTo>
                    <a:lnTo>
                      <a:pt x="73" y="112"/>
                    </a:lnTo>
                    <a:lnTo>
                      <a:pt x="70" y="116"/>
                    </a:lnTo>
                    <a:lnTo>
                      <a:pt x="67" y="119"/>
                    </a:lnTo>
                    <a:lnTo>
                      <a:pt x="63" y="123"/>
                    </a:lnTo>
                    <a:lnTo>
                      <a:pt x="60" y="119"/>
                    </a:lnTo>
                    <a:lnTo>
                      <a:pt x="57" y="116"/>
                    </a:lnTo>
                    <a:lnTo>
                      <a:pt x="53" y="116"/>
                    </a:lnTo>
                    <a:lnTo>
                      <a:pt x="53" y="116"/>
                    </a:lnTo>
                    <a:lnTo>
                      <a:pt x="53" y="112"/>
                    </a:lnTo>
                    <a:lnTo>
                      <a:pt x="53" y="112"/>
                    </a:lnTo>
                    <a:lnTo>
                      <a:pt x="50" y="112"/>
                    </a:lnTo>
                    <a:lnTo>
                      <a:pt x="50" y="116"/>
                    </a:lnTo>
                    <a:lnTo>
                      <a:pt x="50" y="116"/>
                    </a:lnTo>
                    <a:lnTo>
                      <a:pt x="47" y="119"/>
                    </a:lnTo>
                    <a:lnTo>
                      <a:pt x="40" y="123"/>
                    </a:lnTo>
                    <a:lnTo>
                      <a:pt x="33" y="126"/>
                    </a:lnTo>
                    <a:lnTo>
                      <a:pt x="30" y="130"/>
                    </a:lnTo>
                    <a:lnTo>
                      <a:pt x="23" y="130"/>
                    </a:lnTo>
                    <a:lnTo>
                      <a:pt x="16" y="130"/>
                    </a:lnTo>
                    <a:lnTo>
                      <a:pt x="10" y="130"/>
                    </a:lnTo>
                    <a:lnTo>
                      <a:pt x="6" y="126"/>
                    </a:lnTo>
                    <a:lnTo>
                      <a:pt x="0" y="119"/>
                    </a:lnTo>
                    <a:lnTo>
                      <a:pt x="0" y="112"/>
                    </a:lnTo>
                    <a:lnTo>
                      <a:pt x="3" y="105"/>
                    </a:lnTo>
                    <a:lnTo>
                      <a:pt x="6" y="98"/>
                    </a:lnTo>
                    <a:lnTo>
                      <a:pt x="10" y="95"/>
                    </a:lnTo>
                    <a:lnTo>
                      <a:pt x="13" y="91"/>
                    </a:lnTo>
                    <a:lnTo>
                      <a:pt x="16" y="84"/>
                    </a:lnTo>
                    <a:lnTo>
                      <a:pt x="20" y="81"/>
                    </a:lnTo>
                    <a:lnTo>
                      <a:pt x="23" y="77"/>
                    </a:lnTo>
                    <a:lnTo>
                      <a:pt x="26" y="74"/>
                    </a:lnTo>
                    <a:lnTo>
                      <a:pt x="26" y="67"/>
                    </a:lnTo>
                    <a:lnTo>
                      <a:pt x="26" y="63"/>
                    </a:lnTo>
                    <a:lnTo>
                      <a:pt x="26" y="56"/>
                    </a:lnTo>
                    <a:lnTo>
                      <a:pt x="30" y="46"/>
                    </a:lnTo>
                    <a:lnTo>
                      <a:pt x="30" y="35"/>
                    </a:lnTo>
                    <a:lnTo>
                      <a:pt x="33" y="28"/>
                    </a:lnTo>
                    <a:lnTo>
                      <a:pt x="40" y="18"/>
                    </a:lnTo>
                    <a:lnTo>
                      <a:pt x="47" y="11"/>
                    </a:lnTo>
                    <a:lnTo>
                      <a:pt x="53" y="7"/>
                    </a:lnTo>
                    <a:lnTo>
                      <a:pt x="63" y="4"/>
                    </a:lnTo>
                    <a:lnTo>
                      <a:pt x="63"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7"/>
              <p:cNvSpPr>
                <a:spLocks/>
              </p:cNvSpPr>
              <p:nvPr/>
            </p:nvSpPr>
            <p:spPr bwMode="auto">
              <a:xfrm>
                <a:off x="5184" y="3145"/>
                <a:ext cx="11" cy="11"/>
              </a:xfrm>
              <a:custGeom>
                <a:avLst/>
                <a:gdLst>
                  <a:gd name="T0" fmla="*/ 3 w 10"/>
                  <a:gd name="T1" fmla="*/ 10 h 10"/>
                  <a:gd name="T2" fmla="*/ 3 w 10"/>
                  <a:gd name="T3" fmla="*/ 10 h 10"/>
                  <a:gd name="T4" fmla="*/ 7 w 10"/>
                  <a:gd name="T5" fmla="*/ 10 h 10"/>
                  <a:gd name="T6" fmla="*/ 7 w 10"/>
                  <a:gd name="T7" fmla="*/ 10 h 10"/>
                  <a:gd name="T8" fmla="*/ 10 w 10"/>
                  <a:gd name="T9" fmla="*/ 10 h 10"/>
                  <a:gd name="T10" fmla="*/ 10 w 10"/>
                  <a:gd name="T11" fmla="*/ 7 h 10"/>
                  <a:gd name="T12" fmla="*/ 10 w 10"/>
                  <a:gd name="T13" fmla="*/ 7 h 10"/>
                  <a:gd name="T14" fmla="*/ 10 w 10"/>
                  <a:gd name="T15" fmla="*/ 3 h 10"/>
                  <a:gd name="T16" fmla="*/ 10 w 10"/>
                  <a:gd name="T17" fmla="*/ 3 h 10"/>
                  <a:gd name="T18" fmla="*/ 7 w 10"/>
                  <a:gd name="T19" fmla="*/ 0 h 10"/>
                  <a:gd name="T20" fmla="*/ 7 w 10"/>
                  <a:gd name="T21" fmla="*/ 0 h 10"/>
                  <a:gd name="T22" fmla="*/ 3 w 10"/>
                  <a:gd name="T23" fmla="*/ 0 h 10"/>
                  <a:gd name="T24" fmla="*/ 3 w 10"/>
                  <a:gd name="T25" fmla="*/ 3 h 10"/>
                  <a:gd name="T26" fmla="*/ 0 w 10"/>
                  <a:gd name="T27" fmla="*/ 3 h 10"/>
                  <a:gd name="T28" fmla="*/ 0 w 10"/>
                  <a:gd name="T29" fmla="*/ 7 h 10"/>
                  <a:gd name="T30" fmla="*/ 0 w 10"/>
                  <a:gd name="T31" fmla="*/ 10 h 10"/>
                  <a:gd name="T32" fmla="*/ 3 w 10"/>
                  <a:gd name="T33" fmla="*/ 10 h 10"/>
                  <a:gd name="T34" fmla="*/ 3 w 10"/>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0"/>
                    </a:moveTo>
                    <a:lnTo>
                      <a:pt x="3" y="10"/>
                    </a:lnTo>
                    <a:lnTo>
                      <a:pt x="7" y="10"/>
                    </a:lnTo>
                    <a:lnTo>
                      <a:pt x="7" y="10"/>
                    </a:lnTo>
                    <a:lnTo>
                      <a:pt x="10" y="10"/>
                    </a:lnTo>
                    <a:lnTo>
                      <a:pt x="10" y="7"/>
                    </a:lnTo>
                    <a:lnTo>
                      <a:pt x="10" y="7"/>
                    </a:lnTo>
                    <a:lnTo>
                      <a:pt x="10" y="3"/>
                    </a:lnTo>
                    <a:lnTo>
                      <a:pt x="10" y="3"/>
                    </a:lnTo>
                    <a:lnTo>
                      <a:pt x="7" y="0"/>
                    </a:lnTo>
                    <a:lnTo>
                      <a:pt x="7" y="0"/>
                    </a:lnTo>
                    <a:lnTo>
                      <a:pt x="3" y="0"/>
                    </a:lnTo>
                    <a:lnTo>
                      <a:pt x="3" y="3"/>
                    </a:lnTo>
                    <a:lnTo>
                      <a:pt x="0" y="3"/>
                    </a:lnTo>
                    <a:lnTo>
                      <a:pt x="0" y="7"/>
                    </a:lnTo>
                    <a:lnTo>
                      <a:pt x="0" y="10"/>
                    </a:lnTo>
                    <a:lnTo>
                      <a:pt x="3" y="10"/>
                    </a:lnTo>
                    <a:lnTo>
                      <a:pt x="3"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8"/>
              <p:cNvSpPr>
                <a:spLocks/>
              </p:cNvSpPr>
              <p:nvPr/>
            </p:nvSpPr>
            <p:spPr bwMode="auto">
              <a:xfrm>
                <a:off x="5222" y="3050"/>
                <a:ext cx="11" cy="16"/>
              </a:xfrm>
              <a:custGeom>
                <a:avLst/>
                <a:gdLst>
                  <a:gd name="T0" fmla="*/ 0 w 10"/>
                  <a:gd name="T1" fmla="*/ 10 h 14"/>
                  <a:gd name="T2" fmla="*/ 3 w 10"/>
                  <a:gd name="T3" fmla="*/ 10 h 14"/>
                  <a:gd name="T4" fmla="*/ 6 w 10"/>
                  <a:gd name="T5" fmla="*/ 14 h 14"/>
                  <a:gd name="T6" fmla="*/ 6 w 10"/>
                  <a:gd name="T7" fmla="*/ 10 h 14"/>
                  <a:gd name="T8" fmla="*/ 10 w 10"/>
                  <a:gd name="T9" fmla="*/ 10 h 14"/>
                  <a:gd name="T10" fmla="*/ 10 w 10"/>
                  <a:gd name="T11" fmla="*/ 7 h 14"/>
                  <a:gd name="T12" fmla="*/ 10 w 10"/>
                  <a:gd name="T13" fmla="*/ 7 h 14"/>
                  <a:gd name="T14" fmla="*/ 10 w 10"/>
                  <a:gd name="T15" fmla="*/ 3 h 14"/>
                  <a:gd name="T16" fmla="*/ 10 w 10"/>
                  <a:gd name="T17" fmla="*/ 3 h 14"/>
                  <a:gd name="T18" fmla="*/ 6 w 10"/>
                  <a:gd name="T19" fmla="*/ 0 h 14"/>
                  <a:gd name="T20" fmla="*/ 3 w 10"/>
                  <a:gd name="T21" fmla="*/ 0 h 14"/>
                  <a:gd name="T22" fmla="*/ 3 w 10"/>
                  <a:gd name="T23" fmla="*/ 3 h 14"/>
                  <a:gd name="T24" fmla="*/ 0 w 10"/>
                  <a:gd name="T25" fmla="*/ 3 h 14"/>
                  <a:gd name="T26" fmla="*/ 0 w 10"/>
                  <a:gd name="T27" fmla="*/ 7 h 14"/>
                  <a:gd name="T28" fmla="*/ 0 w 10"/>
                  <a:gd name="T29" fmla="*/ 7 h 14"/>
                  <a:gd name="T30" fmla="*/ 0 w 10"/>
                  <a:gd name="T31" fmla="*/ 10 h 14"/>
                  <a:gd name="T32" fmla="*/ 0 w 10"/>
                  <a:gd name="T33" fmla="*/ 10 h 14"/>
                  <a:gd name="T34" fmla="*/ 0 w 10"/>
                  <a:gd name="T3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0" y="10"/>
                    </a:moveTo>
                    <a:lnTo>
                      <a:pt x="3" y="10"/>
                    </a:lnTo>
                    <a:lnTo>
                      <a:pt x="6" y="14"/>
                    </a:lnTo>
                    <a:lnTo>
                      <a:pt x="6" y="10"/>
                    </a:lnTo>
                    <a:lnTo>
                      <a:pt x="10" y="10"/>
                    </a:lnTo>
                    <a:lnTo>
                      <a:pt x="10" y="7"/>
                    </a:lnTo>
                    <a:lnTo>
                      <a:pt x="10" y="7"/>
                    </a:lnTo>
                    <a:lnTo>
                      <a:pt x="10" y="3"/>
                    </a:lnTo>
                    <a:lnTo>
                      <a:pt x="10" y="3"/>
                    </a:lnTo>
                    <a:lnTo>
                      <a:pt x="6" y="0"/>
                    </a:lnTo>
                    <a:lnTo>
                      <a:pt x="3" y="0"/>
                    </a:lnTo>
                    <a:lnTo>
                      <a:pt x="3" y="3"/>
                    </a:lnTo>
                    <a:lnTo>
                      <a:pt x="0" y="3"/>
                    </a:lnTo>
                    <a:lnTo>
                      <a:pt x="0" y="7"/>
                    </a:lnTo>
                    <a:lnTo>
                      <a:pt x="0" y="7"/>
                    </a:lnTo>
                    <a:lnTo>
                      <a:pt x="0" y="10"/>
                    </a:lnTo>
                    <a:lnTo>
                      <a:pt x="0" y="10"/>
                    </a:lnTo>
                    <a:lnTo>
                      <a:pt x="0" y="10"/>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9"/>
              <p:cNvSpPr>
                <a:spLocks/>
              </p:cNvSpPr>
              <p:nvPr/>
            </p:nvSpPr>
            <p:spPr bwMode="auto">
              <a:xfrm>
                <a:off x="5266" y="3093"/>
                <a:ext cx="17" cy="12"/>
              </a:xfrm>
              <a:custGeom>
                <a:avLst/>
                <a:gdLst>
                  <a:gd name="T0" fmla="*/ 0 w 16"/>
                  <a:gd name="T1" fmla="*/ 4 h 11"/>
                  <a:gd name="T2" fmla="*/ 0 w 16"/>
                  <a:gd name="T3" fmla="*/ 4 h 11"/>
                  <a:gd name="T4" fmla="*/ 0 w 16"/>
                  <a:gd name="T5" fmla="*/ 4 h 11"/>
                  <a:gd name="T6" fmla="*/ 0 w 16"/>
                  <a:gd name="T7" fmla="*/ 0 h 11"/>
                  <a:gd name="T8" fmla="*/ 0 w 16"/>
                  <a:gd name="T9" fmla="*/ 0 h 11"/>
                  <a:gd name="T10" fmla="*/ 3 w 16"/>
                  <a:gd name="T11" fmla="*/ 4 h 11"/>
                  <a:gd name="T12" fmla="*/ 3 w 16"/>
                  <a:gd name="T13" fmla="*/ 4 h 11"/>
                  <a:gd name="T14" fmla="*/ 6 w 16"/>
                  <a:gd name="T15" fmla="*/ 4 h 11"/>
                  <a:gd name="T16" fmla="*/ 10 w 16"/>
                  <a:gd name="T17" fmla="*/ 4 h 11"/>
                  <a:gd name="T18" fmla="*/ 13 w 16"/>
                  <a:gd name="T19" fmla="*/ 4 h 11"/>
                  <a:gd name="T20" fmla="*/ 13 w 16"/>
                  <a:gd name="T21" fmla="*/ 4 h 11"/>
                  <a:gd name="T22" fmla="*/ 16 w 16"/>
                  <a:gd name="T23" fmla="*/ 7 h 11"/>
                  <a:gd name="T24" fmla="*/ 16 w 16"/>
                  <a:gd name="T25" fmla="*/ 7 h 11"/>
                  <a:gd name="T26" fmla="*/ 16 w 16"/>
                  <a:gd name="T27" fmla="*/ 11 h 11"/>
                  <a:gd name="T28" fmla="*/ 13 w 16"/>
                  <a:gd name="T29" fmla="*/ 11 h 11"/>
                  <a:gd name="T30" fmla="*/ 13 w 16"/>
                  <a:gd name="T31" fmla="*/ 11 h 11"/>
                  <a:gd name="T32" fmla="*/ 13 w 16"/>
                  <a:gd name="T33" fmla="*/ 11 h 11"/>
                  <a:gd name="T34" fmla="*/ 13 w 16"/>
                  <a:gd name="T35" fmla="*/ 11 h 11"/>
                  <a:gd name="T36" fmla="*/ 13 w 16"/>
                  <a:gd name="T37" fmla="*/ 7 h 11"/>
                  <a:gd name="T38" fmla="*/ 13 w 16"/>
                  <a:gd name="T39" fmla="*/ 7 h 11"/>
                  <a:gd name="T40" fmla="*/ 13 w 16"/>
                  <a:gd name="T41" fmla="*/ 7 h 11"/>
                  <a:gd name="T42" fmla="*/ 10 w 16"/>
                  <a:gd name="T43" fmla="*/ 7 h 11"/>
                  <a:gd name="T44" fmla="*/ 6 w 16"/>
                  <a:gd name="T45" fmla="*/ 4 h 11"/>
                  <a:gd name="T46" fmla="*/ 3 w 16"/>
                  <a:gd name="T47" fmla="*/ 4 h 11"/>
                  <a:gd name="T48" fmla="*/ 0 w 16"/>
                  <a:gd name="T49" fmla="*/ 4 h 11"/>
                  <a:gd name="T50" fmla="*/ 0 w 16"/>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11">
                    <a:moveTo>
                      <a:pt x="0" y="4"/>
                    </a:moveTo>
                    <a:lnTo>
                      <a:pt x="0" y="4"/>
                    </a:lnTo>
                    <a:lnTo>
                      <a:pt x="0" y="4"/>
                    </a:lnTo>
                    <a:lnTo>
                      <a:pt x="0" y="0"/>
                    </a:lnTo>
                    <a:lnTo>
                      <a:pt x="0" y="0"/>
                    </a:lnTo>
                    <a:lnTo>
                      <a:pt x="3" y="4"/>
                    </a:lnTo>
                    <a:lnTo>
                      <a:pt x="3" y="4"/>
                    </a:lnTo>
                    <a:lnTo>
                      <a:pt x="6" y="4"/>
                    </a:lnTo>
                    <a:lnTo>
                      <a:pt x="10" y="4"/>
                    </a:lnTo>
                    <a:lnTo>
                      <a:pt x="13" y="4"/>
                    </a:lnTo>
                    <a:lnTo>
                      <a:pt x="13" y="4"/>
                    </a:lnTo>
                    <a:lnTo>
                      <a:pt x="16" y="7"/>
                    </a:lnTo>
                    <a:lnTo>
                      <a:pt x="16" y="7"/>
                    </a:lnTo>
                    <a:lnTo>
                      <a:pt x="16" y="11"/>
                    </a:lnTo>
                    <a:lnTo>
                      <a:pt x="13" y="11"/>
                    </a:lnTo>
                    <a:lnTo>
                      <a:pt x="13" y="11"/>
                    </a:lnTo>
                    <a:lnTo>
                      <a:pt x="13" y="11"/>
                    </a:lnTo>
                    <a:lnTo>
                      <a:pt x="13" y="11"/>
                    </a:lnTo>
                    <a:lnTo>
                      <a:pt x="13" y="7"/>
                    </a:lnTo>
                    <a:lnTo>
                      <a:pt x="13" y="7"/>
                    </a:lnTo>
                    <a:lnTo>
                      <a:pt x="13" y="7"/>
                    </a:lnTo>
                    <a:lnTo>
                      <a:pt x="10" y="7"/>
                    </a:lnTo>
                    <a:lnTo>
                      <a:pt x="6" y="4"/>
                    </a:lnTo>
                    <a:lnTo>
                      <a:pt x="3" y="4"/>
                    </a:lnTo>
                    <a:lnTo>
                      <a:pt x="0" y="4"/>
                    </a:lnTo>
                    <a:lnTo>
                      <a:pt x="0"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0"/>
              <p:cNvSpPr>
                <a:spLocks/>
              </p:cNvSpPr>
              <p:nvPr/>
            </p:nvSpPr>
            <p:spPr bwMode="auto">
              <a:xfrm>
                <a:off x="5261" y="3105"/>
                <a:ext cx="11" cy="8"/>
              </a:xfrm>
              <a:custGeom>
                <a:avLst/>
                <a:gdLst>
                  <a:gd name="T0" fmla="*/ 4 w 10"/>
                  <a:gd name="T1" fmla="*/ 0 h 7"/>
                  <a:gd name="T2" fmla="*/ 7 w 10"/>
                  <a:gd name="T3" fmla="*/ 0 h 7"/>
                  <a:gd name="T4" fmla="*/ 7 w 10"/>
                  <a:gd name="T5" fmla="*/ 0 h 7"/>
                  <a:gd name="T6" fmla="*/ 10 w 10"/>
                  <a:gd name="T7" fmla="*/ 3 h 7"/>
                  <a:gd name="T8" fmla="*/ 10 w 10"/>
                  <a:gd name="T9" fmla="*/ 3 h 7"/>
                  <a:gd name="T10" fmla="*/ 10 w 10"/>
                  <a:gd name="T11" fmla="*/ 3 h 7"/>
                  <a:gd name="T12" fmla="*/ 10 w 10"/>
                  <a:gd name="T13" fmla="*/ 3 h 7"/>
                  <a:gd name="T14" fmla="*/ 10 w 10"/>
                  <a:gd name="T15" fmla="*/ 3 h 7"/>
                  <a:gd name="T16" fmla="*/ 10 w 10"/>
                  <a:gd name="T17" fmla="*/ 3 h 7"/>
                  <a:gd name="T18" fmla="*/ 10 w 10"/>
                  <a:gd name="T19" fmla="*/ 3 h 7"/>
                  <a:gd name="T20" fmla="*/ 10 w 10"/>
                  <a:gd name="T21" fmla="*/ 3 h 7"/>
                  <a:gd name="T22" fmla="*/ 7 w 10"/>
                  <a:gd name="T23" fmla="*/ 3 h 7"/>
                  <a:gd name="T24" fmla="*/ 7 w 10"/>
                  <a:gd name="T25" fmla="*/ 7 h 7"/>
                  <a:gd name="T26" fmla="*/ 7 w 10"/>
                  <a:gd name="T27" fmla="*/ 7 h 7"/>
                  <a:gd name="T28" fmla="*/ 7 w 10"/>
                  <a:gd name="T29" fmla="*/ 7 h 7"/>
                  <a:gd name="T30" fmla="*/ 7 w 10"/>
                  <a:gd name="T31" fmla="*/ 7 h 7"/>
                  <a:gd name="T32" fmla="*/ 7 w 10"/>
                  <a:gd name="T33" fmla="*/ 3 h 7"/>
                  <a:gd name="T34" fmla="*/ 4 w 10"/>
                  <a:gd name="T35" fmla="*/ 3 h 7"/>
                  <a:gd name="T36" fmla="*/ 4 w 10"/>
                  <a:gd name="T37" fmla="*/ 3 h 7"/>
                  <a:gd name="T38" fmla="*/ 4 w 10"/>
                  <a:gd name="T39" fmla="*/ 3 h 7"/>
                  <a:gd name="T40" fmla="*/ 4 w 10"/>
                  <a:gd name="T41" fmla="*/ 0 h 7"/>
                  <a:gd name="T42" fmla="*/ 4 w 10"/>
                  <a:gd name="T43" fmla="*/ 0 h 7"/>
                  <a:gd name="T44" fmla="*/ 0 w 10"/>
                  <a:gd name="T45" fmla="*/ 0 h 7"/>
                  <a:gd name="T46" fmla="*/ 0 w 10"/>
                  <a:gd name="T47" fmla="*/ 0 h 7"/>
                  <a:gd name="T48" fmla="*/ 0 w 10"/>
                  <a:gd name="T49" fmla="*/ 0 h 7"/>
                  <a:gd name="T50" fmla="*/ 0 w 10"/>
                  <a:gd name="T51" fmla="*/ 0 h 7"/>
                  <a:gd name="T52" fmla="*/ 4 w 10"/>
                  <a:gd name="T53" fmla="*/ 0 h 7"/>
                  <a:gd name="T54" fmla="*/ 4 w 10"/>
                  <a:gd name="T55" fmla="*/ 0 h 7"/>
                  <a:gd name="T56" fmla="*/ 4 w 10"/>
                  <a:gd name="T57" fmla="*/ 0 h 7"/>
                  <a:gd name="T58" fmla="*/ 4 w 10"/>
                  <a:gd name="T59" fmla="*/ 0 h 7"/>
                  <a:gd name="T60" fmla="*/ 4 w 10"/>
                  <a:gd name="T61" fmla="*/ 0 h 7"/>
                  <a:gd name="T62" fmla="*/ 4 w 10"/>
                  <a:gd name="T6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7">
                    <a:moveTo>
                      <a:pt x="4" y="0"/>
                    </a:moveTo>
                    <a:lnTo>
                      <a:pt x="7" y="0"/>
                    </a:lnTo>
                    <a:lnTo>
                      <a:pt x="7" y="0"/>
                    </a:lnTo>
                    <a:lnTo>
                      <a:pt x="10" y="3"/>
                    </a:lnTo>
                    <a:lnTo>
                      <a:pt x="10" y="3"/>
                    </a:lnTo>
                    <a:lnTo>
                      <a:pt x="10" y="3"/>
                    </a:lnTo>
                    <a:lnTo>
                      <a:pt x="10" y="3"/>
                    </a:lnTo>
                    <a:lnTo>
                      <a:pt x="10" y="3"/>
                    </a:lnTo>
                    <a:lnTo>
                      <a:pt x="10" y="3"/>
                    </a:lnTo>
                    <a:lnTo>
                      <a:pt x="10" y="3"/>
                    </a:lnTo>
                    <a:lnTo>
                      <a:pt x="10" y="3"/>
                    </a:lnTo>
                    <a:lnTo>
                      <a:pt x="7" y="3"/>
                    </a:lnTo>
                    <a:lnTo>
                      <a:pt x="7" y="7"/>
                    </a:lnTo>
                    <a:lnTo>
                      <a:pt x="7" y="7"/>
                    </a:lnTo>
                    <a:lnTo>
                      <a:pt x="7" y="7"/>
                    </a:lnTo>
                    <a:lnTo>
                      <a:pt x="7" y="7"/>
                    </a:lnTo>
                    <a:lnTo>
                      <a:pt x="7" y="3"/>
                    </a:lnTo>
                    <a:lnTo>
                      <a:pt x="4" y="3"/>
                    </a:lnTo>
                    <a:lnTo>
                      <a:pt x="4" y="3"/>
                    </a:lnTo>
                    <a:lnTo>
                      <a:pt x="4" y="3"/>
                    </a:lnTo>
                    <a:lnTo>
                      <a:pt x="4" y="0"/>
                    </a:lnTo>
                    <a:lnTo>
                      <a:pt x="4" y="0"/>
                    </a:lnTo>
                    <a:lnTo>
                      <a:pt x="0" y="0"/>
                    </a:lnTo>
                    <a:lnTo>
                      <a:pt x="0" y="0"/>
                    </a:lnTo>
                    <a:lnTo>
                      <a:pt x="0" y="0"/>
                    </a:lnTo>
                    <a:lnTo>
                      <a:pt x="0" y="0"/>
                    </a:lnTo>
                    <a:lnTo>
                      <a:pt x="4" y="0"/>
                    </a:lnTo>
                    <a:lnTo>
                      <a:pt x="4" y="0"/>
                    </a:lnTo>
                    <a:lnTo>
                      <a:pt x="4" y="0"/>
                    </a:lnTo>
                    <a:lnTo>
                      <a:pt x="4" y="0"/>
                    </a:lnTo>
                    <a:lnTo>
                      <a:pt x="4" y="0"/>
                    </a:lnTo>
                    <a:lnTo>
                      <a:pt x="4"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1"/>
              <p:cNvSpPr>
                <a:spLocks/>
              </p:cNvSpPr>
              <p:nvPr/>
            </p:nvSpPr>
            <p:spPr bwMode="auto">
              <a:xfrm>
                <a:off x="5192" y="3018"/>
                <a:ext cx="113" cy="91"/>
              </a:xfrm>
              <a:custGeom>
                <a:avLst/>
                <a:gdLst>
                  <a:gd name="T0" fmla="*/ 97 w 103"/>
                  <a:gd name="T1" fmla="*/ 70 h 80"/>
                  <a:gd name="T2" fmla="*/ 100 w 103"/>
                  <a:gd name="T3" fmla="*/ 66 h 80"/>
                  <a:gd name="T4" fmla="*/ 103 w 103"/>
                  <a:gd name="T5" fmla="*/ 59 h 80"/>
                  <a:gd name="T6" fmla="*/ 103 w 103"/>
                  <a:gd name="T7" fmla="*/ 45 h 80"/>
                  <a:gd name="T8" fmla="*/ 100 w 103"/>
                  <a:gd name="T9" fmla="*/ 38 h 80"/>
                  <a:gd name="T10" fmla="*/ 93 w 103"/>
                  <a:gd name="T11" fmla="*/ 31 h 80"/>
                  <a:gd name="T12" fmla="*/ 87 w 103"/>
                  <a:gd name="T13" fmla="*/ 24 h 80"/>
                  <a:gd name="T14" fmla="*/ 83 w 103"/>
                  <a:gd name="T15" fmla="*/ 17 h 80"/>
                  <a:gd name="T16" fmla="*/ 77 w 103"/>
                  <a:gd name="T17" fmla="*/ 10 h 80"/>
                  <a:gd name="T18" fmla="*/ 70 w 103"/>
                  <a:gd name="T19" fmla="*/ 7 h 80"/>
                  <a:gd name="T20" fmla="*/ 63 w 103"/>
                  <a:gd name="T21" fmla="*/ 3 h 80"/>
                  <a:gd name="T22" fmla="*/ 57 w 103"/>
                  <a:gd name="T23" fmla="*/ 0 h 80"/>
                  <a:gd name="T24" fmla="*/ 53 w 103"/>
                  <a:gd name="T25" fmla="*/ 0 h 80"/>
                  <a:gd name="T26" fmla="*/ 43 w 103"/>
                  <a:gd name="T27" fmla="*/ 3 h 80"/>
                  <a:gd name="T28" fmla="*/ 33 w 103"/>
                  <a:gd name="T29" fmla="*/ 7 h 80"/>
                  <a:gd name="T30" fmla="*/ 23 w 103"/>
                  <a:gd name="T31" fmla="*/ 10 h 80"/>
                  <a:gd name="T32" fmla="*/ 17 w 103"/>
                  <a:gd name="T33" fmla="*/ 17 h 80"/>
                  <a:gd name="T34" fmla="*/ 10 w 103"/>
                  <a:gd name="T35" fmla="*/ 31 h 80"/>
                  <a:gd name="T36" fmla="*/ 3 w 103"/>
                  <a:gd name="T37" fmla="*/ 45 h 80"/>
                  <a:gd name="T38" fmla="*/ 0 w 103"/>
                  <a:gd name="T39" fmla="*/ 56 h 80"/>
                  <a:gd name="T40" fmla="*/ 0 w 103"/>
                  <a:gd name="T41" fmla="*/ 63 h 80"/>
                  <a:gd name="T42" fmla="*/ 0 w 103"/>
                  <a:gd name="T43" fmla="*/ 73 h 80"/>
                  <a:gd name="T44" fmla="*/ 3 w 103"/>
                  <a:gd name="T45" fmla="*/ 77 h 80"/>
                  <a:gd name="T46" fmla="*/ 6 w 103"/>
                  <a:gd name="T47" fmla="*/ 77 h 80"/>
                  <a:gd name="T48" fmla="*/ 13 w 103"/>
                  <a:gd name="T49" fmla="*/ 80 h 80"/>
                  <a:gd name="T50" fmla="*/ 17 w 103"/>
                  <a:gd name="T51" fmla="*/ 80 h 80"/>
                  <a:gd name="T52" fmla="*/ 20 w 103"/>
                  <a:gd name="T53" fmla="*/ 73 h 80"/>
                  <a:gd name="T54" fmla="*/ 23 w 103"/>
                  <a:gd name="T55" fmla="*/ 63 h 80"/>
                  <a:gd name="T56" fmla="*/ 30 w 103"/>
                  <a:gd name="T57" fmla="*/ 59 h 80"/>
                  <a:gd name="T58" fmla="*/ 33 w 103"/>
                  <a:gd name="T59" fmla="*/ 63 h 80"/>
                  <a:gd name="T60" fmla="*/ 40 w 103"/>
                  <a:gd name="T61" fmla="*/ 66 h 80"/>
                  <a:gd name="T62" fmla="*/ 43 w 103"/>
                  <a:gd name="T63" fmla="*/ 63 h 80"/>
                  <a:gd name="T64" fmla="*/ 50 w 103"/>
                  <a:gd name="T65" fmla="*/ 63 h 80"/>
                  <a:gd name="T66" fmla="*/ 53 w 103"/>
                  <a:gd name="T67" fmla="*/ 63 h 80"/>
                  <a:gd name="T68" fmla="*/ 60 w 103"/>
                  <a:gd name="T69" fmla="*/ 59 h 80"/>
                  <a:gd name="T70" fmla="*/ 70 w 103"/>
                  <a:gd name="T71" fmla="*/ 56 h 80"/>
                  <a:gd name="T72" fmla="*/ 80 w 103"/>
                  <a:gd name="T73" fmla="*/ 63 h 80"/>
                  <a:gd name="T74" fmla="*/ 87 w 103"/>
                  <a:gd name="T75" fmla="*/ 66 h 80"/>
                  <a:gd name="T76" fmla="*/ 93 w 103"/>
                  <a:gd name="T77" fmla="*/ 70 h 80"/>
                  <a:gd name="T78" fmla="*/ 93 w 103"/>
                  <a:gd name="T79" fmla="*/ 70 h 80"/>
                  <a:gd name="T80" fmla="*/ 93 w 103"/>
                  <a:gd name="T8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80">
                    <a:moveTo>
                      <a:pt x="93" y="70"/>
                    </a:moveTo>
                    <a:lnTo>
                      <a:pt x="97" y="70"/>
                    </a:lnTo>
                    <a:lnTo>
                      <a:pt x="100" y="70"/>
                    </a:lnTo>
                    <a:lnTo>
                      <a:pt x="100" y="66"/>
                    </a:lnTo>
                    <a:lnTo>
                      <a:pt x="103" y="63"/>
                    </a:lnTo>
                    <a:lnTo>
                      <a:pt x="103" y="59"/>
                    </a:lnTo>
                    <a:lnTo>
                      <a:pt x="103" y="52"/>
                    </a:lnTo>
                    <a:lnTo>
                      <a:pt x="103" y="45"/>
                    </a:lnTo>
                    <a:lnTo>
                      <a:pt x="103" y="42"/>
                    </a:lnTo>
                    <a:lnTo>
                      <a:pt x="100" y="38"/>
                    </a:lnTo>
                    <a:lnTo>
                      <a:pt x="97" y="35"/>
                    </a:lnTo>
                    <a:lnTo>
                      <a:pt x="93" y="31"/>
                    </a:lnTo>
                    <a:lnTo>
                      <a:pt x="90" y="28"/>
                    </a:lnTo>
                    <a:lnTo>
                      <a:pt x="87" y="24"/>
                    </a:lnTo>
                    <a:lnTo>
                      <a:pt x="83" y="21"/>
                    </a:lnTo>
                    <a:lnTo>
                      <a:pt x="83" y="17"/>
                    </a:lnTo>
                    <a:lnTo>
                      <a:pt x="80" y="14"/>
                    </a:lnTo>
                    <a:lnTo>
                      <a:pt x="77" y="10"/>
                    </a:lnTo>
                    <a:lnTo>
                      <a:pt x="73" y="7"/>
                    </a:lnTo>
                    <a:lnTo>
                      <a:pt x="70" y="7"/>
                    </a:lnTo>
                    <a:lnTo>
                      <a:pt x="67" y="3"/>
                    </a:lnTo>
                    <a:lnTo>
                      <a:pt x="63" y="3"/>
                    </a:lnTo>
                    <a:lnTo>
                      <a:pt x="60" y="0"/>
                    </a:lnTo>
                    <a:lnTo>
                      <a:pt x="57" y="0"/>
                    </a:lnTo>
                    <a:lnTo>
                      <a:pt x="57" y="0"/>
                    </a:lnTo>
                    <a:lnTo>
                      <a:pt x="53" y="0"/>
                    </a:lnTo>
                    <a:lnTo>
                      <a:pt x="50" y="3"/>
                    </a:lnTo>
                    <a:lnTo>
                      <a:pt x="43" y="3"/>
                    </a:lnTo>
                    <a:lnTo>
                      <a:pt x="40" y="3"/>
                    </a:lnTo>
                    <a:lnTo>
                      <a:pt x="33" y="7"/>
                    </a:lnTo>
                    <a:lnTo>
                      <a:pt x="27" y="7"/>
                    </a:lnTo>
                    <a:lnTo>
                      <a:pt x="23" y="10"/>
                    </a:lnTo>
                    <a:lnTo>
                      <a:pt x="20" y="10"/>
                    </a:lnTo>
                    <a:lnTo>
                      <a:pt x="17" y="17"/>
                    </a:lnTo>
                    <a:lnTo>
                      <a:pt x="13" y="24"/>
                    </a:lnTo>
                    <a:lnTo>
                      <a:pt x="10" y="31"/>
                    </a:lnTo>
                    <a:lnTo>
                      <a:pt x="6" y="38"/>
                    </a:lnTo>
                    <a:lnTo>
                      <a:pt x="3" y="45"/>
                    </a:lnTo>
                    <a:lnTo>
                      <a:pt x="0" y="49"/>
                    </a:lnTo>
                    <a:lnTo>
                      <a:pt x="0" y="56"/>
                    </a:lnTo>
                    <a:lnTo>
                      <a:pt x="0" y="59"/>
                    </a:lnTo>
                    <a:lnTo>
                      <a:pt x="0" y="63"/>
                    </a:lnTo>
                    <a:lnTo>
                      <a:pt x="0" y="66"/>
                    </a:lnTo>
                    <a:lnTo>
                      <a:pt x="0" y="73"/>
                    </a:lnTo>
                    <a:lnTo>
                      <a:pt x="0" y="73"/>
                    </a:lnTo>
                    <a:lnTo>
                      <a:pt x="3" y="77"/>
                    </a:lnTo>
                    <a:lnTo>
                      <a:pt x="3" y="77"/>
                    </a:lnTo>
                    <a:lnTo>
                      <a:pt x="6" y="77"/>
                    </a:lnTo>
                    <a:lnTo>
                      <a:pt x="10" y="80"/>
                    </a:lnTo>
                    <a:lnTo>
                      <a:pt x="13" y="80"/>
                    </a:lnTo>
                    <a:lnTo>
                      <a:pt x="13" y="80"/>
                    </a:lnTo>
                    <a:lnTo>
                      <a:pt x="17" y="80"/>
                    </a:lnTo>
                    <a:lnTo>
                      <a:pt x="23" y="80"/>
                    </a:lnTo>
                    <a:lnTo>
                      <a:pt x="20" y="73"/>
                    </a:lnTo>
                    <a:lnTo>
                      <a:pt x="20" y="70"/>
                    </a:lnTo>
                    <a:lnTo>
                      <a:pt x="23" y="63"/>
                    </a:lnTo>
                    <a:lnTo>
                      <a:pt x="27" y="59"/>
                    </a:lnTo>
                    <a:lnTo>
                      <a:pt x="30" y="59"/>
                    </a:lnTo>
                    <a:lnTo>
                      <a:pt x="33" y="63"/>
                    </a:lnTo>
                    <a:lnTo>
                      <a:pt x="33" y="63"/>
                    </a:lnTo>
                    <a:lnTo>
                      <a:pt x="37" y="66"/>
                    </a:lnTo>
                    <a:lnTo>
                      <a:pt x="40" y="66"/>
                    </a:lnTo>
                    <a:lnTo>
                      <a:pt x="43" y="63"/>
                    </a:lnTo>
                    <a:lnTo>
                      <a:pt x="43" y="63"/>
                    </a:lnTo>
                    <a:lnTo>
                      <a:pt x="47" y="63"/>
                    </a:lnTo>
                    <a:lnTo>
                      <a:pt x="50" y="63"/>
                    </a:lnTo>
                    <a:lnTo>
                      <a:pt x="53" y="63"/>
                    </a:lnTo>
                    <a:lnTo>
                      <a:pt x="53" y="63"/>
                    </a:lnTo>
                    <a:lnTo>
                      <a:pt x="57" y="63"/>
                    </a:lnTo>
                    <a:lnTo>
                      <a:pt x="60" y="59"/>
                    </a:lnTo>
                    <a:lnTo>
                      <a:pt x="67" y="59"/>
                    </a:lnTo>
                    <a:lnTo>
                      <a:pt x="70" y="56"/>
                    </a:lnTo>
                    <a:lnTo>
                      <a:pt x="73" y="59"/>
                    </a:lnTo>
                    <a:lnTo>
                      <a:pt x="80" y="63"/>
                    </a:lnTo>
                    <a:lnTo>
                      <a:pt x="83" y="66"/>
                    </a:lnTo>
                    <a:lnTo>
                      <a:pt x="87" y="66"/>
                    </a:lnTo>
                    <a:lnTo>
                      <a:pt x="90" y="70"/>
                    </a:lnTo>
                    <a:lnTo>
                      <a:pt x="93" y="70"/>
                    </a:lnTo>
                    <a:lnTo>
                      <a:pt x="93" y="70"/>
                    </a:lnTo>
                    <a:lnTo>
                      <a:pt x="93" y="70"/>
                    </a:lnTo>
                    <a:lnTo>
                      <a:pt x="93" y="70"/>
                    </a:lnTo>
                    <a:lnTo>
                      <a:pt x="93"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2"/>
              <p:cNvSpPr>
                <a:spLocks/>
              </p:cNvSpPr>
              <p:nvPr/>
            </p:nvSpPr>
            <p:spPr bwMode="auto">
              <a:xfrm>
                <a:off x="5222" y="3050"/>
                <a:ext cx="11" cy="16"/>
              </a:xfrm>
              <a:custGeom>
                <a:avLst/>
                <a:gdLst>
                  <a:gd name="T0" fmla="*/ 0 w 10"/>
                  <a:gd name="T1" fmla="*/ 10 h 14"/>
                  <a:gd name="T2" fmla="*/ 3 w 10"/>
                  <a:gd name="T3" fmla="*/ 10 h 14"/>
                  <a:gd name="T4" fmla="*/ 3 w 10"/>
                  <a:gd name="T5" fmla="*/ 14 h 14"/>
                  <a:gd name="T6" fmla="*/ 6 w 10"/>
                  <a:gd name="T7" fmla="*/ 10 h 14"/>
                  <a:gd name="T8" fmla="*/ 10 w 10"/>
                  <a:gd name="T9" fmla="*/ 10 h 14"/>
                  <a:gd name="T10" fmla="*/ 10 w 10"/>
                  <a:gd name="T11" fmla="*/ 7 h 14"/>
                  <a:gd name="T12" fmla="*/ 10 w 10"/>
                  <a:gd name="T13" fmla="*/ 7 h 14"/>
                  <a:gd name="T14" fmla="*/ 10 w 10"/>
                  <a:gd name="T15" fmla="*/ 3 h 14"/>
                  <a:gd name="T16" fmla="*/ 10 w 10"/>
                  <a:gd name="T17" fmla="*/ 3 h 14"/>
                  <a:gd name="T18" fmla="*/ 6 w 10"/>
                  <a:gd name="T19" fmla="*/ 0 h 14"/>
                  <a:gd name="T20" fmla="*/ 3 w 10"/>
                  <a:gd name="T21" fmla="*/ 0 h 14"/>
                  <a:gd name="T22" fmla="*/ 3 w 10"/>
                  <a:gd name="T23" fmla="*/ 0 h 14"/>
                  <a:gd name="T24" fmla="*/ 0 w 10"/>
                  <a:gd name="T25" fmla="*/ 3 h 14"/>
                  <a:gd name="T26" fmla="*/ 0 w 10"/>
                  <a:gd name="T27" fmla="*/ 3 h 14"/>
                  <a:gd name="T28" fmla="*/ 0 w 10"/>
                  <a:gd name="T29" fmla="*/ 7 h 14"/>
                  <a:gd name="T30" fmla="*/ 0 w 10"/>
                  <a:gd name="T31" fmla="*/ 7 h 14"/>
                  <a:gd name="T32" fmla="*/ 0 w 10"/>
                  <a:gd name="T33" fmla="*/ 10 h 14"/>
                  <a:gd name="T34" fmla="*/ 0 w 10"/>
                  <a:gd name="T3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0" y="10"/>
                    </a:moveTo>
                    <a:lnTo>
                      <a:pt x="3" y="10"/>
                    </a:lnTo>
                    <a:lnTo>
                      <a:pt x="3" y="14"/>
                    </a:lnTo>
                    <a:lnTo>
                      <a:pt x="6" y="10"/>
                    </a:lnTo>
                    <a:lnTo>
                      <a:pt x="10" y="10"/>
                    </a:lnTo>
                    <a:lnTo>
                      <a:pt x="10" y="7"/>
                    </a:lnTo>
                    <a:lnTo>
                      <a:pt x="10" y="7"/>
                    </a:lnTo>
                    <a:lnTo>
                      <a:pt x="10" y="3"/>
                    </a:lnTo>
                    <a:lnTo>
                      <a:pt x="10" y="3"/>
                    </a:lnTo>
                    <a:lnTo>
                      <a:pt x="6" y="0"/>
                    </a:lnTo>
                    <a:lnTo>
                      <a:pt x="3" y="0"/>
                    </a:lnTo>
                    <a:lnTo>
                      <a:pt x="3" y="0"/>
                    </a:lnTo>
                    <a:lnTo>
                      <a:pt x="0" y="3"/>
                    </a:lnTo>
                    <a:lnTo>
                      <a:pt x="0" y="3"/>
                    </a:lnTo>
                    <a:lnTo>
                      <a:pt x="0" y="7"/>
                    </a:lnTo>
                    <a:lnTo>
                      <a:pt x="0" y="7"/>
                    </a:lnTo>
                    <a:lnTo>
                      <a:pt x="0" y="10"/>
                    </a:lnTo>
                    <a:lnTo>
                      <a:pt x="0" y="10"/>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3"/>
              <p:cNvSpPr>
                <a:spLocks/>
              </p:cNvSpPr>
              <p:nvPr/>
            </p:nvSpPr>
            <p:spPr bwMode="auto">
              <a:xfrm>
                <a:off x="5184" y="3145"/>
                <a:ext cx="11" cy="11"/>
              </a:xfrm>
              <a:custGeom>
                <a:avLst/>
                <a:gdLst>
                  <a:gd name="T0" fmla="*/ 3 w 10"/>
                  <a:gd name="T1" fmla="*/ 10 h 10"/>
                  <a:gd name="T2" fmla="*/ 7 w 10"/>
                  <a:gd name="T3" fmla="*/ 10 h 10"/>
                  <a:gd name="T4" fmla="*/ 7 w 10"/>
                  <a:gd name="T5" fmla="*/ 10 h 10"/>
                  <a:gd name="T6" fmla="*/ 10 w 10"/>
                  <a:gd name="T7" fmla="*/ 10 h 10"/>
                  <a:gd name="T8" fmla="*/ 10 w 10"/>
                  <a:gd name="T9" fmla="*/ 10 h 10"/>
                  <a:gd name="T10" fmla="*/ 10 w 10"/>
                  <a:gd name="T11" fmla="*/ 7 h 10"/>
                  <a:gd name="T12" fmla="*/ 10 w 10"/>
                  <a:gd name="T13" fmla="*/ 3 h 10"/>
                  <a:gd name="T14" fmla="*/ 10 w 10"/>
                  <a:gd name="T15" fmla="*/ 3 h 10"/>
                  <a:gd name="T16" fmla="*/ 7 w 10"/>
                  <a:gd name="T17" fmla="*/ 0 h 10"/>
                  <a:gd name="T18" fmla="*/ 7 w 10"/>
                  <a:gd name="T19" fmla="*/ 0 h 10"/>
                  <a:gd name="T20" fmla="*/ 3 w 10"/>
                  <a:gd name="T21" fmla="*/ 0 h 10"/>
                  <a:gd name="T22" fmla="*/ 3 w 10"/>
                  <a:gd name="T23" fmla="*/ 0 h 10"/>
                  <a:gd name="T24" fmla="*/ 0 w 10"/>
                  <a:gd name="T25" fmla="*/ 3 h 10"/>
                  <a:gd name="T26" fmla="*/ 0 w 10"/>
                  <a:gd name="T27" fmla="*/ 7 h 10"/>
                  <a:gd name="T28" fmla="*/ 0 w 10"/>
                  <a:gd name="T29" fmla="*/ 7 h 10"/>
                  <a:gd name="T30" fmla="*/ 0 w 10"/>
                  <a:gd name="T31" fmla="*/ 10 h 10"/>
                  <a:gd name="T32" fmla="*/ 3 w 10"/>
                  <a:gd name="T33" fmla="*/ 10 h 10"/>
                  <a:gd name="T34" fmla="*/ 3 w 10"/>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0"/>
                    </a:moveTo>
                    <a:lnTo>
                      <a:pt x="7" y="10"/>
                    </a:lnTo>
                    <a:lnTo>
                      <a:pt x="7" y="10"/>
                    </a:lnTo>
                    <a:lnTo>
                      <a:pt x="10" y="10"/>
                    </a:lnTo>
                    <a:lnTo>
                      <a:pt x="10" y="10"/>
                    </a:lnTo>
                    <a:lnTo>
                      <a:pt x="10" y="7"/>
                    </a:lnTo>
                    <a:lnTo>
                      <a:pt x="10" y="3"/>
                    </a:lnTo>
                    <a:lnTo>
                      <a:pt x="10" y="3"/>
                    </a:lnTo>
                    <a:lnTo>
                      <a:pt x="7" y="0"/>
                    </a:lnTo>
                    <a:lnTo>
                      <a:pt x="7" y="0"/>
                    </a:lnTo>
                    <a:lnTo>
                      <a:pt x="3" y="0"/>
                    </a:lnTo>
                    <a:lnTo>
                      <a:pt x="3" y="0"/>
                    </a:lnTo>
                    <a:lnTo>
                      <a:pt x="0" y="3"/>
                    </a:lnTo>
                    <a:lnTo>
                      <a:pt x="0" y="7"/>
                    </a:lnTo>
                    <a:lnTo>
                      <a:pt x="0" y="7"/>
                    </a:lnTo>
                    <a:lnTo>
                      <a:pt x="0" y="10"/>
                    </a:lnTo>
                    <a:lnTo>
                      <a:pt x="3" y="10"/>
                    </a:lnTo>
                    <a:lnTo>
                      <a:pt x="3"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4"/>
              <p:cNvSpPr>
                <a:spLocks/>
              </p:cNvSpPr>
              <p:nvPr/>
            </p:nvSpPr>
            <p:spPr bwMode="auto">
              <a:xfrm>
                <a:off x="5162" y="3188"/>
                <a:ext cx="11" cy="13"/>
              </a:xfrm>
              <a:custGeom>
                <a:avLst/>
                <a:gdLst>
                  <a:gd name="T0" fmla="*/ 3 w 10"/>
                  <a:gd name="T1" fmla="*/ 11 h 11"/>
                  <a:gd name="T2" fmla="*/ 7 w 10"/>
                  <a:gd name="T3" fmla="*/ 11 h 11"/>
                  <a:gd name="T4" fmla="*/ 7 w 10"/>
                  <a:gd name="T5" fmla="*/ 11 h 11"/>
                  <a:gd name="T6" fmla="*/ 10 w 10"/>
                  <a:gd name="T7" fmla="*/ 7 h 11"/>
                  <a:gd name="T8" fmla="*/ 10 w 10"/>
                  <a:gd name="T9" fmla="*/ 7 h 11"/>
                  <a:gd name="T10" fmla="*/ 10 w 10"/>
                  <a:gd name="T11" fmla="*/ 4 h 11"/>
                  <a:gd name="T12" fmla="*/ 10 w 10"/>
                  <a:gd name="T13" fmla="*/ 4 h 11"/>
                  <a:gd name="T14" fmla="*/ 10 w 10"/>
                  <a:gd name="T15" fmla="*/ 0 h 11"/>
                  <a:gd name="T16" fmla="*/ 7 w 10"/>
                  <a:gd name="T17" fmla="*/ 0 h 11"/>
                  <a:gd name="T18" fmla="*/ 7 w 10"/>
                  <a:gd name="T19" fmla="*/ 0 h 11"/>
                  <a:gd name="T20" fmla="*/ 3 w 10"/>
                  <a:gd name="T21" fmla="*/ 0 h 11"/>
                  <a:gd name="T22" fmla="*/ 3 w 10"/>
                  <a:gd name="T23" fmla="*/ 0 h 11"/>
                  <a:gd name="T24" fmla="*/ 0 w 10"/>
                  <a:gd name="T25" fmla="*/ 4 h 11"/>
                  <a:gd name="T26" fmla="*/ 0 w 10"/>
                  <a:gd name="T27" fmla="*/ 4 h 11"/>
                  <a:gd name="T28" fmla="*/ 0 w 10"/>
                  <a:gd name="T29" fmla="*/ 7 h 11"/>
                  <a:gd name="T30" fmla="*/ 0 w 10"/>
                  <a:gd name="T31" fmla="*/ 7 h 11"/>
                  <a:gd name="T32" fmla="*/ 3 w 10"/>
                  <a:gd name="T33" fmla="*/ 11 h 11"/>
                  <a:gd name="T34" fmla="*/ 3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11"/>
                    </a:moveTo>
                    <a:lnTo>
                      <a:pt x="7" y="11"/>
                    </a:lnTo>
                    <a:lnTo>
                      <a:pt x="7" y="11"/>
                    </a:lnTo>
                    <a:lnTo>
                      <a:pt x="10" y="7"/>
                    </a:lnTo>
                    <a:lnTo>
                      <a:pt x="10" y="7"/>
                    </a:lnTo>
                    <a:lnTo>
                      <a:pt x="10" y="4"/>
                    </a:lnTo>
                    <a:lnTo>
                      <a:pt x="10" y="4"/>
                    </a:lnTo>
                    <a:lnTo>
                      <a:pt x="10" y="0"/>
                    </a:lnTo>
                    <a:lnTo>
                      <a:pt x="7" y="0"/>
                    </a:lnTo>
                    <a:lnTo>
                      <a:pt x="7" y="0"/>
                    </a:lnTo>
                    <a:lnTo>
                      <a:pt x="3" y="0"/>
                    </a:lnTo>
                    <a:lnTo>
                      <a:pt x="3" y="0"/>
                    </a:lnTo>
                    <a:lnTo>
                      <a:pt x="0" y="4"/>
                    </a:lnTo>
                    <a:lnTo>
                      <a:pt x="0" y="4"/>
                    </a:lnTo>
                    <a:lnTo>
                      <a:pt x="0" y="7"/>
                    </a:lnTo>
                    <a:lnTo>
                      <a:pt x="0" y="7"/>
                    </a:lnTo>
                    <a:lnTo>
                      <a:pt x="3" y="11"/>
                    </a:lnTo>
                    <a:lnTo>
                      <a:pt x="3"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5"/>
              <p:cNvSpPr>
                <a:spLocks/>
              </p:cNvSpPr>
              <p:nvPr/>
            </p:nvSpPr>
            <p:spPr bwMode="auto">
              <a:xfrm>
                <a:off x="5067" y="3109"/>
                <a:ext cx="155" cy="257"/>
              </a:xfrm>
              <a:custGeom>
                <a:avLst/>
                <a:gdLst>
                  <a:gd name="T0" fmla="*/ 10 w 141"/>
                  <a:gd name="T1" fmla="*/ 185 h 227"/>
                  <a:gd name="T2" fmla="*/ 20 w 141"/>
                  <a:gd name="T3" fmla="*/ 192 h 227"/>
                  <a:gd name="T4" fmla="*/ 37 w 141"/>
                  <a:gd name="T5" fmla="*/ 199 h 227"/>
                  <a:gd name="T6" fmla="*/ 47 w 141"/>
                  <a:gd name="T7" fmla="*/ 203 h 227"/>
                  <a:gd name="T8" fmla="*/ 54 w 141"/>
                  <a:gd name="T9" fmla="*/ 206 h 227"/>
                  <a:gd name="T10" fmla="*/ 60 w 141"/>
                  <a:gd name="T11" fmla="*/ 210 h 227"/>
                  <a:gd name="T12" fmla="*/ 70 w 141"/>
                  <a:gd name="T13" fmla="*/ 217 h 227"/>
                  <a:gd name="T14" fmla="*/ 77 w 141"/>
                  <a:gd name="T15" fmla="*/ 220 h 227"/>
                  <a:gd name="T16" fmla="*/ 84 w 141"/>
                  <a:gd name="T17" fmla="*/ 224 h 227"/>
                  <a:gd name="T18" fmla="*/ 87 w 141"/>
                  <a:gd name="T19" fmla="*/ 227 h 227"/>
                  <a:gd name="T20" fmla="*/ 87 w 141"/>
                  <a:gd name="T21" fmla="*/ 227 h 227"/>
                  <a:gd name="T22" fmla="*/ 94 w 141"/>
                  <a:gd name="T23" fmla="*/ 227 h 227"/>
                  <a:gd name="T24" fmla="*/ 97 w 141"/>
                  <a:gd name="T25" fmla="*/ 213 h 227"/>
                  <a:gd name="T26" fmla="*/ 110 w 141"/>
                  <a:gd name="T27" fmla="*/ 189 h 227"/>
                  <a:gd name="T28" fmla="*/ 117 w 141"/>
                  <a:gd name="T29" fmla="*/ 171 h 227"/>
                  <a:gd name="T30" fmla="*/ 127 w 141"/>
                  <a:gd name="T31" fmla="*/ 150 h 227"/>
                  <a:gd name="T32" fmla="*/ 131 w 141"/>
                  <a:gd name="T33" fmla="*/ 136 h 227"/>
                  <a:gd name="T34" fmla="*/ 134 w 141"/>
                  <a:gd name="T35" fmla="*/ 126 h 227"/>
                  <a:gd name="T36" fmla="*/ 134 w 141"/>
                  <a:gd name="T37" fmla="*/ 112 h 227"/>
                  <a:gd name="T38" fmla="*/ 134 w 141"/>
                  <a:gd name="T39" fmla="*/ 94 h 227"/>
                  <a:gd name="T40" fmla="*/ 134 w 141"/>
                  <a:gd name="T41" fmla="*/ 84 h 227"/>
                  <a:gd name="T42" fmla="*/ 141 w 141"/>
                  <a:gd name="T43" fmla="*/ 74 h 227"/>
                  <a:gd name="T44" fmla="*/ 137 w 141"/>
                  <a:gd name="T45" fmla="*/ 67 h 227"/>
                  <a:gd name="T46" fmla="*/ 134 w 141"/>
                  <a:gd name="T47" fmla="*/ 63 h 227"/>
                  <a:gd name="T48" fmla="*/ 134 w 141"/>
                  <a:gd name="T49" fmla="*/ 60 h 227"/>
                  <a:gd name="T50" fmla="*/ 137 w 141"/>
                  <a:gd name="T51" fmla="*/ 60 h 227"/>
                  <a:gd name="T52" fmla="*/ 141 w 141"/>
                  <a:gd name="T53" fmla="*/ 49 h 227"/>
                  <a:gd name="T54" fmla="*/ 131 w 141"/>
                  <a:gd name="T55" fmla="*/ 28 h 227"/>
                  <a:gd name="T56" fmla="*/ 124 w 141"/>
                  <a:gd name="T57" fmla="*/ 18 h 227"/>
                  <a:gd name="T58" fmla="*/ 117 w 141"/>
                  <a:gd name="T59" fmla="*/ 11 h 227"/>
                  <a:gd name="T60" fmla="*/ 110 w 141"/>
                  <a:gd name="T61" fmla="*/ 4 h 227"/>
                  <a:gd name="T62" fmla="*/ 107 w 141"/>
                  <a:gd name="T63" fmla="*/ 0 h 227"/>
                  <a:gd name="T64" fmla="*/ 104 w 141"/>
                  <a:gd name="T65" fmla="*/ 4 h 227"/>
                  <a:gd name="T66" fmla="*/ 94 w 141"/>
                  <a:gd name="T67" fmla="*/ 18 h 227"/>
                  <a:gd name="T68" fmla="*/ 90 w 141"/>
                  <a:gd name="T69" fmla="*/ 25 h 227"/>
                  <a:gd name="T70" fmla="*/ 90 w 141"/>
                  <a:gd name="T71" fmla="*/ 28 h 227"/>
                  <a:gd name="T72" fmla="*/ 77 w 141"/>
                  <a:gd name="T73" fmla="*/ 35 h 227"/>
                  <a:gd name="T74" fmla="*/ 57 w 141"/>
                  <a:gd name="T75" fmla="*/ 49 h 227"/>
                  <a:gd name="T76" fmla="*/ 40 w 141"/>
                  <a:gd name="T77" fmla="*/ 63 h 227"/>
                  <a:gd name="T78" fmla="*/ 30 w 141"/>
                  <a:gd name="T79" fmla="*/ 84 h 227"/>
                  <a:gd name="T80" fmla="*/ 24 w 141"/>
                  <a:gd name="T81" fmla="*/ 105 h 227"/>
                  <a:gd name="T82" fmla="*/ 17 w 141"/>
                  <a:gd name="T83" fmla="*/ 140 h 227"/>
                  <a:gd name="T84" fmla="*/ 7 w 141"/>
                  <a:gd name="T85" fmla="*/ 154 h 227"/>
                  <a:gd name="T86" fmla="*/ 0 w 141"/>
                  <a:gd name="T87" fmla="*/ 168 h 227"/>
                  <a:gd name="T88" fmla="*/ 0 w 141"/>
                  <a:gd name="T89" fmla="*/ 178 h 227"/>
                  <a:gd name="T90" fmla="*/ 4 w 141"/>
                  <a:gd name="T91" fmla="*/ 185 h 227"/>
                  <a:gd name="T92" fmla="*/ 7 w 141"/>
                  <a:gd name="T93" fmla="*/ 18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27">
                    <a:moveTo>
                      <a:pt x="7" y="185"/>
                    </a:moveTo>
                    <a:lnTo>
                      <a:pt x="10" y="185"/>
                    </a:lnTo>
                    <a:lnTo>
                      <a:pt x="17" y="189"/>
                    </a:lnTo>
                    <a:lnTo>
                      <a:pt x="20" y="192"/>
                    </a:lnTo>
                    <a:lnTo>
                      <a:pt x="30" y="196"/>
                    </a:lnTo>
                    <a:lnTo>
                      <a:pt x="37" y="199"/>
                    </a:lnTo>
                    <a:lnTo>
                      <a:pt x="44" y="199"/>
                    </a:lnTo>
                    <a:lnTo>
                      <a:pt x="47" y="203"/>
                    </a:lnTo>
                    <a:lnTo>
                      <a:pt x="50" y="206"/>
                    </a:lnTo>
                    <a:lnTo>
                      <a:pt x="54" y="206"/>
                    </a:lnTo>
                    <a:lnTo>
                      <a:pt x="57" y="206"/>
                    </a:lnTo>
                    <a:lnTo>
                      <a:pt x="60" y="210"/>
                    </a:lnTo>
                    <a:lnTo>
                      <a:pt x="64" y="213"/>
                    </a:lnTo>
                    <a:lnTo>
                      <a:pt x="70" y="217"/>
                    </a:lnTo>
                    <a:lnTo>
                      <a:pt x="74" y="217"/>
                    </a:lnTo>
                    <a:lnTo>
                      <a:pt x="77" y="220"/>
                    </a:lnTo>
                    <a:lnTo>
                      <a:pt x="80" y="220"/>
                    </a:lnTo>
                    <a:lnTo>
                      <a:pt x="84" y="224"/>
                    </a:lnTo>
                    <a:lnTo>
                      <a:pt x="84" y="224"/>
                    </a:lnTo>
                    <a:lnTo>
                      <a:pt x="87" y="227"/>
                    </a:lnTo>
                    <a:lnTo>
                      <a:pt x="87" y="227"/>
                    </a:lnTo>
                    <a:lnTo>
                      <a:pt x="87" y="227"/>
                    </a:lnTo>
                    <a:lnTo>
                      <a:pt x="90" y="227"/>
                    </a:lnTo>
                    <a:lnTo>
                      <a:pt x="94" y="227"/>
                    </a:lnTo>
                    <a:lnTo>
                      <a:pt x="94" y="220"/>
                    </a:lnTo>
                    <a:lnTo>
                      <a:pt x="97" y="213"/>
                    </a:lnTo>
                    <a:lnTo>
                      <a:pt x="104" y="199"/>
                    </a:lnTo>
                    <a:lnTo>
                      <a:pt x="110" y="189"/>
                    </a:lnTo>
                    <a:lnTo>
                      <a:pt x="114" y="178"/>
                    </a:lnTo>
                    <a:lnTo>
                      <a:pt x="117" y="171"/>
                    </a:lnTo>
                    <a:lnTo>
                      <a:pt x="124" y="161"/>
                    </a:lnTo>
                    <a:lnTo>
                      <a:pt x="127" y="150"/>
                    </a:lnTo>
                    <a:lnTo>
                      <a:pt x="127" y="143"/>
                    </a:lnTo>
                    <a:lnTo>
                      <a:pt x="131" y="136"/>
                    </a:lnTo>
                    <a:lnTo>
                      <a:pt x="131" y="129"/>
                    </a:lnTo>
                    <a:lnTo>
                      <a:pt x="134" y="126"/>
                    </a:lnTo>
                    <a:lnTo>
                      <a:pt x="137" y="119"/>
                    </a:lnTo>
                    <a:lnTo>
                      <a:pt x="134" y="112"/>
                    </a:lnTo>
                    <a:lnTo>
                      <a:pt x="134" y="105"/>
                    </a:lnTo>
                    <a:lnTo>
                      <a:pt x="134" y="94"/>
                    </a:lnTo>
                    <a:lnTo>
                      <a:pt x="134" y="91"/>
                    </a:lnTo>
                    <a:lnTo>
                      <a:pt x="134" y="84"/>
                    </a:lnTo>
                    <a:lnTo>
                      <a:pt x="137" y="77"/>
                    </a:lnTo>
                    <a:lnTo>
                      <a:pt x="141" y="74"/>
                    </a:lnTo>
                    <a:lnTo>
                      <a:pt x="141" y="70"/>
                    </a:lnTo>
                    <a:lnTo>
                      <a:pt x="137" y="67"/>
                    </a:lnTo>
                    <a:lnTo>
                      <a:pt x="134" y="67"/>
                    </a:lnTo>
                    <a:lnTo>
                      <a:pt x="134" y="63"/>
                    </a:lnTo>
                    <a:lnTo>
                      <a:pt x="131" y="63"/>
                    </a:lnTo>
                    <a:lnTo>
                      <a:pt x="134" y="60"/>
                    </a:lnTo>
                    <a:lnTo>
                      <a:pt x="137" y="60"/>
                    </a:lnTo>
                    <a:lnTo>
                      <a:pt x="137" y="60"/>
                    </a:lnTo>
                    <a:lnTo>
                      <a:pt x="141" y="60"/>
                    </a:lnTo>
                    <a:lnTo>
                      <a:pt x="141" y="49"/>
                    </a:lnTo>
                    <a:lnTo>
                      <a:pt x="134" y="39"/>
                    </a:lnTo>
                    <a:lnTo>
                      <a:pt x="131" y="28"/>
                    </a:lnTo>
                    <a:lnTo>
                      <a:pt x="124" y="21"/>
                    </a:lnTo>
                    <a:lnTo>
                      <a:pt x="124" y="18"/>
                    </a:lnTo>
                    <a:lnTo>
                      <a:pt x="120" y="14"/>
                    </a:lnTo>
                    <a:lnTo>
                      <a:pt x="117" y="11"/>
                    </a:lnTo>
                    <a:lnTo>
                      <a:pt x="114" y="7"/>
                    </a:lnTo>
                    <a:lnTo>
                      <a:pt x="110" y="4"/>
                    </a:lnTo>
                    <a:lnTo>
                      <a:pt x="107" y="4"/>
                    </a:lnTo>
                    <a:lnTo>
                      <a:pt x="107" y="0"/>
                    </a:lnTo>
                    <a:lnTo>
                      <a:pt x="107" y="0"/>
                    </a:lnTo>
                    <a:lnTo>
                      <a:pt x="104" y="4"/>
                    </a:lnTo>
                    <a:lnTo>
                      <a:pt x="100" y="11"/>
                    </a:lnTo>
                    <a:lnTo>
                      <a:pt x="94" y="18"/>
                    </a:lnTo>
                    <a:lnTo>
                      <a:pt x="90" y="25"/>
                    </a:lnTo>
                    <a:lnTo>
                      <a:pt x="90" y="25"/>
                    </a:lnTo>
                    <a:lnTo>
                      <a:pt x="90" y="25"/>
                    </a:lnTo>
                    <a:lnTo>
                      <a:pt x="90" y="28"/>
                    </a:lnTo>
                    <a:lnTo>
                      <a:pt x="87" y="32"/>
                    </a:lnTo>
                    <a:lnTo>
                      <a:pt x="77" y="35"/>
                    </a:lnTo>
                    <a:lnTo>
                      <a:pt x="67" y="42"/>
                    </a:lnTo>
                    <a:lnTo>
                      <a:pt x="57" y="49"/>
                    </a:lnTo>
                    <a:lnTo>
                      <a:pt x="50" y="56"/>
                    </a:lnTo>
                    <a:lnTo>
                      <a:pt x="40" y="63"/>
                    </a:lnTo>
                    <a:lnTo>
                      <a:pt x="37" y="74"/>
                    </a:lnTo>
                    <a:lnTo>
                      <a:pt x="30" y="84"/>
                    </a:lnTo>
                    <a:lnTo>
                      <a:pt x="27" y="98"/>
                    </a:lnTo>
                    <a:lnTo>
                      <a:pt x="24" y="105"/>
                    </a:lnTo>
                    <a:lnTo>
                      <a:pt x="20" y="122"/>
                    </a:lnTo>
                    <a:lnTo>
                      <a:pt x="17" y="140"/>
                    </a:lnTo>
                    <a:lnTo>
                      <a:pt x="10" y="147"/>
                    </a:lnTo>
                    <a:lnTo>
                      <a:pt x="7" y="154"/>
                    </a:lnTo>
                    <a:lnTo>
                      <a:pt x="4" y="161"/>
                    </a:lnTo>
                    <a:lnTo>
                      <a:pt x="0" y="168"/>
                    </a:lnTo>
                    <a:lnTo>
                      <a:pt x="0" y="175"/>
                    </a:lnTo>
                    <a:lnTo>
                      <a:pt x="0" y="178"/>
                    </a:lnTo>
                    <a:lnTo>
                      <a:pt x="4" y="182"/>
                    </a:lnTo>
                    <a:lnTo>
                      <a:pt x="4" y="185"/>
                    </a:lnTo>
                    <a:lnTo>
                      <a:pt x="7" y="185"/>
                    </a:lnTo>
                    <a:lnTo>
                      <a:pt x="7" y="18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p:cNvSpPr>
                <a:spLocks/>
              </p:cNvSpPr>
              <p:nvPr/>
            </p:nvSpPr>
            <p:spPr bwMode="auto">
              <a:xfrm>
                <a:off x="5071" y="3323"/>
                <a:ext cx="40" cy="24"/>
              </a:xfrm>
              <a:custGeom>
                <a:avLst/>
                <a:gdLst>
                  <a:gd name="T0" fmla="*/ 0 w 36"/>
                  <a:gd name="T1" fmla="*/ 7 h 21"/>
                  <a:gd name="T2" fmla="*/ 3 w 36"/>
                  <a:gd name="T3" fmla="*/ 7 h 21"/>
                  <a:gd name="T4" fmla="*/ 3 w 36"/>
                  <a:gd name="T5" fmla="*/ 3 h 21"/>
                  <a:gd name="T6" fmla="*/ 3 w 36"/>
                  <a:gd name="T7" fmla="*/ 3 h 21"/>
                  <a:gd name="T8" fmla="*/ 3 w 36"/>
                  <a:gd name="T9" fmla="*/ 0 h 21"/>
                  <a:gd name="T10" fmla="*/ 6 w 36"/>
                  <a:gd name="T11" fmla="*/ 3 h 21"/>
                  <a:gd name="T12" fmla="*/ 10 w 36"/>
                  <a:gd name="T13" fmla="*/ 3 h 21"/>
                  <a:gd name="T14" fmla="*/ 13 w 36"/>
                  <a:gd name="T15" fmla="*/ 3 h 21"/>
                  <a:gd name="T16" fmla="*/ 16 w 36"/>
                  <a:gd name="T17" fmla="*/ 7 h 21"/>
                  <a:gd name="T18" fmla="*/ 23 w 36"/>
                  <a:gd name="T19" fmla="*/ 7 h 21"/>
                  <a:gd name="T20" fmla="*/ 26 w 36"/>
                  <a:gd name="T21" fmla="*/ 10 h 21"/>
                  <a:gd name="T22" fmla="*/ 30 w 36"/>
                  <a:gd name="T23" fmla="*/ 14 h 21"/>
                  <a:gd name="T24" fmla="*/ 36 w 36"/>
                  <a:gd name="T25" fmla="*/ 14 h 21"/>
                  <a:gd name="T26" fmla="*/ 33 w 36"/>
                  <a:gd name="T27" fmla="*/ 21 h 21"/>
                  <a:gd name="T28" fmla="*/ 30 w 36"/>
                  <a:gd name="T29" fmla="*/ 17 h 21"/>
                  <a:gd name="T30" fmla="*/ 26 w 36"/>
                  <a:gd name="T31" fmla="*/ 17 h 21"/>
                  <a:gd name="T32" fmla="*/ 23 w 36"/>
                  <a:gd name="T33" fmla="*/ 14 h 21"/>
                  <a:gd name="T34" fmla="*/ 16 w 36"/>
                  <a:gd name="T35" fmla="*/ 14 h 21"/>
                  <a:gd name="T36" fmla="*/ 13 w 36"/>
                  <a:gd name="T37" fmla="*/ 10 h 21"/>
                  <a:gd name="T38" fmla="*/ 10 w 36"/>
                  <a:gd name="T39" fmla="*/ 10 h 21"/>
                  <a:gd name="T40" fmla="*/ 6 w 36"/>
                  <a:gd name="T41" fmla="*/ 7 h 21"/>
                  <a:gd name="T42" fmla="*/ 0 w 36"/>
                  <a:gd name="T43" fmla="*/ 7 h 21"/>
                  <a:gd name="T44" fmla="*/ 0 w 36"/>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1">
                    <a:moveTo>
                      <a:pt x="0" y="7"/>
                    </a:moveTo>
                    <a:lnTo>
                      <a:pt x="3" y="7"/>
                    </a:lnTo>
                    <a:lnTo>
                      <a:pt x="3" y="3"/>
                    </a:lnTo>
                    <a:lnTo>
                      <a:pt x="3" y="3"/>
                    </a:lnTo>
                    <a:lnTo>
                      <a:pt x="3" y="0"/>
                    </a:lnTo>
                    <a:lnTo>
                      <a:pt x="6" y="3"/>
                    </a:lnTo>
                    <a:lnTo>
                      <a:pt x="10" y="3"/>
                    </a:lnTo>
                    <a:lnTo>
                      <a:pt x="13" y="3"/>
                    </a:lnTo>
                    <a:lnTo>
                      <a:pt x="16" y="7"/>
                    </a:lnTo>
                    <a:lnTo>
                      <a:pt x="23" y="7"/>
                    </a:lnTo>
                    <a:lnTo>
                      <a:pt x="26" y="10"/>
                    </a:lnTo>
                    <a:lnTo>
                      <a:pt x="30" y="14"/>
                    </a:lnTo>
                    <a:lnTo>
                      <a:pt x="36" y="14"/>
                    </a:lnTo>
                    <a:lnTo>
                      <a:pt x="33" y="21"/>
                    </a:lnTo>
                    <a:lnTo>
                      <a:pt x="30" y="17"/>
                    </a:lnTo>
                    <a:lnTo>
                      <a:pt x="26" y="17"/>
                    </a:lnTo>
                    <a:lnTo>
                      <a:pt x="23" y="14"/>
                    </a:lnTo>
                    <a:lnTo>
                      <a:pt x="16" y="14"/>
                    </a:lnTo>
                    <a:lnTo>
                      <a:pt x="13" y="10"/>
                    </a:lnTo>
                    <a:lnTo>
                      <a:pt x="10" y="10"/>
                    </a:lnTo>
                    <a:lnTo>
                      <a:pt x="6" y="7"/>
                    </a:lnTo>
                    <a:lnTo>
                      <a:pt x="0" y="7"/>
                    </a:lnTo>
                    <a:lnTo>
                      <a:pt x="0" y="7"/>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p:cNvSpPr>
                <a:spLocks/>
              </p:cNvSpPr>
              <p:nvPr/>
            </p:nvSpPr>
            <p:spPr bwMode="auto">
              <a:xfrm>
                <a:off x="5144" y="3363"/>
                <a:ext cx="15" cy="11"/>
              </a:xfrm>
              <a:custGeom>
                <a:avLst/>
                <a:gdLst>
                  <a:gd name="T0" fmla="*/ 14 w 14"/>
                  <a:gd name="T1" fmla="*/ 10 h 10"/>
                  <a:gd name="T2" fmla="*/ 14 w 14"/>
                  <a:gd name="T3" fmla="*/ 7 h 10"/>
                  <a:gd name="T4" fmla="*/ 14 w 14"/>
                  <a:gd name="T5" fmla="*/ 7 h 10"/>
                  <a:gd name="T6" fmla="*/ 14 w 14"/>
                  <a:gd name="T7" fmla="*/ 7 h 10"/>
                  <a:gd name="T8" fmla="*/ 14 w 14"/>
                  <a:gd name="T9" fmla="*/ 3 h 10"/>
                  <a:gd name="T10" fmla="*/ 10 w 14"/>
                  <a:gd name="T11" fmla="*/ 3 h 10"/>
                  <a:gd name="T12" fmla="*/ 7 w 14"/>
                  <a:gd name="T13" fmla="*/ 0 h 10"/>
                  <a:gd name="T14" fmla="*/ 4 w 14"/>
                  <a:gd name="T15" fmla="*/ 0 h 10"/>
                  <a:gd name="T16" fmla="*/ 0 w 14"/>
                  <a:gd name="T17" fmla="*/ 0 h 10"/>
                  <a:gd name="T18" fmla="*/ 0 w 14"/>
                  <a:gd name="T19" fmla="*/ 3 h 10"/>
                  <a:gd name="T20" fmla="*/ 0 w 14"/>
                  <a:gd name="T21" fmla="*/ 3 h 10"/>
                  <a:gd name="T22" fmla="*/ 4 w 14"/>
                  <a:gd name="T23" fmla="*/ 7 h 10"/>
                  <a:gd name="T24" fmla="*/ 10 w 14"/>
                  <a:gd name="T25" fmla="*/ 7 h 10"/>
                  <a:gd name="T26" fmla="*/ 14 w 14"/>
                  <a:gd name="T27" fmla="*/ 10 h 10"/>
                  <a:gd name="T28" fmla="*/ 14 w 14"/>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0">
                    <a:moveTo>
                      <a:pt x="14" y="10"/>
                    </a:moveTo>
                    <a:lnTo>
                      <a:pt x="14" y="7"/>
                    </a:lnTo>
                    <a:lnTo>
                      <a:pt x="14" y="7"/>
                    </a:lnTo>
                    <a:lnTo>
                      <a:pt x="14" y="7"/>
                    </a:lnTo>
                    <a:lnTo>
                      <a:pt x="14" y="3"/>
                    </a:lnTo>
                    <a:lnTo>
                      <a:pt x="10" y="3"/>
                    </a:lnTo>
                    <a:lnTo>
                      <a:pt x="7" y="0"/>
                    </a:lnTo>
                    <a:lnTo>
                      <a:pt x="4" y="0"/>
                    </a:lnTo>
                    <a:lnTo>
                      <a:pt x="0" y="0"/>
                    </a:lnTo>
                    <a:lnTo>
                      <a:pt x="0" y="3"/>
                    </a:lnTo>
                    <a:lnTo>
                      <a:pt x="0" y="3"/>
                    </a:lnTo>
                    <a:lnTo>
                      <a:pt x="4" y="7"/>
                    </a:lnTo>
                    <a:lnTo>
                      <a:pt x="10" y="7"/>
                    </a:lnTo>
                    <a:lnTo>
                      <a:pt x="14" y="10"/>
                    </a:lnTo>
                    <a:lnTo>
                      <a:pt x="14" y="10"/>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p:cNvSpPr>
                <a:spLocks/>
              </p:cNvSpPr>
              <p:nvPr/>
            </p:nvSpPr>
            <p:spPr bwMode="auto">
              <a:xfrm>
                <a:off x="5115" y="3342"/>
                <a:ext cx="25" cy="21"/>
              </a:xfrm>
              <a:custGeom>
                <a:avLst/>
                <a:gdLst>
                  <a:gd name="T0" fmla="*/ 23 w 23"/>
                  <a:gd name="T1" fmla="*/ 14 h 18"/>
                  <a:gd name="T2" fmla="*/ 20 w 23"/>
                  <a:gd name="T3" fmla="*/ 14 h 18"/>
                  <a:gd name="T4" fmla="*/ 16 w 23"/>
                  <a:gd name="T5" fmla="*/ 11 h 18"/>
                  <a:gd name="T6" fmla="*/ 16 w 23"/>
                  <a:gd name="T7" fmla="*/ 11 h 18"/>
                  <a:gd name="T8" fmla="*/ 10 w 23"/>
                  <a:gd name="T9" fmla="*/ 7 h 18"/>
                  <a:gd name="T10" fmla="*/ 6 w 23"/>
                  <a:gd name="T11" fmla="*/ 4 h 18"/>
                  <a:gd name="T12" fmla="*/ 3 w 23"/>
                  <a:gd name="T13" fmla="*/ 4 h 18"/>
                  <a:gd name="T14" fmla="*/ 3 w 23"/>
                  <a:gd name="T15" fmla="*/ 4 h 18"/>
                  <a:gd name="T16" fmla="*/ 0 w 23"/>
                  <a:gd name="T17" fmla="*/ 0 h 18"/>
                  <a:gd name="T18" fmla="*/ 0 w 23"/>
                  <a:gd name="T19" fmla="*/ 7 h 18"/>
                  <a:gd name="T20" fmla="*/ 0 w 23"/>
                  <a:gd name="T21" fmla="*/ 7 h 18"/>
                  <a:gd name="T22" fmla="*/ 3 w 23"/>
                  <a:gd name="T23" fmla="*/ 11 h 18"/>
                  <a:gd name="T24" fmla="*/ 6 w 23"/>
                  <a:gd name="T25" fmla="*/ 11 h 18"/>
                  <a:gd name="T26" fmla="*/ 10 w 23"/>
                  <a:gd name="T27" fmla="*/ 14 h 18"/>
                  <a:gd name="T28" fmla="*/ 13 w 23"/>
                  <a:gd name="T29" fmla="*/ 14 h 18"/>
                  <a:gd name="T30" fmla="*/ 16 w 23"/>
                  <a:gd name="T31" fmla="*/ 18 h 18"/>
                  <a:gd name="T32" fmla="*/ 20 w 23"/>
                  <a:gd name="T33" fmla="*/ 18 h 18"/>
                  <a:gd name="T34" fmla="*/ 20 w 23"/>
                  <a:gd name="T35" fmla="*/ 18 h 18"/>
                  <a:gd name="T36" fmla="*/ 23 w 23"/>
                  <a:gd name="T37" fmla="*/ 14 h 18"/>
                  <a:gd name="T38" fmla="*/ 23 w 23"/>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8">
                    <a:moveTo>
                      <a:pt x="23" y="14"/>
                    </a:moveTo>
                    <a:lnTo>
                      <a:pt x="20" y="14"/>
                    </a:lnTo>
                    <a:lnTo>
                      <a:pt x="16" y="11"/>
                    </a:lnTo>
                    <a:lnTo>
                      <a:pt x="16" y="11"/>
                    </a:lnTo>
                    <a:lnTo>
                      <a:pt x="10" y="7"/>
                    </a:lnTo>
                    <a:lnTo>
                      <a:pt x="6" y="4"/>
                    </a:lnTo>
                    <a:lnTo>
                      <a:pt x="3" y="4"/>
                    </a:lnTo>
                    <a:lnTo>
                      <a:pt x="3" y="4"/>
                    </a:lnTo>
                    <a:lnTo>
                      <a:pt x="0" y="0"/>
                    </a:lnTo>
                    <a:lnTo>
                      <a:pt x="0" y="7"/>
                    </a:lnTo>
                    <a:lnTo>
                      <a:pt x="0" y="7"/>
                    </a:lnTo>
                    <a:lnTo>
                      <a:pt x="3" y="11"/>
                    </a:lnTo>
                    <a:lnTo>
                      <a:pt x="6" y="11"/>
                    </a:lnTo>
                    <a:lnTo>
                      <a:pt x="10" y="14"/>
                    </a:lnTo>
                    <a:lnTo>
                      <a:pt x="13" y="14"/>
                    </a:lnTo>
                    <a:lnTo>
                      <a:pt x="16" y="18"/>
                    </a:lnTo>
                    <a:lnTo>
                      <a:pt x="20" y="18"/>
                    </a:lnTo>
                    <a:lnTo>
                      <a:pt x="20" y="18"/>
                    </a:lnTo>
                    <a:lnTo>
                      <a:pt x="23" y="14"/>
                    </a:lnTo>
                    <a:lnTo>
                      <a:pt x="23" y="14"/>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9"/>
              <p:cNvSpPr>
                <a:spLocks/>
              </p:cNvSpPr>
              <p:nvPr/>
            </p:nvSpPr>
            <p:spPr bwMode="auto">
              <a:xfrm>
                <a:off x="5255" y="3355"/>
                <a:ext cx="88" cy="32"/>
              </a:xfrm>
              <a:custGeom>
                <a:avLst/>
                <a:gdLst>
                  <a:gd name="T0" fmla="*/ 0 w 80"/>
                  <a:gd name="T1" fmla="*/ 17 h 28"/>
                  <a:gd name="T2" fmla="*/ 0 w 80"/>
                  <a:gd name="T3" fmla="*/ 21 h 28"/>
                  <a:gd name="T4" fmla="*/ 0 w 80"/>
                  <a:gd name="T5" fmla="*/ 21 h 28"/>
                  <a:gd name="T6" fmla="*/ 3 w 80"/>
                  <a:gd name="T7" fmla="*/ 24 h 28"/>
                  <a:gd name="T8" fmla="*/ 6 w 80"/>
                  <a:gd name="T9" fmla="*/ 24 h 28"/>
                  <a:gd name="T10" fmla="*/ 6 w 80"/>
                  <a:gd name="T11" fmla="*/ 24 h 28"/>
                  <a:gd name="T12" fmla="*/ 10 w 80"/>
                  <a:gd name="T13" fmla="*/ 28 h 28"/>
                  <a:gd name="T14" fmla="*/ 13 w 80"/>
                  <a:gd name="T15" fmla="*/ 28 h 28"/>
                  <a:gd name="T16" fmla="*/ 16 w 80"/>
                  <a:gd name="T17" fmla="*/ 28 h 28"/>
                  <a:gd name="T18" fmla="*/ 16 w 80"/>
                  <a:gd name="T19" fmla="*/ 28 h 28"/>
                  <a:gd name="T20" fmla="*/ 20 w 80"/>
                  <a:gd name="T21" fmla="*/ 28 h 28"/>
                  <a:gd name="T22" fmla="*/ 23 w 80"/>
                  <a:gd name="T23" fmla="*/ 28 h 28"/>
                  <a:gd name="T24" fmla="*/ 23 w 80"/>
                  <a:gd name="T25" fmla="*/ 28 h 28"/>
                  <a:gd name="T26" fmla="*/ 26 w 80"/>
                  <a:gd name="T27" fmla="*/ 28 h 28"/>
                  <a:gd name="T28" fmla="*/ 30 w 80"/>
                  <a:gd name="T29" fmla="*/ 28 h 28"/>
                  <a:gd name="T30" fmla="*/ 33 w 80"/>
                  <a:gd name="T31" fmla="*/ 24 h 28"/>
                  <a:gd name="T32" fmla="*/ 36 w 80"/>
                  <a:gd name="T33" fmla="*/ 24 h 28"/>
                  <a:gd name="T34" fmla="*/ 40 w 80"/>
                  <a:gd name="T35" fmla="*/ 21 h 28"/>
                  <a:gd name="T36" fmla="*/ 43 w 80"/>
                  <a:gd name="T37" fmla="*/ 21 h 28"/>
                  <a:gd name="T38" fmla="*/ 46 w 80"/>
                  <a:gd name="T39" fmla="*/ 21 h 28"/>
                  <a:gd name="T40" fmla="*/ 50 w 80"/>
                  <a:gd name="T41" fmla="*/ 17 h 28"/>
                  <a:gd name="T42" fmla="*/ 53 w 80"/>
                  <a:gd name="T43" fmla="*/ 17 h 28"/>
                  <a:gd name="T44" fmla="*/ 53 w 80"/>
                  <a:gd name="T45" fmla="*/ 17 h 28"/>
                  <a:gd name="T46" fmla="*/ 56 w 80"/>
                  <a:gd name="T47" fmla="*/ 17 h 28"/>
                  <a:gd name="T48" fmla="*/ 60 w 80"/>
                  <a:gd name="T49" fmla="*/ 21 h 28"/>
                  <a:gd name="T50" fmla="*/ 63 w 80"/>
                  <a:gd name="T51" fmla="*/ 21 h 28"/>
                  <a:gd name="T52" fmla="*/ 66 w 80"/>
                  <a:gd name="T53" fmla="*/ 21 h 28"/>
                  <a:gd name="T54" fmla="*/ 66 w 80"/>
                  <a:gd name="T55" fmla="*/ 21 h 28"/>
                  <a:gd name="T56" fmla="*/ 70 w 80"/>
                  <a:gd name="T57" fmla="*/ 21 h 28"/>
                  <a:gd name="T58" fmla="*/ 73 w 80"/>
                  <a:gd name="T59" fmla="*/ 21 h 28"/>
                  <a:gd name="T60" fmla="*/ 76 w 80"/>
                  <a:gd name="T61" fmla="*/ 21 h 28"/>
                  <a:gd name="T62" fmla="*/ 76 w 80"/>
                  <a:gd name="T63" fmla="*/ 21 h 28"/>
                  <a:gd name="T64" fmla="*/ 80 w 80"/>
                  <a:gd name="T65" fmla="*/ 21 h 28"/>
                  <a:gd name="T66" fmla="*/ 76 w 80"/>
                  <a:gd name="T67" fmla="*/ 17 h 28"/>
                  <a:gd name="T68" fmla="*/ 76 w 80"/>
                  <a:gd name="T69" fmla="*/ 14 h 28"/>
                  <a:gd name="T70" fmla="*/ 73 w 80"/>
                  <a:gd name="T71" fmla="*/ 10 h 28"/>
                  <a:gd name="T72" fmla="*/ 70 w 80"/>
                  <a:gd name="T73" fmla="*/ 10 h 28"/>
                  <a:gd name="T74" fmla="*/ 63 w 80"/>
                  <a:gd name="T75" fmla="*/ 7 h 28"/>
                  <a:gd name="T76" fmla="*/ 60 w 80"/>
                  <a:gd name="T77" fmla="*/ 7 h 28"/>
                  <a:gd name="T78" fmla="*/ 56 w 80"/>
                  <a:gd name="T79" fmla="*/ 7 h 28"/>
                  <a:gd name="T80" fmla="*/ 53 w 80"/>
                  <a:gd name="T81" fmla="*/ 3 h 28"/>
                  <a:gd name="T82" fmla="*/ 50 w 80"/>
                  <a:gd name="T83" fmla="*/ 3 h 28"/>
                  <a:gd name="T84" fmla="*/ 46 w 80"/>
                  <a:gd name="T85" fmla="*/ 3 h 28"/>
                  <a:gd name="T86" fmla="*/ 43 w 80"/>
                  <a:gd name="T87" fmla="*/ 0 h 28"/>
                  <a:gd name="T88" fmla="*/ 43 w 80"/>
                  <a:gd name="T89" fmla="*/ 0 h 28"/>
                  <a:gd name="T90" fmla="*/ 40 w 80"/>
                  <a:gd name="T91" fmla="*/ 0 h 28"/>
                  <a:gd name="T92" fmla="*/ 36 w 80"/>
                  <a:gd name="T93" fmla="*/ 3 h 28"/>
                  <a:gd name="T94" fmla="*/ 33 w 80"/>
                  <a:gd name="T95" fmla="*/ 3 h 28"/>
                  <a:gd name="T96" fmla="*/ 30 w 80"/>
                  <a:gd name="T97" fmla="*/ 3 h 28"/>
                  <a:gd name="T98" fmla="*/ 26 w 80"/>
                  <a:gd name="T99" fmla="*/ 7 h 28"/>
                  <a:gd name="T100" fmla="*/ 23 w 80"/>
                  <a:gd name="T101" fmla="*/ 7 h 28"/>
                  <a:gd name="T102" fmla="*/ 20 w 80"/>
                  <a:gd name="T103" fmla="*/ 10 h 28"/>
                  <a:gd name="T104" fmla="*/ 20 w 80"/>
                  <a:gd name="T105" fmla="*/ 10 h 28"/>
                  <a:gd name="T106" fmla="*/ 16 w 80"/>
                  <a:gd name="T107" fmla="*/ 10 h 28"/>
                  <a:gd name="T108" fmla="*/ 13 w 80"/>
                  <a:gd name="T109" fmla="*/ 10 h 28"/>
                  <a:gd name="T110" fmla="*/ 13 w 80"/>
                  <a:gd name="T111" fmla="*/ 10 h 28"/>
                  <a:gd name="T112" fmla="*/ 10 w 80"/>
                  <a:gd name="T113" fmla="*/ 10 h 28"/>
                  <a:gd name="T114" fmla="*/ 6 w 80"/>
                  <a:gd name="T115" fmla="*/ 10 h 28"/>
                  <a:gd name="T116" fmla="*/ 3 w 80"/>
                  <a:gd name="T117" fmla="*/ 14 h 28"/>
                  <a:gd name="T118" fmla="*/ 0 w 80"/>
                  <a:gd name="T119" fmla="*/ 14 h 28"/>
                  <a:gd name="T120" fmla="*/ 0 w 80"/>
                  <a:gd name="T121" fmla="*/ 17 h 28"/>
                  <a:gd name="T122" fmla="*/ 0 w 80"/>
                  <a:gd name="T123"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8">
                    <a:moveTo>
                      <a:pt x="0" y="17"/>
                    </a:moveTo>
                    <a:lnTo>
                      <a:pt x="0" y="21"/>
                    </a:lnTo>
                    <a:lnTo>
                      <a:pt x="0" y="21"/>
                    </a:lnTo>
                    <a:lnTo>
                      <a:pt x="3" y="24"/>
                    </a:lnTo>
                    <a:lnTo>
                      <a:pt x="6" y="24"/>
                    </a:lnTo>
                    <a:lnTo>
                      <a:pt x="6" y="24"/>
                    </a:lnTo>
                    <a:lnTo>
                      <a:pt x="10" y="28"/>
                    </a:lnTo>
                    <a:lnTo>
                      <a:pt x="13" y="28"/>
                    </a:lnTo>
                    <a:lnTo>
                      <a:pt x="16" y="28"/>
                    </a:lnTo>
                    <a:lnTo>
                      <a:pt x="16" y="28"/>
                    </a:lnTo>
                    <a:lnTo>
                      <a:pt x="20" y="28"/>
                    </a:lnTo>
                    <a:lnTo>
                      <a:pt x="23" y="28"/>
                    </a:lnTo>
                    <a:lnTo>
                      <a:pt x="23" y="28"/>
                    </a:lnTo>
                    <a:lnTo>
                      <a:pt x="26" y="28"/>
                    </a:lnTo>
                    <a:lnTo>
                      <a:pt x="30" y="28"/>
                    </a:lnTo>
                    <a:lnTo>
                      <a:pt x="33" y="24"/>
                    </a:lnTo>
                    <a:lnTo>
                      <a:pt x="36" y="24"/>
                    </a:lnTo>
                    <a:lnTo>
                      <a:pt x="40" y="21"/>
                    </a:lnTo>
                    <a:lnTo>
                      <a:pt x="43" y="21"/>
                    </a:lnTo>
                    <a:lnTo>
                      <a:pt x="46" y="21"/>
                    </a:lnTo>
                    <a:lnTo>
                      <a:pt x="50" y="17"/>
                    </a:lnTo>
                    <a:lnTo>
                      <a:pt x="53" y="17"/>
                    </a:lnTo>
                    <a:lnTo>
                      <a:pt x="53" y="17"/>
                    </a:lnTo>
                    <a:lnTo>
                      <a:pt x="56" y="17"/>
                    </a:lnTo>
                    <a:lnTo>
                      <a:pt x="60" y="21"/>
                    </a:lnTo>
                    <a:lnTo>
                      <a:pt x="63" y="21"/>
                    </a:lnTo>
                    <a:lnTo>
                      <a:pt x="66" y="21"/>
                    </a:lnTo>
                    <a:lnTo>
                      <a:pt x="66" y="21"/>
                    </a:lnTo>
                    <a:lnTo>
                      <a:pt x="70" y="21"/>
                    </a:lnTo>
                    <a:lnTo>
                      <a:pt x="73" y="21"/>
                    </a:lnTo>
                    <a:lnTo>
                      <a:pt x="76" y="21"/>
                    </a:lnTo>
                    <a:lnTo>
                      <a:pt x="76" y="21"/>
                    </a:lnTo>
                    <a:lnTo>
                      <a:pt x="80" y="21"/>
                    </a:lnTo>
                    <a:lnTo>
                      <a:pt x="76" y="17"/>
                    </a:lnTo>
                    <a:lnTo>
                      <a:pt x="76" y="14"/>
                    </a:lnTo>
                    <a:lnTo>
                      <a:pt x="73" y="10"/>
                    </a:lnTo>
                    <a:lnTo>
                      <a:pt x="70" y="10"/>
                    </a:lnTo>
                    <a:lnTo>
                      <a:pt x="63" y="7"/>
                    </a:lnTo>
                    <a:lnTo>
                      <a:pt x="60" y="7"/>
                    </a:lnTo>
                    <a:lnTo>
                      <a:pt x="56" y="7"/>
                    </a:lnTo>
                    <a:lnTo>
                      <a:pt x="53" y="3"/>
                    </a:lnTo>
                    <a:lnTo>
                      <a:pt x="50" y="3"/>
                    </a:lnTo>
                    <a:lnTo>
                      <a:pt x="46" y="3"/>
                    </a:lnTo>
                    <a:lnTo>
                      <a:pt x="43" y="0"/>
                    </a:lnTo>
                    <a:lnTo>
                      <a:pt x="43" y="0"/>
                    </a:lnTo>
                    <a:lnTo>
                      <a:pt x="40" y="0"/>
                    </a:lnTo>
                    <a:lnTo>
                      <a:pt x="36" y="3"/>
                    </a:lnTo>
                    <a:lnTo>
                      <a:pt x="33" y="3"/>
                    </a:lnTo>
                    <a:lnTo>
                      <a:pt x="30" y="3"/>
                    </a:lnTo>
                    <a:lnTo>
                      <a:pt x="26" y="7"/>
                    </a:lnTo>
                    <a:lnTo>
                      <a:pt x="23" y="7"/>
                    </a:lnTo>
                    <a:lnTo>
                      <a:pt x="20" y="10"/>
                    </a:lnTo>
                    <a:lnTo>
                      <a:pt x="20" y="10"/>
                    </a:lnTo>
                    <a:lnTo>
                      <a:pt x="16" y="10"/>
                    </a:lnTo>
                    <a:lnTo>
                      <a:pt x="13" y="10"/>
                    </a:lnTo>
                    <a:lnTo>
                      <a:pt x="13" y="10"/>
                    </a:lnTo>
                    <a:lnTo>
                      <a:pt x="10" y="10"/>
                    </a:lnTo>
                    <a:lnTo>
                      <a:pt x="6" y="10"/>
                    </a:lnTo>
                    <a:lnTo>
                      <a:pt x="3" y="14"/>
                    </a:lnTo>
                    <a:lnTo>
                      <a:pt x="0" y="14"/>
                    </a:lnTo>
                    <a:lnTo>
                      <a:pt x="0" y="17"/>
                    </a:lnTo>
                    <a:lnTo>
                      <a:pt x="0" y="1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60"/>
              <p:cNvSpPr>
                <a:spLocks/>
              </p:cNvSpPr>
              <p:nvPr/>
            </p:nvSpPr>
            <p:spPr bwMode="auto">
              <a:xfrm>
                <a:off x="5258" y="3371"/>
                <a:ext cx="11" cy="11"/>
              </a:xfrm>
              <a:custGeom>
                <a:avLst/>
                <a:gdLst>
                  <a:gd name="T0" fmla="*/ 10 w 10"/>
                  <a:gd name="T1" fmla="*/ 7 h 10"/>
                  <a:gd name="T2" fmla="*/ 10 w 10"/>
                  <a:gd name="T3" fmla="*/ 3 h 10"/>
                  <a:gd name="T4" fmla="*/ 7 w 10"/>
                  <a:gd name="T5" fmla="*/ 0 h 10"/>
                  <a:gd name="T6" fmla="*/ 7 w 10"/>
                  <a:gd name="T7" fmla="*/ 0 h 10"/>
                  <a:gd name="T8" fmla="*/ 3 w 10"/>
                  <a:gd name="T9" fmla="*/ 0 h 10"/>
                  <a:gd name="T10" fmla="*/ 3 w 10"/>
                  <a:gd name="T11" fmla="*/ 0 h 10"/>
                  <a:gd name="T12" fmla="*/ 0 w 10"/>
                  <a:gd name="T13" fmla="*/ 0 h 10"/>
                  <a:gd name="T14" fmla="*/ 0 w 10"/>
                  <a:gd name="T15" fmla="*/ 3 h 10"/>
                  <a:gd name="T16" fmla="*/ 0 w 10"/>
                  <a:gd name="T17" fmla="*/ 3 h 10"/>
                  <a:gd name="T18" fmla="*/ 0 w 10"/>
                  <a:gd name="T19" fmla="*/ 7 h 10"/>
                  <a:gd name="T20" fmla="*/ 0 w 10"/>
                  <a:gd name="T21" fmla="*/ 7 h 10"/>
                  <a:gd name="T22" fmla="*/ 0 w 10"/>
                  <a:gd name="T23" fmla="*/ 10 h 10"/>
                  <a:gd name="T24" fmla="*/ 3 w 10"/>
                  <a:gd name="T25" fmla="*/ 10 h 10"/>
                  <a:gd name="T26" fmla="*/ 3 w 10"/>
                  <a:gd name="T27" fmla="*/ 10 h 10"/>
                  <a:gd name="T28" fmla="*/ 7 w 10"/>
                  <a:gd name="T29" fmla="*/ 10 h 10"/>
                  <a:gd name="T30" fmla="*/ 7 w 10"/>
                  <a:gd name="T31" fmla="*/ 7 h 10"/>
                  <a:gd name="T32" fmla="*/ 10 w 10"/>
                  <a:gd name="T33" fmla="*/ 7 h 10"/>
                  <a:gd name="T34" fmla="*/ 10 w 10"/>
                  <a:gd name="T3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0" y="7"/>
                    </a:moveTo>
                    <a:lnTo>
                      <a:pt x="10" y="3"/>
                    </a:lnTo>
                    <a:lnTo>
                      <a:pt x="7" y="0"/>
                    </a:lnTo>
                    <a:lnTo>
                      <a:pt x="7" y="0"/>
                    </a:lnTo>
                    <a:lnTo>
                      <a:pt x="3" y="0"/>
                    </a:lnTo>
                    <a:lnTo>
                      <a:pt x="3" y="0"/>
                    </a:lnTo>
                    <a:lnTo>
                      <a:pt x="0" y="0"/>
                    </a:lnTo>
                    <a:lnTo>
                      <a:pt x="0" y="3"/>
                    </a:lnTo>
                    <a:lnTo>
                      <a:pt x="0" y="3"/>
                    </a:lnTo>
                    <a:lnTo>
                      <a:pt x="0" y="7"/>
                    </a:lnTo>
                    <a:lnTo>
                      <a:pt x="0" y="7"/>
                    </a:lnTo>
                    <a:lnTo>
                      <a:pt x="0" y="10"/>
                    </a:lnTo>
                    <a:lnTo>
                      <a:pt x="3" y="10"/>
                    </a:lnTo>
                    <a:lnTo>
                      <a:pt x="3" y="10"/>
                    </a:lnTo>
                    <a:lnTo>
                      <a:pt x="7" y="10"/>
                    </a:lnTo>
                    <a:lnTo>
                      <a:pt x="7" y="7"/>
                    </a:lnTo>
                    <a:lnTo>
                      <a:pt x="10" y="7"/>
                    </a:lnTo>
                    <a:lnTo>
                      <a:pt x="10"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1"/>
              <p:cNvSpPr>
                <a:spLocks/>
              </p:cNvSpPr>
              <p:nvPr/>
            </p:nvSpPr>
            <p:spPr bwMode="auto">
              <a:xfrm>
                <a:off x="5111" y="3161"/>
                <a:ext cx="158" cy="221"/>
              </a:xfrm>
              <a:custGeom>
                <a:avLst/>
                <a:gdLst>
                  <a:gd name="T0" fmla="*/ 4 w 144"/>
                  <a:gd name="T1" fmla="*/ 153 h 195"/>
                  <a:gd name="T2" fmla="*/ 0 w 144"/>
                  <a:gd name="T3" fmla="*/ 150 h 195"/>
                  <a:gd name="T4" fmla="*/ 0 w 144"/>
                  <a:gd name="T5" fmla="*/ 143 h 195"/>
                  <a:gd name="T6" fmla="*/ 0 w 144"/>
                  <a:gd name="T7" fmla="*/ 132 h 195"/>
                  <a:gd name="T8" fmla="*/ 4 w 144"/>
                  <a:gd name="T9" fmla="*/ 125 h 195"/>
                  <a:gd name="T10" fmla="*/ 7 w 144"/>
                  <a:gd name="T11" fmla="*/ 111 h 195"/>
                  <a:gd name="T12" fmla="*/ 10 w 144"/>
                  <a:gd name="T13" fmla="*/ 94 h 195"/>
                  <a:gd name="T14" fmla="*/ 20 w 144"/>
                  <a:gd name="T15" fmla="*/ 52 h 195"/>
                  <a:gd name="T16" fmla="*/ 24 w 144"/>
                  <a:gd name="T17" fmla="*/ 38 h 195"/>
                  <a:gd name="T18" fmla="*/ 27 w 144"/>
                  <a:gd name="T19" fmla="*/ 24 h 195"/>
                  <a:gd name="T20" fmla="*/ 30 w 144"/>
                  <a:gd name="T21" fmla="*/ 14 h 195"/>
                  <a:gd name="T22" fmla="*/ 34 w 144"/>
                  <a:gd name="T23" fmla="*/ 10 h 195"/>
                  <a:gd name="T24" fmla="*/ 40 w 144"/>
                  <a:gd name="T25" fmla="*/ 3 h 195"/>
                  <a:gd name="T26" fmla="*/ 47 w 144"/>
                  <a:gd name="T27" fmla="*/ 0 h 195"/>
                  <a:gd name="T28" fmla="*/ 57 w 144"/>
                  <a:gd name="T29" fmla="*/ 0 h 195"/>
                  <a:gd name="T30" fmla="*/ 64 w 144"/>
                  <a:gd name="T31" fmla="*/ 0 h 195"/>
                  <a:gd name="T32" fmla="*/ 74 w 144"/>
                  <a:gd name="T33" fmla="*/ 7 h 195"/>
                  <a:gd name="T34" fmla="*/ 77 w 144"/>
                  <a:gd name="T35" fmla="*/ 17 h 195"/>
                  <a:gd name="T36" fmla="*/ 80 w 144"/>
                  <a:gd name="T37" fmla="*/ 35 h 195"/>
                  <a:gd name="T38" fmla="*/ 74 w 144"/>
                  <a:gd name="T39" fmla="*/ 48 h 195"/>
                  <a:gd name="T40" fmla="*/ 64 w 144"/>
                  <a:gd name="T41" fmla="*/ 62 h 195"/>
                  <a:gd name="T42" fmla="*/ 60 w 144"/>
                  <a:gd name="T43" fmla="*/ 87 h 195"/>
                  <a:gd name="T44" fmla="*/ 54 w 144"/>
                  <a:gd name="T45" fmla="*/ 108 h 195"/>
                  <a:gd name="T46" fmla="*/ 47 w 144"/>
                  <a:gd name="T47" fmla="*/ 122 h 195"/>
                  <a:gd name="T48" fmla="*/ 44 w 144"/>
                  <a:gd name="T49" fmla="*/ 129 h 195"/>
                  <a:gd name="T50" fmla="*/ 44 w 144"/>
                  <a:gd name="T51" fmla="*/ 132 h 195"/>
                  <a:gd name="T52" fmla="*/ 47 w 144"/>
                  <a:gd name="T53" fmla="*/ 132 h 195"/>
                  <a:gd name="T54" fmla="*/ 54 w 144"/>
                  <a:gd name="T55" fmla="*/ 132 h 195"/>
                  <a:gd name="T56" fmla="*/ 60 w 144"/>
                  <a:gd name="T57" fmla="*/ 136 h 195"/>
                  <a:gd name="T58" fmla="*/ 67 w 144"/>
                  <a:gd name="T59" fmla="*/ 139 h 195"/>
                  <a:gd name="T60" fmla="*/ 74 w 144"/>
                  <a:gd name="T61" fmla="*/ 143 h 195"/>
                  <a:gd name="T62" fmla="*/ 80 w 144"/>
                  <a:gd name="T63" fmla="*/ 146 h 195"/>
                  <a:gd name="T64" fmla="*/ 87 w 144"/>
                  <a:gd name="T65" fmla="*/ 150 h 195"/>
                  <a:gd name="T66" fmla="*/ 94 w 144"/>
                  <a:gd name="T67" fmla="*/ 153 h 195"/>
                  <a:gd name="T68" fmla="*/ 101 w 144"/>
                  <a:gd name="T69" fmla="*/ 160 h 195"/>
                  <a:gd name="T70" fmla="*/ 114 w 144"/>
                  <a:gd name="T71" fmla="*/ 167 h 195"/>
                  <a:gd name="T72" fmla="*/ 127 w 144"/>
                  <a:gd name="T73" fmla="*/ 178 h 195"/>
                  <a:gd name="T74" fmla="*/ 137 w 144"/>
                  <a:gd name="T75" fmla="*/ 181 h 195"/>
                  <a:gd name="T76" fmla="*/ 141 w 144"/>
                  <a:gd name="T77" fmla="*/ 185 h 195"/>
                  <a:gd name="T78" fmla="*/ 144 w 144"/>
                  <a:gd name="T79" fmla="*/ 192 h 195"/>
                  <a:gd name="T80" fmla="*/ 141 w 144"/>
                  <a:gd name="T81" fmla="*/ 195 h 195"/>
                  <a:gd name="T82" fmla="*/ 137 w 144"/>
                  <a:gd name="T83" fmla="*/ 195 h 195"/>
                  <a:gd name="T84" fmla="*/ 127 w 144"/>
                  <a:gd name="T85" fmla="*/ 195 h 195"/>
                  <a:gd name="T86" fmla="*/ 111 w 144"/>
                  <a:gd name="T87" fmla="*/ 192 h 195"/>
                  <a:gd name="T88" fmla="*/ 91 w 144"/>
                  <a:gd name="T89" fmla="*/ 188 h 195"/>
                  <a:gd name="T90" fmla="*/ 64 w 144"/>
                  <a:gd name="T91" fmla="*/ 181 h 195"/>
                  <a:gd name="T92" fmla="*/ 50 w 144"/>
                  <a:gd name="T93" fmla="*/ 178 h 195"/>
                  <a:gd name="T94" fmla="*/ 37 w 144"/>
                  <a:gd name="T95" fmla="*/ 171 h 195"/>
                  <a:gd name="T96" fmla="*/ 24 w 144"/>
                  <a:gd name="T97" fmla="*/ 164 h 195"/>
                  <a:gd name="T98" fmla="*/ 10 w 144"/>
                  <a:gd name="T99" fmla="*/ 157 h 195"/>
                  <a:gd name="T100" fmla="*/ 7 w 144"/>
                  <a:gd name="T101" fmla="*/ 15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95">
                    <a:moveTo>
                      <a:pt x="7" y="157"/>
                    </a:moveTo>
                    <a:lnTo>
                      <a:pt x="4" y="153"/>
                    </a:lnTo>
                    <a:lnTo>
                      <a:pt x="0" y="150"/>
                    </a:lnTo>
                    <a:lnTo>
                      <a:pt x="0" y="150"/>
                    </a:lnTo>
                    <a:lnTo>
                      <a:pt x="0" y="146"/>
                    </a:lnTo>
                    <a:lnTo>
                      <a:pt x="0" y="143"/>
                    </a:lnTo>
                    <a:lnTo>
                      <a:pt x="0" y="139"/>
                    </a:lnTo>
                    <a:lnTo>
                      <a:pt x="0" y="132"/>
                    </a:lnTo>
                    <a:lnTo>
                      <a:pt x="0" y="129"/>
                    </a:lnTo>
                    <a:lnTo>
                      <a:pt x="4" y="125"/>
                    </a:lnTo>
                    <a:lnTo>
                      <a:pt x="4" y="118"/>
                    </a:lnTo>
                    <a:lnTo>
                      <a:pt x="7" y="111"/>
                    </a:lnTo>
                    <a:lnTo>
                      <a:pt x="7" y="104"/>
                    </a:lnTo>
                    <a:lnTo>
                      <a:pt x="10" y="94"/>
                    </a:lnTo>
                    <a:lnTo>
                      <a:pt x="17" y="73"/>
                    </a:lnTo>
                    <a:lnTo>
                      <a:pt x="20" y="52"/>
                    </a:lnTo>
                    <a:lnTo>
                      <a:pt x="24" y="42"/>
                    </a:lnTo>
                    <a:lnTo>
                      <a:pt x="24" y="38"/>
                    </a:lnTo>
                    <a:lnTo>
                      <a:pt x="27" y="31"/>
                    </a:lnTo>
                    <a:lnTo>
                      <a:pt x="27" y="24"/>
                    </a:lnTo>
                    <a:lnTo>
                      <a:pt x="30" y="17"/>
                    </a:lnTo>
                    <a:lnTo>
                      <a:pt x="30" y="14"/>
                    </a:lnTo>
                    <a:lnTo>
                      <a:pt x="34" y="14"/>
                    </a:lnTo>
                    <a:lnTo>
                      <a:pt x="34" y="10"/>
                    </a:lnTo>
                    <a:lnTo>
                      <a:pt x="37" y="7"/>
                    </a:lnTo>
                    <a:lnTo>
                      <a:pt x="40" y="3"/>
                    </a:lnTo>
                    <a:lnTo>
                      <a:pt x="44" y="3"/>
                    </a:lnTo>
                    <a:lnTo>
                      <a:pt x="47" y="0"/>
                    </a:lnTo>
                    <a:lnTo>
                      <a:pt x="54" y="0"/>
                    </a:lnTo>
                    <a:lnTo>
                      <a:pt x="57" y="0"/>
                    </a:lnTo>
                    <a:lnTo>
                      <a:pt x="60" y="0"/>
                    </a:lnTo>
                    <a:lnTo>
                      <a:pt x="64" y="0"/>
                    </a:lnTo>
                    <a:lnTo>
                      <a:pt x="67" y="3"/>
                    </a:lnTo>
                    <a:lnTo>
                      <a:pt x="74" y="7"/>
                    </a:lnTo>
                    <a:lnTo>
                      <a:pt x="74" y="10"/>
                    </a:lnTo>
                    <a:lnTo>
                      <a:pt x="77" y="17"/>
                    </a:lnTo>
                    <a:lnTo>
                      <a:pt x="77" y="24"/>
                    </a:lnTo>
                    <a:lnTo>
                      <a:pt x="80" y="35"/>
                    </a:lnTo>
                    <a:lnTo>
                      <a:pt x="77" y="42"/>
                    </a:lnTo>
                    <a:lnTo>
                      <a:pt x="74" y="48"/>
                    </a:lnTo>
                    <a:lnTo>
                      <a:pt x="67" y="59"/>
                    </a:lnTo>
                    <a:lnTo>
                      <a:pt x="64" y="62"/>
                    </a:lnTo>
                    <a:lnTo>
                      <a:pt x="64" y="73"/>
                    </a:lnTo>
                    <a:lnTo>
                      <a:pt x="60" y="87"/>
                    </a:lnTo>
                    <a:lnTo>
                      <a:pt x="57" y="101"/>
                    </a:lnTo>
                    <a:lnTo>
                      <a:pt x="54" y="108"/>
                    </a:lnTo>
                    <a:lnTo>
                      <a:pt x="50" y="115"/>
                    </a:lnTo>
                    <a:lnTo>
                      <a:pt x="47" y="122"/>
                    </a:lnTo>
                    <a:lnTo>
                      <a:pt x="44" y="125"/>
                    </a:lnTo>
                    <a:lnTo>
                      <a:pt x="44" y="129"/>
                    </a:lnTo>
                    <a:lnTo>
                      <a:pt x="44" y="129"/>
                    </a:lnTo>
                    <a:lnTo>
                      <a:pt x="44" y="132"/>
                    </a:lnTo>
                    <a:lnTo>
                      <a:pt x="47" y="132"/>
                    </a:lnTo>
                    <a:lnTo>
                      <a:pt x="47" y="132"/>
                    </a:lnTo>
                    <a:lnTo>
                      <a:pt x="50" y="132"/>
                    </a:lnTo>
                    <a:lnTo>
                      <a:pt x="54" y="132"/>
                    </a:lnTo>
                    <a:lnTo>
                      <a:pt x="57" y="132"/>
                    </a:lnTo>
                    <a:lnTo>
                      <a:pt x="60" y="136"/>
                    </a:lnTo>
                    <a:lnTo>
                      <a:pt x="64" y="136"/>
                    </a:lnTo>
                    <a:lnTo>
                      <a:pt x="67" y="139"/>
                    </a:lnTo>
                    <a:lnTo>
                      <a:pt x="67" y="139"/>
                    </a:lnTo>
                    <a:lnTo>
                      <a:pt x="74" y="143"/>
                    </a:lnTo>
                    <a:lnTo>
                      <a:pt x="74" y="143"/>
                    </a:lnTo>
                    <a:lnTo>
                      <a:pt x="80" y="146"/>
                    </a:lnTo>
                    <a:lnTo>
                      <a:pt x="84" y="146"/>
                    </a:lnTo>
                    <a:lnTo>
                      <a:pt x="87" y="150"/>
                    </a:lnTo>
                    <a:lnTo>
                      <a:pt x="91" y="153"/>
                    </a:lnTo>
                    <a:lnTo>
                      <a:pt x="94" y="153"/>
                    </a:lnTo>
                    <a:lnTo>
                      <a:pt x="97" y="157"/>
                    </a:lnTo>
                    <a:lnTo>
                      <a:pt x="101" y="160"/>
                    </a:lnTo>
                    <a:lnTo>
                      <a:pt x="107" y="164"/>
                    </a:lnTo>
                    <a:lnTo>
                      <a:pt x="114" y="167"/>
                    </a:lnTo>
                    <a:lnTo>
                      <a:pt x="121" y="171"/>
                    </a:lnTo>
                    <a:lnTo>
                      <a:pt x="127" y="178"/>
                    </a:lnTo>
                    <a:lnTo>
                      <a:pt x="134" y="181"/>
                    </a:lnTo>
                    <a:lnTo>
                      <a:pt x="137" y="181"/>
                    </a:lnTo>
                    <a:lnTo>
                      <a:pt x="141" y="185"/>
                    </a:lnTo>
                    <a:lnTo>
                      <a:pt x="141" y="185"/>
                    </a:lnTo>
                    <a:lnTo>
                      <a:pt x="144" y="188"/>
                    </a:lnTo>
                    <a:lnTo>
                      <a:pt x="144" y="192"/>
                    </a:lnTo>
                    <a:lnTo>
                      <a:pt x="144" y="192"/>
                    </a:lnTo>
                    <a:lnTo>
                      <a:pt x="141" y="195"/>
                    </a:lnTo>
                    <a:lnTo>
                      <a:pt x="141" y="195"/>
                    </a:lnTo>
                    <a:lnTo>
                      <a:pt x="137" y="195"/>
                    </a:lnTo>
                    <a:lnTo>
                      <a:pt x="134" y="195"/>
                    </a:lnTo>
                    <a:lnTo>
                      <a:pt x="127" y="195"/>
                    </a:lnTo>
                    <a:lnTo>
                      <a:pt x="121" y="195"/>
                    </a:lnTo>
                    <a:lnTo>
                      <a:pt x="111" y="192"/>
                    </a:lnTo>
                    <a:lnTo>
                      <a:pt x="101" y="192"/>
                    </a:lnTo>
                    <a:lnTo>
                      <a:pt x="91" y="188"/>
                    </a:lnTo>
                    <a:lnTo>
                      <a:pt x="77" y="185"/>
                    </a:lnTo>
                    <a:lnTo>
                      <a:pt x="64" y="181"/>
                    </a:lnTo>
                    <a:lnTo>
                      <a:pt x="54" y="178"/>
                    </a:lnTo>
                    <a:lnTo>
                      <a:pt x="50" y="178"/>
                    </a:lnTo>
                    <a:lnTo>
                      <a:pt x="44" y="174"/>
                    </a:lnTo>
                    <a:lnTo>
                      <a:pt x="37" y="171"/>
                    </a:lnTo>
                    <a:lnTo>
                      <a:pt x="30" y="167"/>
                    </a:lnTo>
                    <a:lnTo>
                      <a:pt x="24" y="164"/>
                    </a:lnTo>
                    <a:lnTo>
                      <a:pt x="17" y="160"/>
                    </a:lnTo>
                    <a:lnTo>
                      <a:pt x="10" y="157"/>
                    </a:lnTo>
                    <a:lnTo>
                      <a:pt x="7" y="157"/>
                    </a:lnTo>
                    <a:lnTo>
                      <a:pt x="7" y="15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2"/>
              <p:cNvSpPr>
                <a:spLocks/>
              </p:cNvSpPr>
              <p:nvPr/>
            </p:nvSpPr>
            <p:spPr bwMode="auto">
              <a:xfrm>
                <a:off x="5255" y="3371"/>
                <a:ext cx="14" cy="11"/>
              </a:xfrm>
              <a:custGeom>
                <a:avLst/>
                <a:gdLst>
                  <a:gd name="T0" fmla="*/ 6 w 13"/>
                  <a:gd name="T1" fmla="*/ 10 h 10"/>
                  <a:gd name="T2" fmla="*/ 10 w 13"/>
                  <a:gd name="T3" fmla="*/ 10 h 10"/>
                  <a:gd name="T4" fmla="*/ 10 w 13"/>
                  <a:gd name="T5" fmla="*/ 7 h 10"/>
                  <a:gd name="T6" fmla="*/ 13 w 13"/>
                  <a:gd name="T7" fmla="*/ 7 h 10"/>
                  <a:gd name="T8" fmla="*/ 13 w 13"/>
                  <a:gd name="T9" fmla="*/ 3 h 10"/>
                  <a:gd name="T10" fmla="*/ 13 w 13"/>
                  <a:gd name="T11" fmla="*/ 3 h 10"/>
                  <a:gd name="T12" fmla="*/ 10 w 13"/>
                  <a:gd name="T13" fmla="*/ 0 h 10"/>
                  <a:gd name="T14" fmla="*/ 6 w 13"/>
                  <a:gd name="T15" fmla="*/ 0 h 10"/>
                  <a:gd name="T16" fmla="*/ 6 w 13"/>
                  <a:gd name="T17" fmla="*/ 0 h 10"/>
                  <a:gd name="T18" fmla="*/ 3 w 13"/>
                  <a:gd name="T19" fmla="*/ 0 h 10"/>
                  <a:gd name="T20" fmla="*/ 3 w 13"/>
                  <a:gd name="T21" fmla="*/ 0 h 10"/>
                  <a:gd name="T22" fmla="*/ 3 w 13"/>
                  <a:gd name="T23" fmla="*/ 3 h 10"/>
                  <a:gd name="T24" fmla="*/ 0 w 13"/>
                  <a:gd name="T25" fmla="*/ 7 h 10"/>
                  <a:gd name="T26" fmla="*/ 3 w 13"/>
                  <a:gd name="T27" fmla="*/ 7 h 10"/>
                  <a:gd name="T28" fmla="*/ 3 w 13"/>
                  <a:gd name="T29" fmla="*/ 10 h 10"/>
                  <a:gd name="T30" fmla="*/ 6 w 13"/>
                  <a:gd name="T31" fmla="*/ 10 h 10"/>
                  <a:gd name="T32" fmla="*/ 6 w 13"/>
                  <a:gd name="T33" fmla="*/ 10 h 10"/>
                  <a:gd name="T34" fmla="*/ 6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6" y="10"/>
                    </a:moveTo>
                    <a:lnTo>
                      <a:pt x="10" y="10"/>
                    </a:lnTo>
                    <a:lnTo>
                      <a:pt x="10" y="7"/>
                    </a:lnTo>
                    <a:lnTo>
                      <a:pt x="13" y="7"/>
                    </a:lnTo>
                    <a:lnTo>
                      <a:pt x="13" y="3"/>
                    </a:lnTo>
                    <a:lnTo>
                      <a:pt x="13" y="3"/>
                    </a:lnTo>
                    <a:lnTo>
                      <a:pt x="10" y="0"/>
                    </a:lnTo>
                    <a:lnTo>
                      <a:pt x="6" y="0"/>
                    </a:lnTo>
                    <a:lnTo>
                      <a:pt x="6" y="0"/>
                    </a:lnTo>
                    <a:lnTo>
                      <a:pt x="3" y="0"/>
                    </a:lnTo>
                    <a:lnTo>
                      <a:pt x="3" y="0"/>
                    </a:lnTo>
                    <a:lnTo>
                      <a:pt x="3" y="3"/>
                    </a:lnTo>
                    <a:lnTo>
                      <a:pt x="0" y="7"/>
                    </a:lnTo>
                    <a:lnTo>
                      <a:pt x="3" y="7"/>
                    </a:lnTo>
                    <a:lnTo>
                      <a:pt x="3" y="10"/>
                    </a:lnTo>
                    <a:lnTo>
                      <a:pt x="6" y="10"/>
                    </a:lnTo>
                    <a:lnTo>
                      <a:pt x="6" y="10"/>
                    </a:lnTo>
                    <a:lnTo>
                      <a:pt x="6"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3"/>
              <p:cNvSpPr>
                <a:spLocks/>
              </p:cNvSpPr>
              <p:nvPr/>
            </p:nvSpPr>
            <p:spPr bwMode="auto">
              <a:xfrm>
                <a:off x="5162" y="3188"/>
                <a:ext cx="11" cy="13"/>
              </a:xfrm>
              <a:custGeom>
                <a:avLst/>
                <a:gdLst>
                  <a:gd name="T0" fmla="*/ 7 w 10"/>
                  <a:gd name="T1" fmla="*/ 11 h 11"/>
                  <a:gd name="T2" fmla="*/ 7 w 10"/>
                  <a:gd name="T3" fmla="*/ 11 h 11"/>
                  <a:gd name="T4" fmla="*/ 10 w 10"/>
                  <a:gd name="T5" fmla="*/ 7 h 11"/>
                  <a:gd name="T6" fmla="*/ 10 w 10"/>
                  <a:gd name="T7" fmla="*/ 7 h 11"/>
                  <a:gd name="T8" fmla="*/ 10 w 10"/>
                  <a:gd name="T9" fmla="*/ 4 h 11"/>
                  <a:gd name="T10" fmla="*/ 10 w 10"/>
                  <a:gd name="T11" fmla="*/ 0 h 11"/>
                  <a:gd name="T12" fmla="*/ 10 w 10"/>
                  <a:gd name="T13" fmla="*/ 0 h 11"/>
                  <a:gd name="T14" fmla="*/ 7 w 10"/>
                  <a:gd name="T15" fmla="*/ 0 h 11"/>
                  <a:gd name="T16" fmla="*/ 3 w 10"/>
                  <a:gd name="T17" fmla="*/ 0 h 11"/>
                  <a:gd name="T18" fmla="*/ 3 w 10"/>
                  <a:gd name="T19" fmla="*/ 0 h 11"/>
                  <a:gd name="T20" fmla="*/ 0 w 10"/>
                  <a:gd name="T21" fmla="*/ 0 h 11"/>
                  <a:gd name="T22" fmla="*/ 0 w 10"/>
                  <a:gd name="T23" fmla="*/ 4 h 11"/>
                  <a:gd name="T24" fmla="*/ 0 w 10"/>
                  <a:gd name="T25" fmla="*/ 7 h 11"/>
                  <a:gd name="T26" fmla="*/ 0 w 10"/>
                  <a:gd name="T27" fmla="*/ 7 h 11"/>
                  <a:gd name="T28" fmla="*/ 3 w 10"/>
                  <a:gd name="T29" fmla="*/ 7 h 11"/>
                  <a:gd name="T30" fmla="*/ 3 w 10"/>
                  <a:gd name="T31" fmla="*/ 11 h 11"/>
                  <a:gd name="T32" fmla="*/ 7 w 10"/>
                  <a:gd name="T33" fmla="*/ 11 h 11"/>
                  <a:gd name="T34" fmla="*/ 7 w 10"/>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11"/>
                    </a:moveTo>
                    <a:lnTo>
                      <a:pt x="7" y="11"/>
                    </a:lnTo>
                    <a:lnTo>
                      <a:pt x="10" y="7"/>
                    </a:lnTo>
                    <a:lnTo>
                      <a:pt x="10" y="7"/>
                    </a:lnTo>
                    <a:lnTo>
                      <a:pt x="10" y="4"/>
                    </a:lnTo>
                    <a:lnTo>
                      <a:pt x="10" y="0"/>
                    </a:lnTo>
                    <a:lnTo>
                      <a:pt x="10" y="0"/>
                    </a:lnTo>
                    <a:lnTo>
                      <a:pt x="7" y="0"/>
                    </a:lnTo>
                    <a:lnTo>
                      <a:pt x="3" y="0"/>
                    </a:lnTo>
                    <a:lnTo>
                      <a:pt x="3" y="0"/>
                    </a:lnTo>
                    <a:lnTo>
                      <a:pt x="0" y="0"/>
                    </a:lnTo>
                    <a:lnTo>
                      <a:pt x="0" y="4"/>
                    </a:lnTo>
                    <a:lnTo>
                      <a:pt x="0" y="7"/>
                    </a:lnTo>
                    <a:lnTo>
                      <a:pt x="0" y="7"/>
                    </a:lnTo>
                    <a:lnTo>
                      <a:pt x="3" y="7"/>
                    </a:lnTo>
                    <a:lnTo>
                      <a:pt x="3" y="11"/>
                    </a:lnTo>
                    <a:lnTo>
                      <a:pt x="7"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4"/>
              <p:cNvSpPr>
                <a:spLocks/>
              </p:cNvSpPr>
              <p:nvPr/>
            </p:nvSpPr>
            <p:spPr bwMode="auto">
              <a:xfrm>
                <a:off x="5118" y="3156"/>
                <a:ext cx="88" cy="131"/>
              </a:xfrm>
              <a:custGeom>
                <a:avLst/>
                <a:gdLst>
                  <a:gd name="T0" fmla="*/ 0 w 80"/>
                  <a:gd name="T1" fmla="*/ 98 h 115"/>
                  <a:gd name="T2" fmla="*/ 3 w 80"/>
                  <a:gd name="T3" fmla="*/ 101 h 115"/>
                  <a:gd name="T4" fmla="*/ 10 w 80"/>
                  <a:gd name="T5" fmla="*/ 105 h 115"/>
                  <a:gd name="T6" fmla="*/ 17 w 80"/>
                  <a:gd name="T7" fmla="*/ 108 h 115"/>
                  <a:gd name="T8" fmla="*/ 23 w 80"/>
                  <a:gd name="T9" fmla="*/ 112 h 115"/>
                  <a:gd name="T10" fmla="*/ 30 w 80"/>
                  <a:gd name="T11" fmla="*/ 112 h 115"/>
                  <a:gd name="T12" fmla="*/ 37 w 80"/>
                  <a:gd name="T13" fmla="*/ 115 h 115"/>
                  <a:gd name="T14" fmla="*/ 43 w 80"/>
                  <a:gd name="T15" fmla="*/ 115 h 115"/>
                  <a:gd name="T16" fmla="*/ 50 w 80"/>
                  <a:gd name="T17" fmla="*/ 115 h 115"/>
                  <a:gd name="T18" fmla="*/ 53 w 80"/>
                  <a:gd name="T19" fmla="*/ 108 h 115"/>
                  <a:gd name="T20" fmla="*/ 57 w 80"/>
                  <a:gd name="T21" fmla="*/ 98 h 115"/>
                  <a:gd name="T22" fmla="*/ 60 w 80"/>
                  <a:gd name="T23" fmla="*/ 84 h 115"/>
                  <a:gd name="T24" fmla="*/ 67 w 80"/>
                  <a:gd name="T25" fmla="*/ 73 h 115"/>
                  <a:gd name="T26" fmla="*/ 70 w 80"/>
                  <a:gd name="T27" fmla="*/ 59 h 115"/>
                  <a:gd name="T28" fmla="*/ 73 w 80"/>
                  <a:gd name="T29" fmla="*/ 52 h 115"/>
                  <a:gd name="T30" fmla="*/ 73 w 80"/>
                  <a:gd name="T31" fmla="*/ 42 h 115"/>
                  <a:gd name="T32" fmla="*/ 77 w 80"/>
                  <a:gd name="T33" fmla="*/ 39 h 115"/>
                  <a:gd name="T34" fmla="*/ 80 w 80"/>
                  <a:gd name="T35" fmla="*/ 25 h 115"/>
                  <a:gd name="T36" fmla="*/ 73 w 80"/>
                  <a:gd name="T37" fmla="*/ 14 h 115"/>
                  <a:gd name="T38" fmla="*/ 67 w 80"/>
                  <a:gd name="T39" fmla="*/ 7 h 115"/>
                  <a:gd name="T40" fmla="*/ 57 w 80"/>
                  <a:gd name="T41" fmla="*/ 4 h 115"/>
                  <a:gd name="T42" fmla="*/ 47 w 80"/>
                  <a:gd name="T43" fmla="*/ 0 h 115"/>
                  <a:gd name="T44" fmla="*/ 37 w 80"/>
                  <a:gd name="T45" fmla="*/ 4 h 115"/>
                  <a:gd name="T46" fmla="*/ 27 w 80"/>
                  <a:gd name="T47" fmla="*/ 11 h 115"/>
                  <a:gd name="T48" fmla="*/ 20 w 80"/>
                  <a:gd name="T49" fmla="*/ 25 h 115"/>
                  <a:gd name="T50" fmla="*/ 17 w 80"/>
                  <a:gd name="T51" fmla="*/ 35 h 115"/>
                  <a:gd name="T52" fmla="*/ 10 w 80"/>
                  <a:gd name="T53" fmla="*/ 59 h 115"/>
                  <a:gd name="T54" fmla="*/ 3 w 80"/>
                  <a:gd name="T55" fmla="*/ 84 h 115"/>
                  <a:gd name="T56" fmla="*/ 0 w 80"/>
                  <a:gd name="T57" fmla="*/ 98 h 115"/>
                  <a:gd name="T58" fmla="*/ 0 w 80"/>
                  <a:gd name="T59"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115">
                    <a:moveTo>
                      <a:pt x="0" y="98"/>
                    </a:moveTo>
                    <a:lnTo>
                      <a:pt x="3" y="101"/>
                    </a:lnTo>
                    <a:lnTo>
                      <a:pt x="10" y="105"/>
                    </a:lnTo>
                    <a:lnTo>
                      <a:pt x="17" y="108"/>
                    </a:lnTo>
                    <a:lnTo>
                      <a:pt x="23" y="112"/>
                    </a:lnTo>
                    <a:lnTo>
                      <a:pt x="30" y="112"/>
                    </a:lnTo>
                    <a:lnTo>
                      <a:pt x="37" y="115"/>
                    </a:lnTo>
                    <a:lnTo>
                      <a:pt x="43" y="115"/>
                    </a:lnTo>
                    <a:lnTo>
                      <a:pt x="50" y="115"/>
                    </a:lnTo>
                    <a:lnTo>
                      <a:pt x="53" y="108"/>
                    </a:lnTo>
                    <a:lnTo>
                      <a:pt x="57" y="98"/>
                    </a:lnTo>
                    <a:lnTo>
                      <a:pt x="60" y="84"/>
                    </a:lnTo>
                    <a:lnTo>
                      <a:pt x="67" y="73"/>
                    </a:lnTo>
                    <a:lnTo>
                      <a:pt x="70" y="59"/>
                    </a:lnTo>
                    <a:lnTo>
                      <a:pt x="73" y="52"/>
                    </a:lnTo>
                    <a:lnTo>
                      <a:pt x="73" y="42"/>
                    </a:lnTo>
                    <a:lnTo>
                      <a:pt x="77" y="39"/>
                    </a:lnTo>
                    <a:lnTo>
                      <a:pt x="80" y="25"/>
                    </a:lnTo>
                    <a:lnTo>
                      <a:pt x="73" y="14"/>
                    </a:lnTo>
                    <a:lnTo>
                      <a:pt x="67" y="7"/>
                    </a:lnTo>
                    <a:lnTo>
                      <a:pt x="57" y="4"/>
                    </a:lnTo>
                    <a:lnTo>
                      <a:pt x="47" y="0"/>
                    </a:lnTo>
                    <a:lnTo>
                      <a:pt x="37" y="4"/>
                    </a:lnTo>
                    <a:lnTo>
                      <a:pt x="27" y="11"/>
                    </a:lnTo>
                    <a:lnTo>
                      <a:pt x="20" y="25"/>
                    </a:lnTo>
                    <a:lnTo>
                      <a:pt x="17" y="35"/>
                    </a:lnTo>
                    <a:lnTo>
                      <a:pt x="10" y="59"/>
                    </a:lnTo>
                    <a:lnTo>
                      <a:pt x="3" y="84"/>
                    </a:lnTo>
                    <a:lnTo>
                      <a:pt x="0" y="98"/>
                    </a:lnTo>
                    <a:lnTo>
                      <a:pt x="0" y="98"/>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5"/>
              <p:cNvSpPr>
                <a:spLocks/>
              </p:cNvSpPr>
              <p:nvPr/>
            </p:nvSpPr>
            <p:spPr bwMode="auto">
              <a:xfrm>
                <a:off x="5233" y="3382"/>
                <a:ext cx="28" cy="8"/>
              </a:xfrm>
              <a:custGeom>
                <a:avLst/>
                <a:gdLst>
                  <a:gd name="T0" fmla="*/ 26 w 26"/>
                  <a:gd name="T1" fmla="*/ 7 h 7"/>
                  <a:gd name="T2" fmla="*/ 26 w 26"/>
                  <a:gd name="T3" fmla="*/ 0 h 7"/>
                  <a:gd name="T4" fmla="*/ 3 w 26"/>
                  <a:gd name="T5" fmla="*/ 0 h 7"/>
                  <a:gd name="T6" fmla="*/ 3 w 26"/>
                  <a:gd name="T7" fmla="*/ 0 h 7"/>
                  <a:gd name="T8" fmla="*/ 3 w 26"/>
                  <a:gd name="T9" fmla="*/ 0 h 7"/>
                  <a:gd name="T10" fmla="*/ 3 w 26"/>
                  <a:gd name="T11" fmla="*/ 0 h 7"/>
                  <a:gd name="T12" fmla="*/ 3 w 26"/>
                  <a:gd name="T13" fmla="*/ 0 h 7"/>
                  <a:gd name="T14" fmla="*/ 0 w 26"/>
                  <a:gd name="T15" fmla="*/ 4 h 7"/>
                  <a:gd name="T16" fmla="*/ 0 w 26"/>
                  <a:gd name="T17" fmla="*/ 4 h 7"/>
                  <a:gd name="T18" fmla="*/ 0 w 26"/>
                  <a:gd name="T19" fmla="*/ 7 h 7"/>
                  <a:gd name="T20" fmla="*/ 0 w 26"/>
                  <a:gd name="T21" fmla="*/ 7 h 7"/>
                  <a:gd name="T22" fmla="*/ 26 w 26"/>
                  <a:gd name="T23" fmla="*/ 7 h 7"/>
                  <a:gd name="T24" fmla="*/ 26 w 26"/>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7">
                    <a:moveTo>
                      <a:pt x="26" y="7"/>
                    </a:moveTo>
                    <a:lnTo>
                      <a:pt x="26" y="0"/>
                    </a:lnTo>
                    <a:lnTo>
                      <a:pt x="3" y="0"/>
                    </a:lnTo>
                    <a:lnTo>
                      <a:pt x="3" y="0"/>
                    </a:lnTo>
                    <a:lnTo>
                      <a:pt x="3" y="0"/>
                    </a:lnTo>
                    <a:lnTo>
                      <a:pt x="3" y="0"/>
                    </a:lnTo>
                    <a:lnTo>
                      <a:pt x="3" y="0"/>
                    </a:lnTo>
                    <a:lnTo>
                      <a:pt x="0" y="4"/>
                    </a:lnTo>
                    <a:lnTo>
                      <a:pt x="0" y="4"/>
                    </a:lnTo>
                    <a:lnTo>
                      <a:pt x="0" y="7"/>
                    </a:lnTo>
                    <a:lnTo>
                      <a:pt x="0" y="7"/>
                    </a:lnTo>
                    <a:lnTo>
                      <a:pt x="26" y="7"/>
                    </a:lnTo>
                    <a:lnTo>
                      <a:pt x="26"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8" name="Freeform 66"/>
          <p:cNvSpPr>
            <a:spLocks/>
          </p:cNvSpPr>
          <p:nvPr/>
        </p:nvSpPr>
        <p:spPr bwMode="auto">
          <a:xfrm>
            <a:off x="7243763" y="5973216"/>
            <a:ext cx="158750" cy="65088"/>
          </a:xfrm>
          <a:custGeom>
            <a:avLst/>
            <a:gdLst>
              <a:gd name="T0" fmla="*/ 6 w 100"/>
              <a:gd name="T1" fmla="*/ 3 h 42"/>
              <a:gd name="T2" fmla="*/ 3 w 100"/>
              <a:gd name="T3" fmla="*/ 7 h 42"/>
              <a:gd name="T4" fmla="*/ 3 w 100"/>
              <a:gd name="T5" fmla="*/ 10 h 42"/>
              <a:gd name="T6" fmla="*/ 0 w 100"/>
              <a:gd name="T7" fmla="*/ 17 h 42"/>
              <a:gd name="T8" fmla="*/ 0 w 100"/>
              <a:gd name="T9" fmla="*/ 21 h 42"/>
              <a:gd name="T10" fmla="*/ 0 w 100"/>
              <a:gd name="T11" fmla="*/ 24 h 42"/>
              <a:gd name="T12" fmla="*/ 0 w 100"/>
              <a:gd name="T13" fmla="*/ 28 h 42"/>
              <a:gd name="T14" fmla="*/ 0 w 100"/>
              <a:gd name="T15" fmla="*/ 31 h 42"/>
              <a:gd name="T16" fmla="*/ 3 w 100"/>
              <a:gd name="T17" fmla="*/ 35 h 42"/>
              <a:gd name="T18" fmla="*/ 3 w 100"/>
              <a:gd name="T19" fmla="*/ 35 h 42"/>
              <a:gd name="T20" fmla="*/ 6 w 100"/>
              <a:gd name="T21" fmla="*/ 35 h 42"/>
              <a:gd name="T22" fmla="*/ 10 w 100"/>
              <a:gd name="T23" fmla="*/ 35 h 42"/>
              <a:gd name="T24" fmla="*/ 13 w 100"/>
              <a:gd name="T25" fmla="*/ 35 h 42"/>
              <a:gd name="T26" fmla="*/ 20 w 100"/>
              <a:gd name="T27" fmla="*/ 35 h 42"/>
              <a:gd name="T28" fmla="*/ 23 w 100"/>
              <a:gd name="T29" fmla="*/ 38 h 42"/>
              <a:gd name="T30" fmla="*/ 27 w 100"/>
              <a:gd name="T31" fmla="*/ 38 h 42"/>
              <a:gd name="T32" fmla="*/ 30 w 100"/>
              <a:gd name="T33" fmla="*/ 38 h 42"/>
              <a:gd name="T34" fmla="*/ 40 w 100"/>
              <a:gd name="T35" fmla="*/ 38 h 42"/>
              <a:gd name="T36" fmla="*/ 47 w 100"/>
              <a:gd name="T37" fmla="*/ 42 h 42"/>
              <a:gd name="T38" fmla="*/ 57 w 100"/>
              <a:gd name="T39" fmla="*/ 42 h 42"/>
              <a:gd name="T40" fmla="*/ 63 w 100"/>
              <a:gd name="T41" fmla="*/ 42 h 42"/>
              <a:gd name="T42" fmla="*/ 70 w 100"/>
              <a:gd name="T43" fmla="*/ 42 h 42"/>
              <a:gd name="T44" fmla="*/ 77 w 100"/>
              <a:gd name="T45" fmla="*/ 42 h 42"/>
              <a:gd name="T46" fmla="*/ 83 w 100"/>
              <a:gd name="T47" fmla="*/ 42 h 42"/>
              <a:gd name="T48" fmla="*/ 87 w 100"/>
              <a:gd name="T49" fmla="*/ 42 h 42"/>
              <a:gd name="T50" fmla="*/ 93 w 100"/>
              <a:gd name="T51" fmla="*/ 42 h 42"/>
              <a:gd name="T52" fmla="*/ 97 w 100"/>
              <a:gd name="T53" fmla="*/ 38 h 42"/>
              <a:gd name="T54" fmla="*/ 100 w 100"/>
              <a:gd name="T55" fmla="*/ 38 h 42"/>
              <a:gd name="T56" fmla="*/ 100 w 100"/>
              <a:gd name="T57" fmla="*/ 35 h 42"/>
              <a:gd name="T58" fmla="*/ 97 w 100"/>
              <a:gd name="T59" fmla="*/ 31 h 42"/>
              <a:gd name="T60" fmla="*/ 93 w 100"/>
              <a:gd name="T61" fmla="*/ 31 h 42"/>
              <a:gd name="T62" fmla="*/ 90 w 100"/>
              <a:gd name="T63" fmla="*/ 28 h 42"/>
              <a:gd name="T64" fmla="*/ 83 w 100"/>
              <a:gd name="T65" fmla="*/ 24 h 42"/>
              <a:gd name="T66" fmla="*/ 77 w 100"/>
              <a:gd name="T67" fmla="*/ 24 h 42"/>
              <a:gd name="T68" fmla="*/ 73 w 100"/>
              <a:gd name="T69" fmla="*/ 21 h 42"/>
              <a:gd name="T70" fmla="*/ 70 w 100"/>
              <a:gd name="T71" fmla="*/ 17 h 42"/>
              <a:gd name="T72" fmla="*/ 67 w 100"/>
              <a:gd name="T73" fmla="*/ 17 h 42"/>
              <a:gd name="T74" fmla="*/ 63 w 100"/>
              <a:gd name="T75" fmla="*/ 14 h 42"/>
              <a:gd name="T76" fmla="*/ 57 w 100"/>
              <a:gd name="T77" fmla="*/ 10 h 42"/>
              <a:gd name="T78" fmla="*/ 53 w 100"/>
              <a:gd name="T79" fmla="*/ 7 h 42"/>
              <a:gd name="T80" fmla="*/ 50 w 100"/>
              <a:gd name="T81" fmla="*/ 7 h 42"/>
              <a:gd name="T82" fmla="*/ 50 w 100"/>
              <a:gd name="T83" fmla="*/ 3 h 42"/>
              <a:gd name="T84" fmla="*/ 47 w 100"/>
              <a:gd name="T85" fmla="*/ 3 h 42"/>
              <a:gd name="T86" fmla="*/ 43 w 100"/>
              <a:gd name="T87" fmla="*/ 7 h 42"/>
              <a:gd name="T88" fmla="*/ 40 w 100"/>
              <a:gd name="T89" fmla="*/ 10 h 42"/>
              <a:gd name="T90" fmla="*/ 40 w 100"/>
              <a:gd name="T91" fmla="*/ 10 h 42"/>
              <a:gd name="T92" fmla="*/ 37 w 100"/>
              <a:gd name="T93" fmla="*/ 14 h 42"/>
              <a:gd name="T94" fmla="*/ 30 w 100"/>
              <a:gd name="T95" fmla="*/ 14 h 42"/>
              <a:gd name="T96" fmla="*/ 27 w 100"/>
              <a:gd name="T97" fmla="*/ 10 h 42"/>
              <a:gd name="T98" fmla="*/ 23 w 100"/>
              <a:gd name="T99" fmla="*/ 10 h 42"/>
              <a:gd name="T100" fmla="*/ 20 w 100"/>
              <a:gd name="T101" fmla="*/ 7 h 42"/>
              <a:gd name="T102" fmla="*/ 17 w 100"/>
              <a:gd name="T103" fmla="*/ 7 h 42"/>
              <a:gd name="T104" fmla="*/ 13 w 100"/>
              <a:gd name="T105" fmla="*/ 3 h 42"/>
              <a:gd name="T106" fmla="*/ 10 w 100"/>
              <a:gd name="T107" fmla="*/ 3 h 42"/>
              <a:gd name="T108" fmla="*/ 10 w 100"/>
              <a:gd name="T109" fmla="*/ 0 h 42"/>
              <a:gd name="T110" fmla="*/ 10 w 100"/>
              <a:gd name="T111" fmla="*/ 0 h 42"/>
              <a:gd name="T112" fmla="*/ 6 w 100"/>
              <a:gd name="T113" fmla="*/ 0 h 42"/>
              <a:gd name="T114" fmla="*/ 6 w 100"/>
              <a:gd name="T115" fmla="*/ 0 h 42"/>
              <a:gd name="T116" fmla="*/ 6 w 100"/>
              <a:gd name="T117" fmla="*/ 3 h 42"/>
              <a:gd name="T118" fmla="*/ 6 w 100"/>
              <a:gd name="T119" fmla="*/ 3 h 42"/>
              <a:gd name="T120" fmla="*/ 6 w 100"/>
              <a:gd name="T121" fmla="*/ 3 h 42"/>
              <a:gd name="T122" fmla="*/ 6 w 100"/>
              <a:gd name="T12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42">
                <a:moveTo>
                  <a:pt x="6" y="3"/>
                </a:moveTo>
                <a:lnTo>
                  <a:pt x="3" y="7"/>
                </a:lnTo>
                <a:lnTo>
                  <a:pt x="3" y="10"/>
                </a:lnTo>
                <a:lnTo>
                  <a:pt x="0" y="17"/>
                </a:lnTo>
                <a:lnTo>
                  <a:pt x="0" y="21"/>
                </a:lnTo>
                <a:lnTo>
                  <a:pt x="0" y="24"/>
                </a:lnTo>
                <a:lnTo>
                  <a:pt x="0" y="28"/>
                </a:lnTo>
                <a:lnTo>
                  <a:pt x="0" y="31"/>
                </a:lnTo>
                <a:lnTo>
                  <a:pt x="3" y="35"/>
                </a:lnTo>
                <a:lnTo>
                  <a:pt x="3" y="35"/>
                </a:lnTo>
                <a:lnTo>
                  <a:pt x="6" y="35"/>
                </a:lnTo>
                <a:lnTo>
                  <a:pt x="10" y="35"/>
                </a:lnTo>
                <a:lnTo>
                  <a:pt x="13" y="35"/>
                </a:lnTo>
                <a:lnTo>
                  <a:pt x="20" y="35"/>
                </a:lnTo>
                <a:lnTo>
                  <a:pt x="23" y="38"/>
                </a:lnTo>
                <a:lnTo>
                  <a:pt x="27" y="38"/>
                </a:lnTo>
                <a:lnTo>
                  <a:pt x="30" y="38"/>
                </a:lnTo>
                <a:lnTo>
                  <a:pt x="40" y="38"/>
                </a:lnTo>
                <a:lnTo>
                  <a:pt x="47" y="42"/>
                </a:lnTo>
                <a:lnTo>
                  <a:pt x="57" y="42"/>
                </a:lnTo>
                <a:lnTo>
                  <a:pt x="63" y="42"/>
                </a:lnTo>
                <a:lnTo>
                  <a:pt x="70" y="42"/>
                </a:lnTo>
                <a:lnTo>
                  <a:pt x="77" y="42"/>
                </a:lnTo>
                <a:lnTo>
                  <a:pt x="83" y="42"/>
                </a:lnTo>
                <a:lnTo>
                  <a:pt x="87" y="42"/>
                </a:lnTo>
                <a:lnTo>
                  <a:pt x="93" y="42"/>
                </a:lnTo>
                <a:lnTo>
                  <a:pt x="97" y="38"/>
                </a:lnTo>
                <a:lnTo>
                  <a:pt x="100" y="38"/>
                </a:lnTo>
                <a:lnTo>
                  <a:pt x="100" y="35"/>
                </a:lnTo>
                <a:lnTo>
                  <a:pt x="97" y="31"/>
                </a:lnTo>
                <a:lnTo>
                  <a:pt x="93" y="31"/>
                </a:lnTo>
                <a:lnTo>
                  <a:pt x="90" y="28"/>
                </a:lnTo>
                <a:lnTo>
                  <a:pt x="83" y="24"/>
                </a:lnTo>
                <a:lnTo>
                  <a:pt x="77" y="24"/>
                </a:lnTo>
                <a:lnTo>
                  <a:pt x="73" y="21"/>
                </a:lnTo>
                <a:lnTo>
                  <a:pt x="70" y="17"/>
                </a:lnTo>
                <a:lnTo>
                  <a:pt x="67" y="17"/>
                </a:lnTo>
                <a:lnTo>
                  <a:pt x="63" y="14"/>
                </a:lnTo>
                <a:lnTo>
                  <a:pt x="57" y="10"/>
                </a:lnTo>
                <a:lnTo>
                  <a:pt x="53" y="7"/>
                </a:lnTo>
                <a:lnTo>
                  <a:pt x="50" y="7"/>
                </a:lnTo>
                <a:lnTo>
                  <a:pt x="50" y="3"/>
                </a:lnTo>
                <a:lnTo>
                  <a:pt x="47" y="3"/>
                </a:lnTo>
                <a:lnTo>
                  <a:pt x="43" y="7"/>
                </a:lnTo>
                <a:lnTo>
                  <a:pt x="40" y="10"/>
                </a:lnTo>
                <a:lnTo>
                  <a:pt x="40" y="10"/>
                </a:lnTo>
                <a:lnTo>
                  <a:pt x="37" y="14"/>
                </a:lnTo>
                <a:lnTo>
                  <a:pt x="30" y="14"/>
                </a:lnTo>
                <a:lnTo>
                  <a:pt x="27" y="10"/>
                </a:lnTo>
                <a:lnTo>
                  <a:pt x="23" y="10"/>
                </a:lnTo>
                <a:lnTo>
                  <a:pt x="20" y="7"/>
                </a:lnTo>
                <a:lnTo>
                  <a:pt x="17" y="7"/>
                </a:lnTo>
                <a:lnTo>
                  <a:pt x="13" y="3"/>
                </a:lnTo>
                <a:lnTo>
                  <a:pt x="10" y="3"/>
                </a:lnTo>
                <a:lnTo>
                  <a:pt x="10" y="0"/>
                </a:lnTo>
                <a:lnTo>
                  <a:pt x="10" y="0"/>
                </a:lnTo>
                <a:lnTo>
                  <a:pt x="6" y="0"/>
                </a:lnTo>
                <a:lnTo>
                  <a:pt x="6" y="0"/>
                </a:lnTo>
                <a:lnTo>
                  <a:pt x="6" y="3"/>
                </a:lnTo>
                <a:lnTo>
                  <a:pt x="6" y="3"/>
                </a:lnTo>
                <a:lnTo>
                  <a:pt x="6" y="3"/>
                </a:lnTo>
                <a:lnTo>
                  <a:pt x="6" y="3"/>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7"/>
          <p:cNvSpPr>
            <a:spLocks/>
          </p:cNvSpPr>
          <p:nvPr/>
        </p:nvSpPr>
        <p:spPr bwMode="auto">
          <a:xfrm>
            <a:off x="7046913" y="5549354"/>
            <a:ext cx="376237" cy="449262"/>
          </a:xfrm>
          <a:custGeom>
            <a:avLst/>
            <a:gdLst>
              <a:gd name="T0" fmla="*/ 127 w 237"/>
              <a:gd name="T1" fmla="*/ 280 h 283"/>
              <a:gd name="T2" fmla="*/ 141 w 237"/>
              <a:gd name="T3" fmla="*/ 280 h 283"/>
              <a:gd name="T4" fmla="*/ 157 w 237"/>
              <a:gd name="T5" fmla="*/ 283 h 283"/>
              <a:gd name="T6" fmla="*/ 177 w 237"/>
              <a:gd name="T7" fmla="*/ 276 h 283"/>
              <a:gd name="T8" fmla="*/ 184 w 237"/>
              <a:gd name="T9" fmla="*/ 259 h 283"/>
              <a:gd name="T10" fmla="*/ 177 w 237"/>
              <a:gd name="T11" fmla="*/ 241 h 283"/>
              <a:gd name="T12" fmla="*/ 177 w 237"/>
              <a:gd name="T13" fmla="*/ 234 h 283"/>
              <a:gd name="T14" fmla="*/ 181 w 237"/>
              <a:gd name="T15" fmla="*/ 224 h 283"/>
              <a:gd name="T16" fmla="*/ 187 w 237"/>
              <a:gd name="T17" fmla="*/ 210 h 283"/>
              <a:gd name="T18" fmla="*/ 191 w 237"/>
              <a:gd name="T19" fmla="*/ 199 h 283"/>
              <a:gd name="T20" fmla="*/ 197 w 237"/>
              <a:gd name="T21" fmla="*/ 185 h 283"/>
              <a:gd name="T22" fmla="*/ 207 w 237"/>
              <a:gd name="T23" fmla="*/ 154 h 283"/>
              <a:gd name="T24" fmla="*/ 224 w 237"/>
              <a:gd name="T25" fmla="*/ 116 h 283"/>
              <a:gd name="T26" fmla="*/ 234 w 237"/>
              <a:gd name="T27" fmla="*/ 81 h 283"/>
              <a:gd name="T28" fmla="*/ 234 w 237"/>
              <a:gd name="T29" fmla="*/ 70 h 283"/>
              <a:gd name="T30" fmla="*/ 231 w 237"/>
              <a:gd name="T31" fmla="*/ 63 h 283"/>
              <a:gd name="T32" fmla="*/ 227 w 237"/>
              <a:gd name="T33" fmla="*/ 56 h 283"/>
              <a:gd name="T34" fmla="*/ 221 w 237"/>
              <a:gd name="T35" fmla="*/ 49 h 283"/>
              <a:gd name="T36" fmla="*/ 211 w 237"/>
              <a:gd name="T37" fmla="*/ 46 h 283"/>
              <a:gd name="T38" fmla="*/ 197 w 237"/>
              <a:gd name="T39" fmla="*/ 39 h 283"/>
              <a:gd name="T40" fmla="*/ 177 w 237"/>
              <a:gd name="T41" fmla="*/ 32 h 283"/>
              <a:gd name="T42" fmla="*/ 157 w 237"/>
              <a:gd name="T43" fmla="*/ 25 h 283"/>
              <a:gd name="T44" fmla="*/ 134 w 237"/>
              <a:gd name="T45" fmla="*/ 18 h 283"/>
              <a:gd name="T46" fmla="*/ 114 w 237"/>
              <a:gd name="T47" fmla="*/ 11 h 283"/>
              <a:gd name="T48" fmla="*/ 97 w 237"/>
              <a:gd name="T49" fmla="*/ 7 h 283"/>
              <a:gd name="T50" fmla="*/ 84 w 237"/>
              <a:gd name="T51" fmla="*/ 0 h 283"/>
              <a:gd name="T52" fmla="*/ 74 w 237"/>
              <a:gd name="T53" fmla="*/ 0 h 283"/>
              <a:gd name="T54" fmla="*/ 57 w 237"/>
              <a:gd name="T55" fmla="*/ 0 h 283"/>
              <a:gd name="T56" fmla="*/ 40 w 237"/>
              <a:gd name="T57" fmla="*/ 0 h 283"/>
              <a:gd name="T58" fmla="*/ 24 w 237"/>
              <a:gd name="T59" fmla="*/ 7 h 283"/>
              <a:gd name="T60" fmla="*/ 7 w 237"/>
              <a:gd name="T61" fmla="*/ 25 h 283"/>
              <a:gd name="T62" fmla="*/ 0 w 237"/>
              <a:gd name="T63" fmla="*/ 49 h 283"/>
              <a:gd name="T64" fmla="*/ 4 w 237"/>
              <a:gd name="T65" fmla="*/ 70 h 283"/>
              <a:gd name="T66" fmla="*/ 20 w 237"/>
              <a:gd name="T67" fmla="*/ 88 h 283"/>
              <a:gd name="T68" fmla="*/ 34 w 237"/>
              <a:gd name="T69" fmla="*/ 91 h 283"/>
              <a:gd name="T70" fmla="*/ 54 w 237"/>
              <a:gd name="T71" fmla="*/ 95 h 283"/>
              <a:gd name="T72" fmla="*/ 77 w 237"/>
              <a:gd name="T73" fmla="*/ 102 h 283"/>
              <a:gd name="T74" fmla="*/ 97 w 237"/>
              <a:gd name="T75" fmla="*/ 105 h 283"/>
              <a:gd name="T76" fmla="*/ 107 w 237"/>
              <a:gd name="T77" fmla="*/ 105 h 283"/>
              <a:gd name="T78" fmla="*/ 120 w 237"/>
              <a:gd name="T79" fmla="*/ 105 h 283"/>
              <a:gd name="T80" fmla="*/ 134 w 237"/>
              <a:gd name="T81" fmla="*/ 109 h 283"/>
              <a:gd name="T82" fmla="*/ 147 w 237"/>
              <a:gd name="T83" fmla="*/ 109 h 283"/>
              <a:gd name="T84" fmla="*/ 157 w 237"/>
              <a:gd name="T85" fmla="*/ 105 h 283"/>
              <a:gd name="T86" fmla="*/ 161 w 237"/>
              <a:gd name="T87" fmla="*/ 109 h 283"/>
              <a:gd name="T88" fmla="*/ 157 w 237"/>
              <a:gd name="T89" fmla="*/ 112 h 283"/>
              <a:gd name="T90" fmla="*/ 157 w 237"/>
              <a:gd name="T91" fmla="*/ 116 h 283"/>
              <a:gd name="T92" fmla="*/ 157 w 237"/>
              <a:gd name="T93" fmla="*/ 119 h 283"/>
              <a:gd name="T94" fmla="*/ 154 w 237"/>
              <a:gd name="T95" fmla="*/ 123 h 283"/>
              <a:gd name="T96" fmla="*/ 151 w 237"/>
              <a:gd name="T97" fmla="*/ 123 h 283"/>
              <a:gd name="T98" fmla="*/ 151 w 237"/>
              <a:gd name="T99" fmla="*/ 130 h 283"/>
              <a:gd name="T100" fmla="*/ 147 w 237"/>
              <a:gd name="T101" fmla="*/ 137 h 283"/>
              <a:gd name="T102" fmla="*/ 144 w 237"/>
              <a:gd name="T103" fmla="*/ 158 h 283"/>
              <a:gd name="T104" fmla="*/ 141 w 237"/>
              <a:gd name="T105" fmla="*/ 171 h 283"/>
              <a:gd name="T106" fmla="*/ 134 w 237"/>
              <a:gd name="T107" fmla="*/ 203 h 283"/>
              <a:gd name="T108" fmla="*/ 127 w 237"/>
              <a:gd name="T109" fmla="*/ 241 h 283"/>
              <a:gd name="T110" fmla="*/ 124 w 237"/>
              <a:gd name="T111" fmla="*/ 269 h 283"/>
              <a:gd name="T112" fmla="*/ 124 w 237"/>
              <a:gd name="T113" fmla="*/ 276 h 283"/>
              <a:gd name="T114" fmla="*/ 124 w 237"/>
              <a:gd name="T115" fmla="*/ 276 h 283"/>
              <a:gd name="T116" fmla="*/ 124 w 237"/>
              <a:gd name="T117" fmla="*/ 28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83">
                <a:moveTo>
                  <a:pt x="124" y="280"/>
                </a:moveTo>
                <a:lnTo>
                  <a:pt x="127" y="280"/>
                </a:lnTo>
                <a:lnTo>
                  <a:pt x="134" y="280"/>
                </a:lnTo>
                <a:lnTo>
                  <a:pt x="141" y="280"/>
                </a:lnTo>
                <a:lnTo>
                  <a:pt x="147" y="283"/>
                </a:lnTo>
                <a:lnTo>
                  <a:pt x="157" y="283"/>
                </a:lnTo>
                <a:lnTo>
                  <a:pt x="167" y="280"/>
                </a:lnTo>
                <a:lnTo>
                  <a:pt x="177" y="276"/>
                </a:lnTo>
                <a:lnTo>
                  <a:pt x="187" y="269"/>
                </a:lnTo>
                <a:lnTo>
                  <a:pt x="184" y="259"/>
                </a:lnTo>
                <a:lnTo>
                  <a:pt x="181" y="252"/>
                </a:lnTo>
                <a:lnTo>
                  <a:pt x="177" y="241"/>
                </a:lnTo>
                <a:lnTo>
                  <a:pt x="177" y="238"/>
                </a:lnTo>
                <a:lnTo>
                  <a:pt x="177" y="234"/>
                </a:lnTo>
                <a:lnTo>
                  <a:pt x="181" y="231"/>
                </a:lnTo>
                <a:lnTo>
                  <a:pt x="181" y="224"/>
                </a:lnTo>
                <a:lnTo>
                  <a:pt x="184" y="217"/>
                </a:lnTo>
                <a:lnTo>
                  <a:pt x="187" y="210"/>
                </a:lnTo>
                <a:lnTo>
                  <a:pt x="187" y="203"/>
                </a:lnTo>
                <a:lnTo>
                  <a:pt x="191" y="199"/>
                </a:lnTo>
                <a:lnTo>
                  <a:pt x="194" y="192"/>
                </a:lnTo>
                <a:lnTo>
                  <a:pt x="197" y="185"/>
                </a:lnTo>
                <a:lnTo>
                  <a:pt x="201" y="175"/>
                </a:lnTo>
                <a:lnTo>
                  <a:pt x="207" y="154"/>
                </a:lnTo>
                <a:lnTo>
                  <a:pt x="217" y="137"/>
                </a:lnTo>
                <a:lnTo>
                  <a:pt x="224" y="116"/>
                </a:lnTo>
                <a:lnTo>
                  <a:pt x="231" y="95"/>
                </a:lnTo>
                <a:lnTo>
                  <a:pt x="234" y="81"/>
                </a:lnTo>
                <a:lnTo>
                  <a:pt x="237" y="74"/>
                </a:lnTo>
                <a:lnTo>
                  <a:pt x="234" y="70"/>
                </a:lnTo>
                <a:lnTo>
                  <a:pt x="234" y="67"/>
                </a:lnTo>
                <a:lnTo>
                  <a:pt x="231" y="63"/>
                </a:lnTo>
                <a:lnTo>
                  <a:pt x="231" y="60"/>
                </a:lnTo>
                <a:lnTo>
                  <a:pt x="227" y="56"/>
                </a:lnTo>
                <a:lnTo>
                  <a:pt x="224" y="53"/>
                </a:lnTo>
                <a:lnTo>
                  <a:pt x="221" y="49"/>
                </a:lnTo>
                <a:lnTo>
                  <a:pt x="214" y="46"/>
                </a:lnTo>
                <a:lnTo>
                  <a:pt x="211" y="46"/>
                </a:lnTo>
                <a:lnTo>
                  <a:pt x="204" y="42"/>
                </a:lnTo>
                <a:lnTo>
                  <a:pt x="197" y="39"/>
                </a:lnTo>
                <a:lnTo>
                  <a:pt x="187" y="35"/>
                </a:lnTo>
                <a:lnTo>
                  <a:pt x="177" y="32"/>
                </a:lnTo>
                <a:lnTo>
                  <a:pt x="167" y="28"/>
                </a:lnTo>
                <a:lnTo>
                  <a:pt x="157" y="25"/>
                </a:lnTo>
                <a:lnTo>
                  <a:pt x="147" y="21"/>
                </a:lnTo>
                <a:lnTo>
                  <a:pt x="134" y="18"/>
                </a:lnTo>
                <a:lnTo>
                  <a:pt x="124" y="14"/>
                </a:lnTo>
                <a:lnTo>
                  <a:pt x="114" y="11"/>
                </a:lnTo>
                <a:lnTo>
                  <a:pt x="104" y="7"/>
                </a:lnTo>
                <a:lnTo>
                  <a:pt x="97" y="7"/>
                </a:lnTo>
                <a:lnTo>
                  <a:pt x="90" y="4"/>
                </a:lnTo>
                <a:lnTo>
                  <a:pt x="84" y="0"/>
                </a:lnTo>
                <a:lnTo>
                  <a:pt x="80" y="0"/>
                </a:lnTo>
                <a:lnTo>
                  <a:pt x="74" y="0"/>
                </a:lnTo>
                <a:lnTo>
                  <a:pt x="67" y="0"/>
                </a:lnTo>
                <a:lnTo>
                  <a:pt x="57" y="0"/>
                </a:lnTo>
                <a:lnTo>
                  <a:pt x="47" y="0"/>
                </a:lnTo>
                <a:lnTo>
                  <a:pt x="40" y="0"/>
                </a:lnTo>
                <a:lnTo>
                  <a:pt x="30" y="4"/>
                </a:lnTo>
                <a:lnTo>
                  <a:pt x="24" y="7"/>
                </a:lnTo>
                <a:lnTo>
                  <a:pt x="17" y="11"/>
                </a:lnTo>
                <a:lnTo>
                  <a:pt x="7" y="25"/>
                </a:lnTo>
                <a:lnTo>
                  <a:pt x="0" y="35"/>
                </a:lnTo>
                <a:lnTo>
                  <a:pt x="0" y="49"/>
                </a:lnTo>
                <a:lnTo>
                  <a:pt x="0" y="60"/>
                </a:lnTo>
                <a:lnTo>
                  <a:pt x="4" y="70"/>
                </a:lnTo>
                <a:lnTo>
                  <a:pt x="10" y="81"/>
                </a:lnTo>
                <a:lnTo>
                  <a:pt x="20" y="88"/>
                </a:lnTo>
                <a:lnTo>
                  <a:pt x="27" y="91"/>
                </a:lnTo>
                <a:lnTo>
                  <a:pt x="34" y="91"/>
                </a:lnTo>
                <a:lnTo>
                  <a:pt x="40" y="95"/>
                </a:lnTo>
                <a:lnTo>
                  <a:pt x="54" y="95"/>
                </a:lnTo>
                <a:lnTo>
                  <a:pt x="64" y="98"/>
                </a:lnTo>
                <a:lnTo>
                  <a:pt x="77" y="102"/>
                </a:lnTo>
                <a:lnTo>
                  <a:pt x="90" y="102"/>
                </a:lnTo>
                <a:lnTo>
                  <a:pt x="97" y="105"/>
                </a:lnTo>
                <a:lnTo>
                  <a:pt x="104" y="105"/>
                </a:lnTo>
                <a:lnTo>
                  <a:pt x="107" y="105"/>
                </a:lnTo>
                <a:lnTo>
                  <a:pt x="114" y="105"/>
                </a:lnTo>
                <a:lnTo>
                  <a:pt x="120" y="105"/>
                </a:lnTo>
                <a:lnTo>
                  <a:pt x="127" y="109"/>
                </a:lnTo>
                <a:lnTo>
                  <a:pt x="134" y="109"/>
                </a:lnTo>
                <a:lnTo>
                  <a:pt x="141" y="109"/>
                </a:lnTo>
                <a:lnTo>
                  <a:pt x="147" y="109"/>
                </a:lnTo>
                <a:lnTo>
                  <a:pt x="151" y="109"/>
                </a:lnTo>
                <a:lnTo>
                  <a:pt x="157" y="105"/>
                </a:lnTo>
                <a:lnTo>
                  <a:pt x="161" y="105"/>
                </a:lnTo>
                <a:lnTo>
                  <a:pt x="161" y="109"/>
                </a:lnTo>
                <a:lnTo>
                  <a:pt x="161" y="112"/>
                </a:lnTo>
                <a:lnTo>
                  <a:pt x="157" y="112"/>
                </a:lnTo>
                <a:lnTo>
                  <a:pt x="157" y="112"/>
                </a:lnTo>
                <a:lnTo>
                  <a:pt x="157" y="116"/>
                </a:lnTo>
                <a:lnTo>
                  <a:pt x="157" y="116"/>
                </a:lnTo>
                <a:lnTo>
                  <a:pt x="157" y="119"/>
                </a:lnTo>
                <a:lnTo>
                  <a:pt x="157" y="123"/>
                </a:lnTo>
                <a:lnTo>
                  <a:pt x="154" y="123"/>
                </a:lnTo>
                <a:lnTo>
                  <a:pt x="154" y="123"/>
                </a:lnTo>
                <a:lnTo>
                  <a:pt x="151" y="123"/>
                </a:lnTo>
                <a:lnTo>
                  <a:pt x="151" y="126"/>
                </a:lnTo>
                <a:lnTo>
                  <a:pt x="151" y="130"/>
                </a:lnTo>
                <a:lnTo>
                  <a:pt x="151" y="133"/>
                </a:lnTo>
                <a:lnTo>
                  <a:pt x="147" y="137"/>
                </a:lnTo>
                <a:lnTo>
                  <a:pt x="147" y="147"/>
                </a:lnTo>
                <a:lnTo>
                  <a:pt x="144" y="158"/>
                </a:lnTo>
                <a:lnTo>
                  <a:pt x="141" y="165"/>
                </a:lnTo>
                <a:lnTo>
                  <a:pt x="141" y="171"/>
                </a:lnTo>
                <a:lnTo>
                  <a:pt x="137" y="185"/>
                </a:lnTo>
                <a:lnTo>
                  <a:pt x="134" y="203"/>
                </a:lnTo>
                <a:lnTo>
                  <a:pt x="130" y="224"/>
                </a:lnTo>
                <a:lnTo>
                  <a:pt x="127" y="241"/>
                </a:lnTo>
                <a:lnTo>
                  <a:pt x="124" y="259"/>
                </a:lnTo>
                <a:lnTo>
                  <a:pt x="124" y="269"/>
                </a:lnTo>
                <a:lnTo>
                  <a:pt x="120" y="276"/>
                </a:lnTo>
                <a:lnTo>
                  <a:pt x="124" y="276"/>
                </a:lnTo>
                <a:lnTo>
                  <a:pt x="124" y="276"/>
                </a:lnTo>
                <a:lnTo>
                  <a:pt x="124" y="276"/>
                </a:lnTo>
                <a:lnTo>
                  <a:pt x="124" y="280"/>
                </a:lnTo>
                <a:lnTo>
                  <a:pt x="124" y="28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8"/>
          <p:cNvSpPr>
            <a:spLocks/>
          </p:cNvSpPr>
          <p:nvPr/>
        </p:nvSpPr>
        <p:spPr bwMode="auto">
          <a:xfrm>
            <a:off x="6845300" y="5489029"/>
            <a:ext cx="461963" cy="371475"/>
          </a:xfrm>
          <a:custGeom>
            <a:avLst/>
            <a:gdLst>
              <a:gd name="T0" fmla="*/ 134 w 291"/>
              <a:gd name="T1" fmla="*/ 0 h 234"/>
              <a:gd name="T2" fmla="*/ 191 w 291"/>
              <a:gd name="T3" fmla="*/ 3 h 234"/>
              <a:gd name="T4" fmla="*/ 241 w 291"/>
              <a:gd name="T5" fmla="*/ 21 h 234"/>
              <a:gd name="T6" fmla="*/ 261 w 291"/>
              <a:gd name="T7" fmla="*/ 38 h 234"/>
              <a:gd name="T8" fmla="*/ 274 w 291"/>
              <a:gd name="T9" fmla="*/ 56 h 234"/>
              <a:gd name="T10" fmla="*/ 284 w 291"/>
              <a:gd name="T11" fmla="*/ 77 h 234"/>
              <a:gd name="T12" fmla="*/ 291 w 291"/>
              <a:gd name="T13" fmla="*/ 101 h 234"/>
              <a:gd name="T14" fmla="*/ 291 w 291"/>
              <a:gd name="T15" fmla="*/ 126 h 234"/>
              <a:gd name="T16" fmla="*/ 284 w 291"/>
              <a:gd name="T17" fmla="*/ 147 h 234"/>
              <a:gd name="T18" fmla="*/ 257 w 291"/>
              <a:gd name="T19" fmla="*/ 189 h 234"/>
              <a:gd name="T20" fmla="*/ 217 w 291"/>
              <a:gd name="T21" fmla="*/ 216 h 234"/>
              <a:gd name="T22" fmla="*/ 161 w 291"/>
              <a:gd name="T23" fmla="*/ 234 h 234"/>
              <a:gd name="T24" fmla="*/ 104 w 291"/>
              <a:gd name="T25" fmla="*/ 230 h 234"/>
              <a:gd name="T26" fmla="*/ 54 w 291"/>
              <a:gd name="T27" fmla="*/ 213 h 234"/>
              <a:gd name="T28" fmla="*/ 34 w 291"/>
              <a:gd name="T29" fmla="*/ 196 h 234"/>
              <a:gd name="T30" fmla="*/ 17 w 291"/>
              <a:gd name="T31" fmla="*/ 178 h 234"/>
              <a:gd name="T32" fmla="*/ 7 w 291"/>
              <a:gd name="T33" fmla="*/ 157 h 234"/>
              <a:gd name="T34" fmla="*/ 0 w 291"/>
              <a:gd name="T35" fmla="*/ 133 h 234"/>
              <a:gd name="T36" fmla="*/ 0 w 291"/>
              <a:gd name="T37" fmla="*/ 108 h 234"/>
              <a:gd name="T38" fmla="*/ 7 w 291"/>
              <a:gd name="T39" fmla="*/ 87 h 234"/>
              <a:gd name="T40" fmla="*/ 34 w 291"/>
              <a:gd name="T41" fmla="*/ 45 h 234"/>
              <a:gd name="T42" fmla="*/ 77 w 291"/>
              <a:gd name="T43" fmla="*/ 14 h 234"/>
              <a:gd name="T44" fmla="*/ 104 w 291"/>
              <a:gd name="T45" fmla="*/ 3 h 234"/>
              <a:gd name="T46" fmla="*/ 134 w 291"/>
              <a:gd name="T47" fmla="*/ 0 h 234"/>
              <a:gd name="T48" fmla="*/ 134 w 291"/>
              <a:gd name="T4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1" h="234">
                <a:moveTo>
                  <a:pt x="134" y="0"/>
                </a:moveTo>
                <a:lnTo>
                  <a:pt x="191" y="3"/>
                </a:lnTo>
                <a:lnTo>
                  <a:pt x="241" y="21"/>
                </a:lnTo>
                <a:lnTo>
                  <a:pt x="261" y="38"/>
                </a:lnTo>
                <a:lnTo>
                  <a:pt x="274" y="56"/>
                </a:lnTo>
                <a:lnTo>
                  <a:pt x="284" y="77"/>
                </a:lnTo>
                <a:lnTo>
                  <a:pt x="291" y="101"/>
                </a:lnTo>
                <a:lnTo>
                  <a:pt x="291" y="126"/>
                </a:lnTo>
                <a:lnTo>
                  <a:pt x="284" y="147"/>
                </a:lnTo>
                <a:lnTo>
                  <a:pt x="257" y="189"/>
                </a:lnTo>
                <a:lnTo>
                  <a:pt x="217" y="216"/>
                </a:lnTo>
                <a:lnTo>
                  <a:pt x="161" y="234"/>
                </a:lnTo>
                <a:lnTo>
                  <a:pt x="104" y="230"/>
                </a:lnTo>
                <a:lnTo>
                  <a:pt x="54" y="213"/>
                </a:lnTo>
                <a:lnTo>
                  <a:pt x="34" y="196"/>
                </a:lnTo>
                <a:lnTo>
                  <a:pt x="17" y="178"/>
                </a:lnTo>
                <a:lnTo>
                  <a:pt x="7" y="157"/>
                </a:lnTo>
                <a:lnTo>
                  <a:pt x="0" y="133"/>
                </a:lnTo>
                <a:lnTo>
                  <a:pt x="0" y="108"/>
                </a:lnTo>
                <a:lnTo>
                  <a:pt x="7" y="87"/>
                </a:lnTo>
                <a:lnTo>
                  <a:pt x="34" y="45"/>
                </a:lnTo>
                <a:lnTo>
                  <a:pt x="77" y="14"/>
                </a:lnTo>
                <a:lnTo>
                  <a:pt x="104" y="3"/>
                </a:lnTo>
                <a:lnTo>
                  <a:pt x="134" y="0"/>
                </a:lnTo>
                <a:lnTo>
                  <a:pt x="134" y="0"/>
                </a:lnTo>
                <a:close/>
              </a:path>
            </a:pathLst>
          </a:custGeom>
          <a:solidFill>
            <a:srgbClr val="FFFFFF"/>
          </a:solidFill>
          <a:ln w="4763">
            <a:solidFill>
              <a:srgbClr val="FFFFFF"/>
            </a:solidFill>
            <a:prstDash val="solid"/>
            <a:round/>
            <a:headEnd/>
            <a:tailEnd/>
          </a:ln>
        </p:spPr>
        <p:txBody>
          <a:bodyPr/>
          <a:lstStyle/>
          <a:p>
            <a:endParaRPr lang="en-US"/>
          </a:p>
        </p:txBody>
      </p:sp>
      <p:sp>
        <p:nvSpPr>
          <p:cNvPr id="71" name="Freeform 69"/>
          <p:cNvSpPr>
            <a:spLocks/>
          </p:cNvSpPr>
          <p:nvPr/>
        </p:nvSpPr>
        <p:spPr bwMode="auto">
          <a:xfrm>
            <a:off x="7121525" y="5965279"/>
            <a:ext cx="153988" cy="95250"/>
          </a:xfrm>
          <a:custGeom>
            <a:avLst/>
            <a:gdLst>
              <a:gd name="T0" fmla="*/ 10 w 97"/>
              <a:gd name="T1" fmla="*/ 4 h 60"/>
              <a:gd name="T2" fmla="*/ 10 w 97"/>
              <a:gd name="T3" fmla="*/ 4 h 60"/>
              <a:gd name="T4" fmla="*/ 7 w 97"/>
              <a:gd name="T5" fmla="*/ 11 h 60"/>
              <a:gd name="T6" fmla="*/ 3 w 97"/>
              <a:gd name="T7" fmla="*/ 14 h 60"/>
              <a:gd name="T8" fmla="*/ 3 w 97"/>
              <a:gd name="T9" fmla="*/ 21 h 60"/>
              <a:gd name="T10" fmla="*/ 3 w 97"/>
              <a:gd name="T11" fmla="*/ 25 h 60"/>
              <a:gd name="T12" fmla="*/ 0 w 97"/>
              <a:gd name="T13" fmla="*/ 25 h 60"/>
              <a:gd name="T14" fmla="*/ 0 w 97"/>
              <a:gd name="T15" fmla="*/ 32 h 60"/>
              <a:gd name="T16" fmla="*/ 3 w 97"/>
              <a:gd name="T17" fmla="*/ 32 h 60"/>
              <a:gd name="T18" fmla="*/ 3 w 97"/>
              <a:gd name="T19" fmla="*/ 35 h 60"/>
              <a:gd name="T20" fmla="*/ 7 w 97"/>
              <a:gd name="T21" fmla="*/ 35 h 60"/>
              <a:gd name="T22" fmla="*/ 10 w 97"/>
              <a:gd name="T23" fmla="*/ 35 h 60"/>
              <a:gd name="T24" fmla="*/ 13 w 97"/>
              <a:gd name="T25" fmla="*/ 39 h 60"/>
              <a:gd name="T26" fmla="*/ 17 w 97"/>
              <a:gd name="T27" fmla="*/ 39 h 60"/>
              <a:gd name="T28" fmla="*/ 23 w 97"/>
              <a:gd name="T29" fmla="*/ 39 h 60"/>
              <a:gd name="T30" fmla="*/ 27 w 97"/>
              <a:gd name="T31" fmla="*/ 42 h 60"/>
              <a:gd name="T32" fmla="*/ 27 w 97"/>
              <a:gd name="T33" fmla="*/ 42 h 60"/>
              <a:gd name="T34" fmla="*/ 37 w 97"/>
              <a:gd name="T35" fmla="*/ 46 h 60"/>
              <a:gd name="T36" fmla="*/ 47 w 97"/>
              <a:gd name="T37" fmla="*/ 49 h 60"/>
              <a:gd name="T38" fmla="*/ 53 w 97"/>
              <a:gd name="T39" fmla="*/ 53 h 60"/>
              <a:gd name="T40" fmla="*/ 60 w 97"/>
              <a:gd name="T41" fmla="*/ 53 h 60"/>
              <a:gd name="T42" fmla="*/ 67 w 97"/>
              <a:gd name="T43" fmla="*/ 56 h 60"/>
              <a:gd name="T44" fmla="*/ 73 w 97"/>
              <a:gd name="T45" fmla="*/ 56 h 60"/>
              <a:gd name="T46" fmla="*/ 77 w 97"/>
              <a:gd name="T47" fmla="*/ 56 h 60"/>
              <a:gd name="T48" fmla="*/ 83 w 97"/>
              <a:gd name="T49" fmla="*/ 56 h 60"/>
              <a:gd name="T50" fmla="*/ 90 w 97"/>
              <a:gd name="T51" fmla="*/ 60 h 60"/>
              <a:gd name="T52" fmla="*/ 94 w 97"/>
              <a:gd name="T53" fmla="*/ 56 h 60"/>
              <a:gd name="T54" fmla="*/ 97 w 97"/>
              <a:gd name="T55" fmla="*/ 56 h 60"/>
              <a:gd name="T56" fmla="*/ 97 w 97"/>
              <a:gd name="T57" fmla="*/ 53 h 60"/>
              <a:gd name="T58" fmla="*/ 97 w 97"/>
              <a:gd name="T59" fmla="*/ 49 h 60"/>
              <a:gd name="T60" fmla="*/ 94 w 97"/>
              <a:gd name="T61" fmla="*/ 46 h 60"/>
              <a:gd name="T62" fmla="*/ 87 w 97"/>
              <a:gd name="T63" fmla="*/ 42 h 60"/>
              <a:gd name="T64" fmla="*/ 83 w 97"/>
              <a:gd name="T65" fmla="*/ 39 h 60"/>
              <a:gd name="T66" fmla="*/ 77 w 97"/>
              <a:gd name="T67" fmla="*/ 35 h 60"/>
              <a:gd name="T68" fmla="*/ 73 w 97"/>
              <a:gd name="T69" fmla="*/ 32 h 60"/>
              <a:gd name="T70" fmla="*/ 70 w 97"/>
              <a:gd name="T71" fmla="*/ 32 h 60"/>
              <a:gd name="T72" fmla="*/ 67 w 97"/>
              <a:gd name="T73" fmla="*/ 28 h 60"/>
              <a:gd name="T74" fmla="*/ 63 w 97"/>
              <a:gd name="T75" fmla="*/ 25 h 60"/>
              <a:gd name="T76" fmla="*/ 60 w 97"/>
              <a:gd name="T77" fmla="*/ 21 h 60"/>
              <a:gd name="T78" fmla="*/ 57 w 97"/>
              <a:gd name="T79" fmla="*/ 18 h 60"/>
              <a:gd name="T80" fmla="*/ 53 w 97"/>
              <a:gd name="T81" fmla="*/ 14 h 60"/>
              <a:gd name="T82" fmla="*/ 53 w 97"/>
              <a:gd name="T83" fmla="*/ 14 h 60"/>
              <a:gd name="T84" fmla="*/ 50 w 97"/>
              <a:gd name="T85" fmla="*/ 11 h 60"/>
              <a:gd name="T86" fmla="*/ 47 w 97"/>
              <a:gd name="T87" fmla="*/ 14 h 60"/>
              <a:gd name="T88" fmla="*/ 43 w 97"/>
              <a:gd name="T89" fmla="*/ 18 h 60"/>
              <a:gd name="T90" fmla="*/ 43 w 97"/>
              <a:gd name="T91" fmla="*/ 18 h 60"/>
              <a:gd name="T92" fmla="*/ 37 w 97"/>
              <a:gd name="T93" fmla="*/ 18 h 60"/>
              <a:gd name="T94" fmla="*/ 33 w 97"/>
              <a:gd name="T95" fmla="*/ 18 h 60"/>
              <a:gd name="T96" fmla="*/ 30 w 97"/>
              <a:gd name="T97" fmla="*/ 14 h 60"/>
              <a:gd name="T98" fmla="*/ 27 w 97"/>
              <a:gd name="T99" fmla="*/ 14 h 60"/>
              <a:gd name="T100" fmla="*/ 23 w 97"/>
              <a:gd name="T101" fmla="*/ 11 h 60"/>
              <a:gd name="T102" fmla="*/ 20 w 97"/>
              <a:gd name="T103" fmla="*/ 7 h 60"/>
              <a:gd name="T104" fmla="*/ 17 w 97"/>
              <a:gd name="T105" fmla="*/ 4 h 60"/>
              <a:gd name="T106" fmla="*/ 17 w 97"/>
              <a:gd name="T107" fmla="*/ 4 h 60"/>
              <a:gd name="T108" fmla="*/ 17 w 97"/>
              <a:gd name="T109" fmla="*/ 0 h 60"/>
              <a:gd name="T110" fmla="*/ 13 w 97"/>
              <a:gd name="T111" fmla="*/ 0 h 60"/>
              <a:gd name="T112" fmla="*/ 13 w 97"/>
              <a:gd name="T113" fmla="*/ 0 h 60"/>
              <a:gd name="T114" fmla="*/ 13 w 97"/>
              <a:gd name="T115" fmla="*/ 0 h 60"/>
              <a:gd name="T116" fmla="*/ 13 w 97"/>
              <a:gd name="T117" fmla="*/ 0 h 60"/>
              <a:gd name="T118" fmla="*/ 13 w 97"/>
              <a:gd name="T119" fmla="*/ 4 h 60"/>
              <a:gd name="T120" fmla="*/ 10 w 97"/>
              <a:gd name="T121" fmla="*/ 4 h 60"/>
              <a:gd name="T122" fmla="*/ 10 w 97"/>
              <a:gd name="T12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60">
                <a:moveTo>
                  <a:pt x="10" y="4"/>
                </a:moveTo>
                <a:lnTo>
                  <a:pt x="10" y="4"/>
                </a:lnTo>
                <a:lnTo>
                  <a:pt x="7" y="11"/>
                </a:lnTo>
                <a:lnTo>
                  <a:pt x="3" y="14"/>
                </a:lnTo>
                <a:lnTo>
                  <a:pt x="3" y="21"/>
                </a:lnTo>
                <a:lnTo>
                  <a:pt x="3" y="25"/>
                </a:lnTo>
                <a:lnTo>
                  <a:pt x="0" y="25"/>
                </a:lnTo>
                <a:lnTo>
                  <a:pt x="0" y="32"/>
                </a:lnTo>
                <a:lnTo>
                  <a:pt x="3" y="32"/>
                </a:lnTo>
                <a:lnTo>
                  <a:pt x="3" y="35"/>
                </a:lnTo>
                <a:lnTo>
                  <a:pt x="7" y="35"/>
                </a:lnTo>
                <a:lnTo>
                  <a:pt x="10" y="35"/>
                </a:lnTo>
                <a:lnTo>
                  <a:pt x="13" y="39"/>
                </a:lnTo>
                <a:lnTo>
                  <a:pt x="17" y="39"/>
                </a:lnTo>
                <a:lnTo>
                  <a:pt x="23" y="39"/>
                </a:lnTo>
                <a:lnTo>
                  <a:pt x="27" y="42"/>
                </a:lnTo>
                <a:lnTo>
                  <a:pt x="27" y="42"/>
                </a:lnTo>
                <a:lnTo>
                  <a:pt x="37" y="46"/>
                </a:lnTo>
                <a:lnTo>
                  <a:pt x="47" y="49"/>
                </a:lnTo>
                <a:lnTo>
                  <a:pt x="53" y="53"/>
                </a:lnTo>
                <a:lnTo>
                  <a:pt x="60" y="53"/>
                </a:lnTo>
                <a:lnTo>
                  <a:pt x="67" y="56"/>
                </a:lnTo>
                <a:lnTo>
                  <a:pt x="73" y="56"/>
                </a:lnTo>
                <a:lnTo>
                  <a:pt x="77" y="56"/>
                </a:lnTo>
                <a:lnTo>
                  <a:pt x="83" y="56"/>
                </a:lnTo>
                <a:lnTo>
                  <a:pt x="90" y="60"/>
                </a:lnTo>
                <a:lnTo>
                  <a:pt x="94" y="56"/>
                </a:lnTo>
                <a:lnTo>
                  <a:pt x="97" y="56"/>
                </a:lnTo>
                <a:lnTo>
                  <a:pt x="97" y="53"/>
                </a:lnTo>
                <a:lnTo>
                  <a:pt x="97" y="49"/>
                </a:lnTo>
                <a:lnTo>
                  <a:pt x="94" y="46"/>
                </a:lnTo>
                <a:lnTo>
                  <a:pt x="87" y="42"/>
                </a:lnTo>
                <a:lnTo>
                  <a:pt x="83" y="39"/>
                </a:lnTo>
                <a:lnTo>
                  <a:pt x="77" y="35"/>
                </a:lnTo>
                <a:lnTo>
                  <a:pt x="73" y="32"/>
                </a:lnTo>
                <a:lnTo>
                  <a:pt x="70" y="32"/>
                </a:lnTo>
                <a:lnTo>
                  <a:pt x="67" y="28"/>
                </a:lnTo>
                <a:lnTo>
                  <a:pt x="63" y="25"/>
                </a:lnTo>
                <a:lnTo>
                  <a:pt x="60" y="21"/>
                </a:lnTo>
                <a:lnTo>
                  <a:pt x="57" y="18"/>
                </a:lnTo>
                <a:lnTo>
                  <a:pt x="53" y="14"/>
                </a:lnTo>
                <a:lnTo>
                  <a:pt x="53" y="14"/>
                </a:lnTo>
                <a:lnTo>
                  <a:pt x="50" y="11"/>
                </a:lnTo>
                <a:lnTo>
                  <a:pt x="47" y="14"/>
                </a:lnTo>
                <a:lnTo>
                  <a:pt x="43" y="18"/>
                </a:lnTo>
                <a:lnTo>
                  <a:pt x="43" y="18"/>
                </a:lnTo>
                <a:lnTo>
                  <a:pt x="37" y="18"/>
                </a:lnTo>
                <a:lnTo>
                  <a:pt x="33" y="18"/>
                </a:lnTo>
                <a:lnTo>
                  <a:pt x="30" y="14"/>
                </a:lnTo>
                <a:lnTo>
                  <a:pt x="27" y="14"/>
                </a:lnTo>
                <a:lnTo>
                  <a:pt x="23" y="11"/>
                </a:lnTo>
                <a:lnTo>
                  <a:pt x="20" y="7"/>
                </a:lnTo>
                <a:lnTo>
                  <a:pt x="17" y="4"/>
                </a:lnTo>
                <a:lnTo>
                  <a:pt x="17" y="4"/>
                </a:lnTo>
                <a:lnTo>
                  <a:pt x="17" y="0"/>
                </a:lnTo>
                <a:lnTo>
                  <a:pt x="13" y="0"/>
                </a:lnTo>
                <a:lnTo>
                  <a:pt x="13" y="0"/>
                </a:lnTo>
                <a:lnTo>
                  <a:pt x="13" y="0"/>
                </a:lnTo>
                <a:lnTo>
                  <a:pt x="13" y="0"/>
                </a:lnTo>
                <a:lnTo>
                  <a:pt x="13" y="4"/>
                </a:lnTo>
                <a:lnTo>
                  <a:pt x="10" y="4"/>
                </a:lnTo>
                <a:lnTo>
                  <a:pt x="10" y="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70"/>
          <p:cNvSpPr>
            <a:spLocks/>
          </p:cNvSpPr>
          <p:nvPr/>
        </p:nvSpPr>
        <p:spPr bwMode="auto">
          <a:xfrm>
            <a:off x="6999288" y="5522366"/>
            <a:ext cx="366712" cy="476250"/>
          </a:xfrm>
          <a:custGeom>
            <a:avLst/>
            <a:gdLst>
              <a:gd name="T0" fmla="*/ 84 w 231"/>
              <a:gd name="T1" fmla="*/ 293 h 300"/>
              <a:gd name="T2" fmla="*/ 97 w 231"/>
              <a:gd name="T3" fmla="*/ 297 h 300"/>
              <a:gd name="T4" fmla="*/ 114 w 231"/>
              <a:gd name="T5" fmla="*/ 300 h 300"/>
              <a:gd name="T6" fmla="*/ 134 w 231"/>
              <a:gd name="T7" fmla="*/ 300 h 300"/>
              <a:gd name="T8" fmla="*/ 144 w 231"/>
              <a:gd name="T9" fmla="*/ 286 h 300"/>
              <a:gd name="T10" fmla="*/ 140 w 231"/>
              <a:gd name="T11" fmla="*/ 265 h 300"/>
              <a:gd name="T12" fmla="*/ 144 w 231"/>
              <a:gd name="T13" fmla="*/ 258 h 300"/>
              <a:gd name="T14" fmla="*/ 147 w 231"/>
              <a:gd name="T15" fmla="*/ 248 h 300"/>
              <a:gd name="T16" fmla="*/ 154 w 231"/>
              <a:gd name="T17" fmla="*/ 237 h 300"/>
              <a:gd name="T18" fmla="*/ 160 w 231"/>
              <a:gd name="T19" fmla="*/ 223 h 300"/>
              <a:gd name="T20" fmla="*/ 167 w 231"/>
              <a:gd name="T21" fmla="*/ 216 h 300"/>
              <a:gd name="T22" fmla="*/ 187 w 231"/>
              <a:gd name="T23" fmla="*/ 185 h 300"/>
              <a:gd name="T24" fmla="*/ 211 w 231"/>
              <a:gd name="T25" fmla="*/ 150 h 300"/>
              <a:gd name="T26" fmla="*/ 227 w 231"/>
              <a:gd name="T27" fmla="*/ 119 h 300"/>
              <a:gd name="T28" fmla="*/ 227 w 231"/>
              <a:gd name="T29" fmla="*/ 108 h 300"/>
              <a:gd name="T30" fmla="*/ 227 w 231"/>
              <a:gd name="T31" fmla="*/ 101 h 300"/>
              <a:gd name="T32" fmla="*/ 224 w 231"/>
              <a:gd name="T33" fmla="*/ 94 h 300"/>
              <a:gd name="T34" fmla="*/ 217 w 231"/>
              <a:gd name="T35" fmla="*/ 87 h 300"/>
              <a:gd name="T36" fmla="*/ 207 w 231"/>
              <a:gd name="T37" fmla="*/ 80 h 300"/>
              <a:gd name="T38" fmla="*/ 197 w 231"/>
              <a:gd name="T39" fmla="*/ 70 h 300"/>
              <a:gd name="T40" fmla="*/ 181 w 231"/>
              <a:gd name="T41" fmla="*/ 59 h 300"/>
              <a:gd name="T42" fmla="*/ 160 w 231"/>
              <a:gd name="T43" fmla="*/ 49 h 300"/>
              <a:gd name="T44" fmla="*/ 140 w 231"/>
              <a:gd name="T45" fmla="*/ 38 h 300"/>
              <a:gd name="T46" fmla="*/ 120 w 231"/>
              <a:gd name="T47" fmla="*/ 28 h 300"/>
              <a:gd name="T48" fmla="*/ 104 w 231"/>
              <a:gd name="T49" fmla="*/ 17 h 300"/>
              <a:gd name="T50" fmla="*/ 94 w 231"/>
              <a:gd name="T51" fmla="*/ 10 h 300"/>
              <a:gd name="T52" fmla="*/ 84 w 231"/>
              <a:gd name="T53" fmla="*/ 7 h 300"/>
              <a:gd name="T54" fmla="*/ 70 w 231"/>
              <a:gd name="T55" fmla="*/ 3 h 300"/>
              <a:gd name="T56" fmla="*/ 50 w 231"/>
              <a:gd name="T57" fmla="*/ 0 h 300"/>
              <a:gd name="T58" fmla="*/ 34 w 231"/>
              <a:gd name="T59" fmla="*/ 3 h 300"/>
              <a:gd name="T60" fmla="*/ 13 w 231"/>
              <a:gd name="T61" fmla="*/ 17 h 300"/>
              <a:gd name="T62" fmla="*/ 3 w 231"/>
              <a:gd name="T63" fmla="*/ 38 h 300"/>
              <a:gd name="T64" fmla="*/ 3 w 231"/>
              <a:gd name="T65" fmla="*/ 63 h 300"/>
              <a:gd name="T66" fmla="*/ 13 w 231"/>
              <a:gd name="T67" fmla="*/ 80 h 300"/>
              <a:gd name="T68" fmla="*/ 27 w 231"/>
              <a:gd name="T69" fmla="*/ 87 h 300"/>
              <a:gd name="T70" fmla="*/ 44 w 231"/>
              <a:gd name="T71" fmla="*/ 98 h 300"/>
              <a:gd name="T72" fmla="*/ 67 w 231"/>
              <a:gd name="T73" fmla="*/ 108 h 300"/>
              <a:gd name="T74" fmla="*/ 87 w 231"/>
              <a:gd name="T75" fmla="*/ 115 h 300"/>
              <a:gd name="T76" fmla="*/ 97 w 231"/>
              <a:gd name="T77" fmla="*/ 119 h 300"/>
              <a:gd name="T78" fmla="*/ 110 w 231"/>
              <a:gd name="T79" fmla="*/ 119 h 300"/>
              <a:gd name="T80" fmla="*/ 124 w 231"/>
              <a:gd name="T81" fmla="*/ 126 h 300"/>
              <a:gd name="T82" fmla="*/ 134 w 231"/>
              <a:gd name="T83" fmla="*/ 129 h 300"/>
              <a:gd name="T84" fmla="*/ 144 w 231"/>
              <a:gd name="T85" fmla="*/ 129 h 300"/>
              <a:gd name="T86" fmla="*/ 150 w 231"/>
              <a:gd name="T87" fmla="*/ 129 h 300"/>
              <a:gd name="T88" fmla="*/ 147 w 231"/>
              <a:gd name="T89" fmla="*/ 133 h 300"/>
              <a:gd name="T90" fmla="*/ 144 w 231"/>
              <a:gd name="T91" fmla="*/ 136 h 300"/>
              <a:gd name="T92" fmla="*/ 144 w 231"/>
              <a:gd name="T93" fmla="*/ 140 h 300"/>
              <a:gd name="T94" fmla="*/ 140 w 231"/>
              <a:gd name="T95" fmla="*/ 143 h 300"/>
              <a:gd name="T96" fmla="*/ 137 w 231"/>
              <a:gd name="T97" fmla="*/ 143 h 300"/>
              <a:gd name="T98" fmla="*/ 134 w 231"/>
              <a:gd name="T99" fmla="*/ 147 h 300"/>
              <a:gd name="T100" fmla="*/ 130 w 231"/>
              <a:gd name="T101" fmla="*/ 157 h 300"/>
              <a:gd name="T102" fmla="*/ 124 w 231"/>
              <a:gd name="T103" fmla="*/ 175 h 300"/>
              <a:gd name="T104" fmla="*/ 117 w 231"/>
              <a:gd name="T105" fmla="*/ 188 h 300"/>
              <a:gd name="T106" fmla="*/ 104 w 231"/>
              <a:gd name="T107" fmla="*/ 220 h 300"/>
              <a:gd name="T108" fmla="*/ 90 w 231"/>
              <a:gd name="T109" fmla="*/ 255 h 300"/>
              <a:gd name="T110" fmla="*/ 80 w 231"/>
              <a:gd name="T111" fmla="*/ 283 h 300"/>
              <a:gd name="T112" fmla="*/ 80 w 231"/>
              <a:gd name="T113" fmla="*/ 286 h 300"/>
              <a:gd name="T114" fmla="*/ 80 w 231"/>
              <a:gd name="T115" fmla="*/ 290 h 300"/>
              <a:gd name="T116" fmla="*/ 80 w 231"/>
              <a:gd name="T11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300">
                <a:moveTo>
                  <a:pt x="80" y="290"/>
                </a:moveTo>
                <a:lnTo>
                  <a:pt x="84" y="293"/>
                </a:lnTo>
                <a:lnTo>
                  <a:pt x="90" y="293"/>
                </a:lnTo>
                <a:lnTo>
                  <a:pt x="97" y="297"/>
                </a:lnTo>
                <a:lnTo>
                  <a:pt x="104" y="297"/>
                </a:lnTo>
                <a:lnTo>
                  <a:pt x="114" y="300"/>
                </a:lnTo>
                <a:lnTo>
                  <a:pt x="124" y="300"/>
                </a:lnTo>
                <a:lnTo>
                  <a:pt x="134" y="300"/>
                </a:lnTo>
                <a:lnTo>
                  <a:pt x="147" y="297"/>
                </a:lnTo>
                <a:lnTo>
                  <a:pt x="144" y="286"/>
                </a:lnTo>
                <a:lnTo>
                  <a:pt x="140" y="276"/>
                </a:lnTo>
                <a:lnTo>
                  <a:pt x="140" y="265"/>
                </a:lnTo>
                <a:lnTo>
                  <a:pt x="140" y="262"/>
                </a:lnTo>
                <a:lnTo>
                  <a:pt x="144" y="258"/>
                </a:lnTo>
                <a:lnTo>
                  <a:pt x="144" y="255"/>
                </a:lnTo>
                <a:lnTo>
                  <a:pt x="147" y="248"/>
                </a:lnTo>
                <a:lnTo>
                  <a:pt x="150" y="244"/>
                </a:lnTo>
                <a:lnTo>
                  <a:pt x="154" y="237"/>
                </a:lnTo>
                <a:lnTo>
                  <a:pt x="157" y="230"/>
                </a:lnTo>
                <a:lnTo>
                  <a:pt x="160" y="223"/>
                </a:lnTo>
                <a:lnTo>
                  <a:pt x="164" y="220"/>
                </a:lnTo>
                <a:lnTo>
                  <a:pt x="167" y="216"/>
                </a:lnTo>
                <a:lnTo>
                  <a:pt x="177" y="202"/>
                </a:lnTo>
                <a:lnTo>
                  <a:pt x="187" y="185"/>
                </a:lnTo>
                <a:lnTo>
                  <a:pt x="197" y="168"/>
                </a:lnTo>
                <a:lnTo>
                  <a:pt x="211" y="150"/>
                </a:lnTo>
                <a:lnTo>
                  <a:pt x="221" y="133"/>
                </a:lnTo>
                <a:lnTo>
                  <a:pt x="227" y="119"/>
                </a:lnTo>
                <a:lnTo>
                  <a:pt x="231" y="112"/>
                </a:lnTo>
                <a:lnTo>
                  <a:pt x="227" y="108"/>
                </a:lnTo>
                <a:lnTo>
                  <a:pt x="227" y="105"/>
                </a:lnTo>
                <a:lnTo>
                  <a:pt x="227" y="101"/>
                </a:lnTo>
                <a:lnTo>
                  <a:pt x="227" y="98"/>
                </a:lnTo>
                <a:lnTo>
                  <a:pt x="224" y="94"/>
                </a:lnTo>
                <a:lnTo>
                  <a:pt x="221" y="91"/>
                </a:lnTo>
                <a:lnTo>
                  <a:pt x="217" y="87"/>
                </a:lnTo>
                <a:lnTo>
                  <a:pt x="214" y="80"/>
                </a:lnTo>
                <a:lnTo>
                  <a:pt x="207" y="80"/>
                </a:lnTo>
                <a:lnTo>
                  <a:pt x="204" y="77"/>
                </a:lnTo>
                <a:lnTo>
                  <a:pt x="197" y="70"/>
                </a:lnTo>
                <a:lnTo>
                  <a:pt x="187" y="66"/>
                </a:lnTo>
                <a:lnTo>
                  <a:pt x="181" y="59"/>
                </a:lnTo>
                <a:lnTo>
                  <a:pt x="171" y="56"/>
                </a:lnTo>
                <a:lnTo>
                  <a:pt x="160" y="49"/>
                </a:lnTo>
                <a:lnTo>
                  <a:pt x="150" y="42"/>
                </a:lnTo>
                <a:lnTo>
                  <a:pt x="140" y="38"/>
                </a:lnTo>
                <a:lnTo>
                  <a:pt x="130" y="31"/>
                </a:lnTo>
                <a:lnTo>
                  <a:pt x="120" y="28"/>
                </a:lnTo>
                <a:lnTo>
                  <a:pt x="114" y="21"/>
                </a:lnTo>
                <a:lnTo>
                  <a:pt x="104" y="17"/>
                </a:lnTo>
                <a:lnTo>
                  <a:pt x="97" y="14"/>
                </a:lnTo>
                <a:lnTo>
                  <a:pt x="94" y="10"/>
                </a:lnTo>
                <a:lnTo>
                  <a:pt x="90" y="10"/>
                </a:lnTo>
                <a:lnTo>
                  <a:pt x="84" y="7"/>
                </a:lnTo>
                <a:lnTo>
                  <a:pt x="77" y="3"/>
                </a:lnTo>
                <a:lnTo>
                  <a:pt x="70" y="3"/>
                </a:lnTo>
                <a:lnTo>
                  <a:pt x="60" y="0"/>
                </a:lnTo>
                <a:lnTo>
                  <a:pt x="50" y="0"/>
                </a:lnTo>
                <a:lnTo>
                  <a:pt x="40" y="0"/>
                </a:lnTo>
                <a:lnTo>
                  <a:pt x="34" y="3"/>
                </a:lnTo>
                <a:lnTo>
                  <a:pt x="27" y="7"/>
                </a:lnTo>
                <a:lnTo>
                  <a:pt x="13" y="17"/>
                </a:lnTo>
                <a:lnTo>
                  <a:pt x="7" y="28"/>
                </a:lnTo>
                <a:lnTo>
                  <a:pt x="3" y="38"/>
                </a:lnTo>
                <a:lnTo>
                  <a:pt x="0" y="52"/>
                </a:lnTo>
                <a:lnTo>
                  <a:pt x="3" y="63"/>
                </a:lnTo>
                <a:lnTo>
                  <a:pt x="7" y="73"/>
                </a:lnTo>
                <a:lnTo>
                  <a:pt x="13" y="80"/>
                </a:lnTo>
                <a:lnTo>
                  <a:pt x="24" y="84"/>
                </a:lnTo>
                <a:lnTo>
                  <a:pt x="27" y="87"/>
                </a:lnTo>
                <a:lnTo>
                  <a:pt x="34" y="91"/>
                </a:lnTo>
                <a:lnTo>
                  <a:pt x="44" y="98"/>
                </a:lnTo>
                <a:lnTo>
                  <a:pt x="57" y="101"/>
                </a:lnTo>
                <a:lnTo>
                  <a:pt x="67" y="108"/>
                </a:lnTo>
                <a:lnTo>
                  <a:pt x="80" y="112"/>
                </a:lnTo>
                <a:lnTo>
                  <a:pt x="87" y="115"/>
                </a:lnTo>
                <a:lnTo>
                  <a:pt x="94" y="115"/>
                </a:lnTo>
                <a:lnTo>
                  <a:pt x="97" y="119"/>
                </a:lnTo>
                <a:lnTo>
                  <a:pt x="104" y="119"/>
                </a:lnTo>
                <a:lnTo>
                  <a:pt x="110" y="119"/>
                </a:lnTo>
                <a:lnTo>
                  <a:pt x="117" y="122"/>
                </a:lnTo>
                <a:lnTo>
                  <a:pt x="124" y="126"/>
                </a:lnTo>
                <a:lnTo>
                  <a:pt x="130" y="126"/>
                </a:lnTo>
                <a:lnTo>
                  <a:pt x="134" y="129"/>
                </a:lnTo>
                <a:lnTo>
                  <a:pt x="137" y="129"/>
                </a:lnTo>
                <a:lnTo>
                  <a:pt x="144" y="129"/>
                </a:lnTo>
                <a:lnTo>
                  <a:pt x="147" y="129"/>
                </a:lnTo>
                <a:lnTo>
                  <a:pt x="150" y="129"/>
                </a:lnTo>
                <a:lnTo>
                  <a:pt x="147" y="133"/>
                </a:lnTo>
                <a:lnTo>
                  <a:pt x="147" y="133"/>
                </a:lnTo>
                <a:lnTo>
                  <a:pt x="144" y="136"/>
                </a:lnTo>
                <a:lnTo>
                  <a:pt x="144" y="136"/>
                </a:lnTo>
                <a:lnTo>
                  <a:pt x="144" y="140"/>
                </a:lnTo>
                <a:lnTo>
                  <a:pt x="144" y="140"/>
                </a:lnTo>
                <a:lnTo>
                  <a:pt x="144" y="143"/>
                </a:lnTo>
                <a:lnTo>
                  <a:pt x="140" y="143"/>
                </a:lnTo>
                <a:lnTo>
                  <a:pt x="137" y="143"/>
                </a:lnTo>
                <a:lnTo>
                  <a:pt x="137" y="143"/>
                </a:lnTo>
                <a:lnTo>
                  <a:pt x="134" y="147"/>
                </a:lnTo>
                <a:lnTo>
                  <a:pt x="134" y="147"/>
                </a:lnTo>
                <a:lnTo>
                  <a:pt x="134" y="150"/>
                </a:lnTo>
                <a:lnTo>
                  <a:pt x="130" y="157"/>
                </a:lnTo>
                <a:lnTo>
                  <a:pt x="127" y="164"/>
                </a:lnTo>
                <a:lnTo>
                  <a:pt x="124" y="175"/>
                </a:lnTo>
                <a:lnTo>
                  <a:pt x="120" y="182"/>
                </a:lnTo>
                <a:lnTo>
                  <a:pt x="117" y="188"/>
                </a:lnTo>
                <a:lnTo>
                  <a:pt x="110" y="202"/>
                </a:lnTo>
                <a:lnTo>
                  <a:pt x="104" y="220"/>
                </a:lnTo>
                <a:lnTo>
                  <a:pt x="97" y="237"/>
                </a:lnTo>
                <a:lnTo>
                  <a:pt x="90" y="255"/>
                </a:lnTo>
                <a:lnTo>
                  <a:pt x="84" y="269"/>
                </a:lnTo>
                <a:lnTo>
                  <a:pt x="80" y="283"/>
                </a:lnTo>
                <a:lnTo>
                  <a:pt x="80" y="286"/>
                </a:lnTo>
                <a:lnTo>
                  <a:pt x="80" y="286"/>
                </a:lnTo>
                <a:lnTo>
                  <a:pt x="80" y="290"/>
                </a:lnTo>
                <a:lnTo>
                  <a:pt x="80" y="290"/>
                </a:lnTo>
                <a:lnTo>
                  <a:pt x="80" y="290"/>
                </a:lnTo>
                <a:lnTo>
                  <a:pt x="80" y="29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1"/>
          <p:cNvSpPr>
            <a:spLocks/>
          </p:cNvSpPr>
          <p:nvPr/>
        </p:nvSpPr>
        <p:spPr bwMode="auto">
          <a:xfrm>
            <a:off x="6792913" y="5450929"/>
            <a:ext cx="460375" cy="376237"/>
          </a:xfrm>
          <a:custGeom>
            <a:avLst/>
            <a:gdLst>
              <a:gd name="T0" fmla="*/ 154 w 290"/>
              <a:gd name="T1" fmla="*/ 0 h 237"/>
              <a:gd name="T2" fmla="*/ 210 w 290"/>
              <a:gd name="T3" fmla="*/ 13 h 237"/>
              <a:gd name="T4" fmla="*/ 254 w 290"/>
              <a:gd name="T5" fmla="*/ 45 h 237"/>
              <a:gd name="T6" fmla="*/ 270 w 290"/>
              <a:gd name="T7" fmla="*/ 62 h 237"/>
              <a:gd name="T8" fmla="*/ 284 w 290"/>
              <a:gd name="T9" fmla="*/ 83 h 237"/>
              <a:gd name="T10" fmla="*/ 290 w 290"/>
              <a:gd name="T11" fmla="*/ 108 h 237"/>
              <a:gd name="T12" fmla="*/ 290 w 290"/>
              <a:gd name="T13" fmla="*/ 132 h 237"/>
              <a:gd name="T14" fmla="*/ 284 w 290"/>
              <a:gd name="T15" fmla="*/ 157 h 237"/>
              <a:gd name="T16" fmla="*/ 274 w 290"/>
              <a:gd name="T17" fmla="*/ 178 h 237"/>
              <a:gd name="T18" fmla="*/ 240 w 290"/>
              <a:gd name="T19" fmla="*/ 213 h 237"/>
              <a:gd name="T20" fmla="*/ 194 w 290"/>
              <a:gd name="T21" fmla="*/ 233 h 237"/>
              <a:gd name="T22" fmla="*/ 137 w 290"/>
              <a:gd name="T23" fmla="*/ 237 h 237"/>
              <a:gd name="T24" fmla="*/ 80 w 290"/>
              <a:gd name="T25" fmla="*/ 220 h 237"/>
              <a:gd name="T26" fmla="*/ 37 w 290"/>
              <a:gd name="T27" fmla="*/ 192 h 237"/>
              <a:gd name="T28" fmla="*/ 20 w 290"/>
              <a:gd name="T29" fmla="*/ 174 h 237"/>
              <a:gd name="T30" fmla="*/ 7 w 290"/>
              <a:gd name="T31" fmla="*/ 153 h 237"/>
              <a:gd name="T32" fmla="*/ 0 w 290"/>
              <a:gd name="T33" fmla="*/ 129 h 237"/>
              <a:gd name="T34" fmla="*/ 0 w 290"/>
              <a:gd name="T35" fmla="*/ 104 h 237"/>
              <a:gd name="T36" fmla="*/ 7 w 290"/>
              <a:gd name="T37" fmla="*/ 80 h 237"/>
              <a:gd name="T38" fmla="*/ 17 w 290"/>
              <a:gd name="T39" fmla="*/ 59 h 237"/>
              <a:gd name="T40" fmla="*/ 50 w 290"/>
              <a:gd name="T41" fmla="*/ 24 h 237"/>
              <a:gd name="T42" fmla="*/ 97 w 290"/>
              <a:gd name="T43" fmla="*/ 3 h 237"/>
              <a:gd name="T44" fmla="*/ 154 w 290"/>
              <a:gd name="T45" fmla="*/ 0 h 237"/>
              <a:gd name="T46" fmla="*/ 154 w 290"/>
              <a:gd name="T4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237">
                <a:moveTo>
                  <a:pt x="154" y="0"/>
                </a:moveTo>
                <a:lnTo>
                  <a:pt x="210" y="13"/>
                </a:lnTo>
                <a:lnTo>
                  <a:pt x="254" y="45"/>
                </a:lnTo>
                <a:lnTo>
                  <a:pt x="270" y="62"/>
                </a:lnTo>
                <a:lnTo>
                  <a:pt x="284" y="83"/>
                </a:lnTo>
                <a:lnTo>
                  <a:pt x="290" y="108"/>
                </a:lnTo>
                <a:lnTo>
                  <a:pt x="290" y="132"/>
                </a:lnTo>
                <a:lnTo>
                  <a:pt x="284" y="157"/>
                </a:lnTo>
                <a:lnTo>
                  <a:pt x="274" y="178"/>
                </a:lnTo>
                <a:lnTo>
                  <a:pt x="240" y="213"/>
                </a:lnTo>
                <a:lnTo>
                  <a:pt x="194" y="233"/>
                </a:lnTo>
                <a:lnTo>
                  <a:pt x="137" y="237"/>
                </a:lnTo>
                <a:lnTo>
                  <a:pt x="80" y="220"/>
                </a:lnTo>
                <a:lnTo>
                  <a:pt x="37" y="192"/>
                </a:lnTo>
                <a:lnTo>
                  <a:pt x="20" y="174"/>
                </a:lnTo>
                <a:lnTo>
                  <a:pt x="7" y="153"/>
                </a:lnTo>
                <a:lnTo>
                  <a:pt x="0" y="129"/>
                </a:lnTo>
                <a:lnTo>
                  <a:pt x="0" y="104"/>
                </a:lnTo>
                <a:lnTo>
                  <a:pt x="7" y="80"/>
                </a:lnTo>
                <a:lnTo>
                  <a:pt x="17" y="59"/>
                </a:lnTo>
                <a:lnTo>
                  <a:pt x="50" y="24"/>
                </a:lnTo>
                <a:lnTo>
                  <a:pt x="97" y="3"/>
                </a:lnTo>
                <a:lnTo>
                  <a:pt x="154" y="0"/>
                </a:lnTo>
                <a:lnTo>
                  <a:pt x="154" y="0"/>
                </a:lnTo>
                <a:close/>
              </a:path>
            </a:pathLst>
          </a:custGeom>
          <a:solidFill>
            <a:srgbClr val="FFFFFF"/>
          </a:solidFill>
          <a:ln w="4763">
            <a:solidFill>
              <a:srgbClr val="FFFFFF"/>
            </a:solidFill>
            <a:prstDash val="solid"/>
            <a:round/>
            <a:headEnd/>
            <a:tailEnd/>
          </a:ln>
        </p:spPr>
        <p:txBody>
          <a:bodyPr/>
          <a:lstStyle/>
          <a:p>
            <a:endParaRPr lang="en-US"/>
          </a:p>
        </p:txBody>
      </p:sp>
      <p:sp>
        <p:nvSpPr>
          <p:cNvPr id="74" name="Freeform 72"/>
          <p:cNvSpPr>
            <a:spLocks/>
          </p:cNvSpPr>
          <p:nvPr/>
        </p:nvSpPr>
        <p:spPr bwMode="auto">
          <a:xfrm>
            <a:off x="4989513" y="5916066"/>
            <a:ext cx="158750" cy="71438"/>
          </a:xfrm>
          <a:custGeom>
            <a:avLst/>
            <a:gdLst>
              <a:gd name="T0" fmla="*/ 100 w 100"/>
              <a:gd name="T1" fmla="*/ 14 h 45"/>
              <a:gd name="T2" fmla="*/ 100 w 100"/>
              <a:gd name="T3" fmla="*/ 14 h 45"/>
              <a:gd name="T4" fmla="*/ 100 w 100"/>
              <a:gd name="T5" fmla="*/ 21 h 45"/>
              <a:gd name="T6" fmla="*/ 100 w 100"/>
              <a:gd name="T7" fmla="*/ 28 h 45"/>
              <a:gd name="T8" fmla="*/ 100 w 100"/>
              <a:gd name="T9" fmla="*/ 31 h 45"/>
              <a:gd name="T10" fmla="*/ 100 w 100"/>
              <a:gd name="T11" fmla="*/ 35 h 45"/>
              <a:gd name="T12" fmla="*/ 97 w 100"/>
              <a:gd name="T13" fmla="*/ 38 h 45"/>
              <a:gd name="T14" fmla="*/ 97 w 100"/>
              <a:gd name="T15" fmla="*/ 42 h 45"/>
              <a:gd name="T16" fmla="*/ 94 w 100"/>
              <a:gd name="T17" fmla="*/ 45 h 45"/>
              <a:gd name="T18" fmla="*/ 94 w 100"/>
              <a:gd name="T19" fmla="*/ 42 h 45"/>
              <a:gd name="T20" fmla="*/ 90 w 100"/>
              <a:gd name="T21" fmla="*/ 42 h 45"/>
              <a:gd name="T22" fmla="*/ 87 w 100"/>
              <a:gd name="T23" fmla="*/ 42 h 45"/>
              <a:gd name="T24" fmla="*/ 84 w 100"/>
              <a:gd name="T25" fmla="*/ 42 h 45"/>
              <a:gd name="T26" fmla="*/ 77 w 100"/>
              <a:gd name="T27" fmla="*/ 42 h 45"/>
              <a:gd name="T28" fmla="*/ 74 w 100"/>
              <a:gd name="T29" fmla="*/ 38 h 45"/>
              <a:gd name="T30" fmla="*/ 70 w 100"/>
              <a:gd name="T31" fmla="*/ 38 h 45"/>
              <a:gd name="T32" fmla="*/ 67 w 100"/>
              <a:gd name="T33" fmla="*/ 38 h 45"/>
              <a:gd name="T34" fmla="*/ 57 w 100"/>
              <a:gd name="T35" fmla="*/ 38 h 45"/>
              <a:gd name="T36" fmla="*/ 50 w 100"/>
              <a:gd name="T37" fmla="*/ 38 h 45"/>
              <a:gd name="T38" fmla="*/ 40 w 100"/>
              <a:gd name="T39" fmla="*/ 35 h 45"/>
              <a:gd name="T40" fmla="*/ 33 w 100"/>
              <a:gd name="T41" fmla="*/ 35 h 45"/>
              <a:gd name="T42" fmla="*/ 27 w 100"/>
              <a:gd name="T43" fmla="*/ 31 h 45"/>
              <a:gd name="T44" fmla="*/ 23 w 100"/>
              <a:gd name="T45" fmla="*/ 31 h 45"/>
              <a:gd name="T46" fmla="*/ 17 w 100"/>
              <a:gd name="T47" fmla="*/ 28 h 45"/>
              <a:gd name="T48" fmla="*/ 10 w 100"/>
              <a:gd name="T49" fmla="*/ 24 h 45"/>
              <a:gd name="T50" fmla="*/ 7 w 100"/>
              <a:gd name="T51" fmla="*/ 24 h 45"/>
              <a:gd name="T52" fmla="*/ 3 w 100"/>
              <a:gd name="T53" fmla="*/ 21 h 45"/>
              <a:gd name="T54" fmla="*/ 0 w 100"/>
              <a:gd name="T55" fmla="*/ 17 h 45"/>
              <a:gd name="T56" fmla="*/ 0 w 100"/>
              <a:gd name="T57" fmla="*/ 17 h 45"/>
              <a:gd name="T58" fmla="*/ 3 w 100"/>
              <a:gd name="T59" fmla="*/ 14 h 45"/>
              <a:gd name="T60" fmla="*/ 7 w 100"/>
              <a:gd name="T61" fmla="*/ 14 h 45"/>
              <a:gd name="T62" fmla="*/ 13 w 100"/>
              <a:gd name="T63" fmla="*/ 10 h 45"/>
              <a:gd name="T64" fmla="*/ 20 w 100"/>
              <a:gd name="T65" fmla="*/ 10 h 45"/>
              <a:gd name="T66" fmla="*/ 27 w 100"/>
              <a:gd name="T67" fmla="*/ 10 h 45"/>
              <a:gd name="T68" fmla="*/ 30 w 100"/>
              <a:gd name="T69" fmla="*/ 10 h 45"/>
              <a:gd name="T70" fmla="*/ 33 w 100"/>
              <a:gd name="T71" fmla="*/ 10 h 45"/>
              <a:gd name="T72" fmla="*/ 37 w 100"/>
              <a:gd name="T73" fmla="*/ 7 h 45"/>
              <a:gd name="T74" fmla="*/ 43 w 100"/>
              <a:gd name="T75" fmla="*/ 7 h 45"/>
              <a:gd name="T76" fmla="*/ 47 w 100"/>
              <a:gd name="T77" fmla="*/ 3 h 45"/>
              <a:gd name="T78" fmla="*/ 53 w 100"/>
              <a:gd name="T79" fmla="*/ 3 h 45"/>
              <a:gd name="T80" fmla="*/ 57 w 100"/>
              <a:gd name="T81" fmla="*/ 0 h 45"/>
              <a:gd name="T82" fmla="*/ 57 w 100"/>
              <a:gd name="T83" fmla="*/ 0 h 45"/>
              <a:gd name="T84" fmla="*/ 60 w 100"/>
              <a:gd name="T85" fmla="*/ 0 h 45"/>
              <a:gd name="T86" fmla="*/ 64 w 100"/>
              <a:gd name="T87" fmla="*/ 3 h 45"/>
              <a:gd name="T88" fmla="*/ 64 w 100"/>
              <a:gd name="T89" fmla="*/ 10 h 45"/>
              <a:gd name="T90" fmla="*/ 67 w 100"/>
              <a:gd name="T91" fmla="*/ 10 h 45"/>
              <a:gd name="T92" fmla="*/ 70 w 100"/>
              <a:gd name="T93" fmla="*/ 14 h 45"/>
              <a:gd name="T94" fmla="*/ 74 w 100"/>
              <a:gd name="T95" fmla="*/ 14 h 45"/>
              <a:gd name="T96" fmla="*/ 77 w 100"/>
              <a:gd name="T97" fmla="*/ 14 h 45"/>
              <a:gd name="T98" fmla="*/ 80 w 100"/>
              <a:gd name="T99" fmla="*/ 14 h 45"/>
              <a:gd name="T100" fmla="*/ 84 w 100"/>
              <a:gd name="T101" fmla="*/ 14 h 45"/>
              <a:gd name="T102" fmla="*/ 90 w 100"/>
              <a:gd name="T103" fmla="*/ 10 h 45"/>
              <a:gd name="T104" fmla="*/ 94 w 100"/>
              <a:gd name="T105" fmla="*/ 10 h 45"/>
              <a:gd name="T106" fmla="*/ 94 w 100"/>
              <a:gd name="T107" fmla="*/ 10 h 45"/>
              <a:gd name="T108" fmla="*/ 97 w 100"/>
              <a:gd name="T109" fmla="*/ 7 h 45"/>
              <a:gd name="T110" fmla="*/ 97 w 100"/>
              <a:gd name="T111" fmla="*/ 7 h 45"/>
              <a:gd name="T112" fmla="*/ 97 w 100"/>
              <a:gd name="T113" fmla="*/ 7 h 45"/>
              <a:gd name="T114" fmla="*/ 97 w 100"/>
              <a:gd name="T115" fmla="*/ 10 h 45"/>
              <a:gd name="T116" fmla="*/ 100 w 100"/>
              <a:gd name="T117" fmla="*/ 10 h 45"/>
              <a:gd name="T118" fmla="*/ 97 w 100"/>
              <a:gd name="T119" fmla="*/ 10 h 45"/>
              <a:gd name="T120" fmla="*/ 100 w 100"/>
              <a:gd name="T121" fmla="*/ 14 h 45"/>
              <a:gd name="T122" fmla="*/ 100 w 100"/>
              <a:gd name="T12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45">
                <a:moveTo>
                  <a:pt x="100" y="14"/>
                </a:moveTo>
                <a:lnTo>
                  <a:pt x="100" y="14"/>
                </a:lnTo>
                <a:lnTo>
                  <a:pt x="100" y="21"/>
                </a:lnTo>
                <a:lnTo>
                  <a:pt x="100" y="28"/>
                </a:lnTo>
                <a:lnTo>
                  <a:pt x="100" y="31"/>
                </a:lnTo>
                <a:lnTo>
                  <a:pt x="100" y="35"/>
                </a:lnTo>
                <a:lnTo>
                  <a:pt x="97" y="38"/>
                </a:lnTo>
                <a:lnTo>
                  <a:pt x="97" y="42"/>
                </a:lnTo>
                <a:lnTo>
                  <a:pt x="94" y="45"/>
                </a:lnTo>
                <a:lnTo>
                  <a:pt x="94" y="42"/>
                </a:lnTo>
                <a:lnTo>
                  <a:pt x="90" y="42"/>
                </a:lnTo>
                <a:lnTo>
                  <a:pt x="87" y="42"/>
                </a:lnTo>
                <a:lnTo>
                  <a:pt x="84" y="42"/>
                </a:lnTo>
                <a:lnTo>
                  <a:pt x="77" y="42"/>
                </a:lnTo>
                <a:lnTo>
                  <a:pt x="74" y="38"/>
                </a:lnTo>
                <a:lnTo>
                  <a:pt x="70" y="38"/>
                </a:lnTo>
                <a:lnTo>
                  <a:pt x="67" y="38"/>
                </a:lnTo>
                <a:lnTo>
                  <a:pt x="57" y="38"/>
                </a:lnTo>
                <a:lnTo>
                  <a:pt x="50" y="38"/>
                </a:lnTo>
                <a:lnTo>
                  <a:pt x="40" y="35"/>
                </a:lnTo>
                <a:lnTo>
                  <a:pt x="33" y="35"/>
                </a:lnTo>
                <a:lnTo>
                  <a:pt x="27" y="31"/>
                </a:lnTo>
                <a:lnTo>
                  <a:pt x="23" y="31"/>
                </a:lnTo>
                <a:lnTo>
                  <a:pt x="17" y="28"/>
                </a:lnTo>
                <a:lnTo>
                  <a:pt x="10" y="24"/>
                </a:lnTo>
                <a:lnTo>
                  <a:pt x="7" y="24"/>
                </a:lnTo>
                <a:lnTo>
                  <a:pt x="3" y="21"/>
                </a:lnTo>
                <a:lnTo>
                  <a:pt x="0" y="17"/>
                </a:lnTo>
                <a:lnTo>
                  <a:pt x="0" y="17"/>
                </a:lnTo>
                <a:lnTo>
                  <a:pt x="3" y="14"/>
                </a:lnTo>
                <a:lnTo>
                  <a:pt x="7" y="14"/>
                </a:lnTo>
                <a:lnTo>
                  <a:pt x="13" y="10"/>
                </a:lnTo>
                <a:lnTo>
                  <a:pt x="20" y="10"/>
                </a:lnTo>
                <a:lnTo>
                  <a:pt x="27" y="10"/>
                </a:lnTo>
                <a:lnTo>
                  <a:pt x="30" y="10"/>
                </a:lnTo>
                <a:lnTo>
                  <a:pt x="33" y="10"/>
                </a:lnTo>
                <a:lnTo>
                  <a:pt x="37" y="7"/>
                </a:lnTo>
                <a:lnTo>
                  <a:pt x="43" y="7"/>
                </a:lnTo>
                <a:lnTo>
                  <a:pt x="47" y="3"/>
                </a:lnTo>
                <a:lnTo>
                  <a:pt x="53" y="3"/>
                </a:lnTo>
                <a:lnTo>
                  <a:pt x="57" y="0"/>
                </a:lnTo>
                <a:lnTo>
                  <a:pt x="57" y="0"/>
                </a:lnTo>
                <a:lnTo>
                  <a:pt x="60" y="0"/>
                </a:lnTo>
                <a:lnTo>
                  <a:pt x="64" y="3"/>
                </a:lnTo>
                <a:lnTo>
                  <a:pt x="64" y="10"/>
                </a:lnTo>
                <a:lnTo>
                  <a:pt x="67" y="10"/>
                </a:lnTo>
                <a:lnTo>
                  <a:pt x="70" y="14"/>
                </a:lnTo>
                <a:lnTo>
                  <a:pt x="74" y="14"/>
                </a:lnTo>
                <a:lnTo>
                  <a:pt x="77" y="14"/>
                </a:lnTo>
                <a:lnTo>
                  <a:pt x="80" y="14"/>
                </a:lnTo>
                <a:lnTo>
                  <a:pt x="84" y="14"/>
                </a:lnTo>
                <a:lnTo>
                  <a:pt x="90" y="10"/>
                </a:lnTo>
                <a:lnTo>
                  <a:pt x="94" y="10"/>
                </a:lnTo>
                <a:lnTo>
                  <a:pt x="94" y="10"/>
                </a:lnTo>
                <a:lnTo>
                  <a:pt x="97" y="7"/>
                </a:lnTo>
                <a:lnTo>
                  <a:pt x="97" y="7"/>
                </a:lnTo>
                <a:lnTo>
                  <a:pt x="97" y="7"/>
                </a:lnTo>
                <a:lnTo>
                  <a:pt x="97" y="10"/>
                </a:lnTo>
                <a:lnTo>
                  <a:pt x="100" y="10"/>
                </a:lnTo>
                <a:lnTo>
                  <a:pt x="97" y="10"/>
                </a:lnTo>
                <a:lnTo>
                  <a:pt x="100" y="14"/>
                </a:lnTo>
                <a:lnTo>
                  <a:pt x="100" y="14"/>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3"/>
          <p:cNvSpPr>
            <a:spLocks/>
          </p:cNvSpPr>
          <p:nvPr/>
        </p:nvSpPr>
        <p:spPr bwMode="auto">
          <a:xfrm>
            <a:off x="5057775" y="5544591"/>
            <a:ext cx="382588" cy="404813"/>
          </a:xfrm>
          <a:custGeom>
            <a:avLst/>
            <a:gdLst>
              <a:gd name="T0" fmla="*/ 54 w 241"/>
              <a:gd name="T1" fmla="*/ 255 h 255"/>
              <a:gd name="T2" fmla="*/ 44 w 241"/>
              <a:gd name="T3" fmla="*/ 255 h 255"/>
              <a:gd name="T4" fmla="*/ 27 w 241"/>
              <a:gd name="T5" fmla="*/ 251 h 255"/>
              <a:gd name="T6" fmla="*/ 7 w 241"/>
              <a:gd name="T7" fmla="*/ 241 h 255"/>
              <a:gd name="T8" fmla="*/ 4 w 241"/>
              <a:gd name="T9" fmla="*/ 220 h 255"/>
              <a:gd name="T10" fmla="*/ 17 w 241"/>
              <a:gd name="T11" fmla="*/ 206 h 255"/>
              <a:gd name="T12" fmla="*/ 17 w 241"/>
              <a:gd name="T13" fmla="*/ 199 h 255"/>
              <a:gd name="T14" fmla="*/ 17 w 241"/>
              <a:gd name="T15" fmla="*/ 188 h 255"/>
              <a:gd name="T16" fmla="*/ 17 w 241"/>
              <a:gd name="T17" fmla="*/ 174 h 255"/>
              <a:gd name="T18" fmla="*/ 17 w 241"/>
              <a:gd name="T19" fmla="*/ 161 h 255"/>
              <a:gd name="T20" fmla="*/ 14 w 241"/>
              <a:gd name="T21" fmla="*/ 147 h 255"/>
              <a:gd name="T22" fmla="*/ 10 w 241"/>
              <a:gd name="T23" fmla="*/ 115 h 255"/>
              <a:gd name="T24" fmla="*/ 4 w 241"/>
              <a:gd name="T25" fmla="*/ 70 h 255"/>
              <a:gd name="T26" fmla="*/ 4 w 241"/>
              <a:gd name="T27" fmla="*/ 35 h 255"/>
              <a:gd name="T28" fmla="*/ 7 w 241"/>
              <a:gd name="T29" fmla="*/ 24 h 255"/>
              <a:gd name="T30" fmla="*/ 10 w 241"/>
              <a:gd name="T31" fmla="*/ 17 h 255"/>
              <a:gd name="T32" fmla="*/ 17 w 241"/>
              <a:gd name="T33" fmla="*/ 14 h 255"/>
              <a:gd name="T34" fmla="*/ 27 w 241"/>
              <a:gd name="T35" fmla="*/ 10 h 255"/>
              <a:gd name="T36" fmla="*/ 37 w 241"/>
              <a:gd name="T37" fmla="*/ 7 h 255"/>
              <a:gd name="T38" fmla="*/ 54 w 241"/>
              <a:gd name="T39" fmla="*/ 7 h 255"/>
              <a:gd name="T40" fmla="*/ 71 w 241"/>
              <a:gd name="T41" fmla="*/ 7 h 255"/>
              <a:gd name="T42" fmla="*/ 94 w 241"/>
              <a:gd name="T43" fmla="*/ 3 h 255"/>
              <a:gd name="T44" fmla="*/ 117 w 241"/>
              <a:gd name="T45" fmla="*/ 3 h 255"/>
              <a:gd name="T46" fmla="*/ 137 w 241"/>
              <a:gd name="T47" fmla="*/ 3 h 255"/>
              <a:gd name="T48" fmla="*/ 157 w 241"/>
              <a:gd name="T49" fmla="*/ 3 h 255"/>
              <a:gd name="T50" fmla="*/ 171 w 241"/>
              <a:gd name="T51" fmla="*/ 0 h 255"/>
              <a:gd name="T52" fmla="*/ 181 w 241"/>
              <a:gd name="T53" fmla="*/ 3 h 255"/>
              <a:gd name="T54" fmla="*/ 194 w 241"/>
              <a:gd name="T55" fmla="*/ 7 h 255"/>
              <a:gd name="T56" fmla="*/ 214 w 241"/>
              <a:gd name="T57" fmla="*/ 14 h 255"/>
              <a:gd name="T58" fmla="*/ 228 w 241"/>
              <a:gd name="T59" fmla="*/ 24 h 255"/>
              <a:gd name="T60" fmla="*/ 238 w 241"/>
              <a:gd name="T61" fmla="*/ 45 h 255"/>
              <a:gd name="T62" fmla="*/ 238 w 241"/>
              <a:gd name="T63" fmla="*/ 70 h 255"/>
              <a:gd name="T64" fmla="*/ 228 w 241"/>
              <a:gd name="T65" fmla="*/ 91 h 255"/>
              <a:gd name="T66" fmla="*/ 211 w 241"/>
              <a:gd name="T67" fmla="*/ 101 h 255"/>
              <a:gd name="T68" fmla="*/ 194 w 241"/>
              <a:gd name="T69" fmla="*/ 101 h 255"/>
              <a:gd name="T70" fmla="*/ 178 w 241"/>
              <a:gd name="T71" fmla="*/ 101 h 255"/>
              <a:gd name="T72" fmla="*/ 151 w 241"/>
              <a:gd name="T73" fmla="*/ 98 h 255"/>
              <a:gd name="T74" fmla="*/ 131 w 241"/>
              <a:gd name="T75" fmla="*/ 98 h 255"/>
              <a:gd name="T76" fmla="*/ 121 w 241"/>
              <a:gd name="T77" fmla="*/ 94 h 255"/>
              <a:gd name="T78" fmla="*/ 107 w 241"/>
              <a:gd name="T79" fmla="*/ 91 h 255"/>
              <a:gd name="T80" fmla="*/ 94 w 241"/>
              <a:gd name="T81" fmla="*/ 91 h 255"/>
              <a:gd name="T82" fmla="*/ 81 w 241"/>
              <a:gd name="T83" fmla="*/ 87 h 255"/>
              <a:gd name="T84" fmla="*/ 74 w 241"/>
              <a:gd name="T85" fmla="*/ 84 h 255"/>
              <a:gd name="T86" fmla="*/ 67 w 241"/>
              <a:gd name="T87" fmla="*/ 80 h 255"/>
              <a:gd name="T88" fmla="*/ 71 w 241"/>
              <a:gd name="T89" fmla="*/ 87 h 255"/>
              <a:gd name="T90" fmla="*/ 71 w 241"/>
              <a:gd name="T91" fmla="*/ 91 h 255"/>
              <a:gd name="T92" fmla="*/ 71 w 241"/>
              <a:gd name="T93" fmla="*/ 94 h 255"/>
              <a:gd name="T94" fmla="*/ 71 w 241"/>
              <a:gd name="T95" fmla="*/ 98 h 255"/>
              <a:gd name="T96" fmla="*/ 74 w 241"/>
              <a:gd name="T97" fmla="*/ 101 h 255"/>
              <a:gd name="T98" fmla="*/ 74 w 241"/>
              <a:gd name="T99" fmla="*/ 105 h 255"/>
              <a:gd name="T100" fmla="*/ 74 w 241"/>
              <a:gd name="T101" fmla="*/ 115 h 255"/>
              <a:gd name="T102" fmla="*/ 74 w 241"/>
              <a:gd name="T103" fmla="*/ 133 h 255"/>
              <a:gd name="T104" fmla="*/ 71 w 241"/>
              <a:gd name="T105" fmla="*/ 150 h 255"/>
              <a:gd name="T106" fmla="*/ 71 w 241"/>
              <a:gd name="T107" fmla="*/ 181 h 255"/>
              <a:gd name="T108" fmla="*/ 67 w 241"/>
              <a:gd name="T109" fmla="*/ 220 h 255"/>
              <a:gd name="T110" fmla="*/ 64 w 241"/>
              <a:gd name="T111" fmla="*/ 248 h 255"/>
              <a:gd name="T112" fmla="*/ 61 w 241"/>
              <a:gd name="T113" fmla="*/ 255 h 255"/>
              <a:gd name="T114" fmla="*/ 61 w 241"/>
              <a:gd name="T115" fmla="*/ 255 h 255"/>
              <a:gd name="T116" fmla="*/ 61 w 241"/>
              <a:gd name="T1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255">
                <a:moveTo>
                  <a:pt x="61" y="255"/>
                </a:moveTo>
                <a:lnTo>
                  <a:pt x="54" y="255"/>
                </a:lnTo>
                <a:lnTo>
                  <a:pt x="51" y="255"/>
                </a:lnTo>
                <a:lnTo>
                  <a:pt x="44" y="255"/>
                </a:lnTo>
                <a:lnTo>
                  <a:pt x="37" y="251"/>
                </a:lnTo>
                <a:lnTo>
                  <a:pt x="27" y="251"/>
                </a:lnTo>
                <a:lnTo>
                  <a:pt x="17" y="244"/>
                </a:lnTo>
                <a:lnTo>
                  <a:pt x="7" y="241"/>
                </a:lnTo>
                <a:lnTo>
                  <a:pt x="0" y="230"/>
                </a:lnTo>
                <a:lnTo>
                  <a:pt x="4" y="220"/>
                </a:lnTo>
                <a:lnTo>
                  <a:pt x="10" y="213"/>
                </a:lnTo>
                <a:lnTo>
                  <a:pt x="17" y="206"/>
                </a:lnTo>
                <a:lnTo>
                  <a:pt x="17" y="202"/>
                </a:lnTo>
                <a:lnTo>
                  <a:pt x="17" y="199"/>
                </a:lnTo>
                <a:lnTo>
                  <a:pt x="17" y="195"/>
                </a:lnTo>
                <a:lnTo>
                  <a:pt x="17" y="188"/>
                </a:lnTo>
                <a:lnTo>
                  <a:pt x="17" y="181"/>
                </a:lnTo>
                <a:lnTo>
                  <a:pt x="17" y="174"/>
                </a:lnTo>
                <a:lnTo>
                  <a:pt x="17" y="168"/>
                </a:lnTo>
                <a:lnTo>
                  <a:pt x="17" y="161"/>
                </a:lnTo>
                <a:lnTo>
                  <a:pt x="17" y="157"/>
                </a:lnTo>
                <a:lnTo>
                  <a:pt x="14" y="147"/>
                </a:lnTo>
                <a:lnTo>
                  <a:pt x="14" y="133"/>
                </a:lnTo>
                <a:lnTo>
                  <a:pt x="10" y="115"/>
                </a:lnTo>
                <a:lnTo>
                  <a:pt x="7" y="94"/>
                </a:lnTo>
                <a:lnTo>
                  <a:pt x="4" y="70"/>
                </a:lnTo>
                <a:lnTo>
                  <a:pt x="4" y="52"/>
                </a:lnTo>
                <a:lnTo>
                  <a:pt x="4" y="35"/>
                </a:lnTo>
                <a:lnTo>
                  <a:pt x="4" y="28"/>
                </a:lnTo>
                <a:lnTo>
                  <a:pt x="7" y="24"/>
                </a:lnTo>
                <a:lnTo>
                  <a:pt x="10" y="21"/>
                </a:lnTo>
                <a:lnTo>
                  <a:pt x="10" y="17"/>
                </a:lnTo>
                <a:lnTo>
                  <a:pt x="14" y="14"/>
                </a:lnTo>
                <a:lnTo>
                  <a:pt x="17" y="14"/>
                </a:lnTo>
                <a:lnTo>
                  <a:pt x="21" y="10"/>
                </a:lnTo>
                <a:lnTo>
                  <a:pt x="27" y="10"/>
                </a:lnTo>
                <a:lnTo>
                  <a:pt x="34" y="7"/>
                </a:lnTo>
                <a:lnTo>
                  <a:pt x="37" y="7"/>
                </a:lnTo>
                <a:lnTo>
                  <a:pt x="44" y="7"/>
                </a:lnTo>
                <a:lnTo>
                  <a:pt x="54" y="7"/>
                </a:lnTo>
                <a:lnTo>
                  <a:pt x="61" y="7"/>
                </a:lnTo>
                <a:lnTo>
                  <a:pt x="71" y="7"/>
                </a:lnTo>
                <a:lnTo>
                  <a:pt x="84" y="3"/>
                </a:lnTo>
                <a:lnTo>
                  <a:pt x="94" y="3"/>
                </a:lnTo>
                <a:lnTo>
                  <a:pt x="104" y="3"/>
                </a:lnTo>
                <a:lnTo>
                  <a:pt x="117" y="3"/>
                </a:lnTo>
                <a:lnTo>
                  <a:pt x="127" y="3"/>
                </a:lnTo>
                <a:lnTo>
                  <a:pt x="137" y="3"/>
                </a:lnTo>
                <a:lnTo>
                  <a:pt x="147" y="3"/>
                </a:lnTo>
                <a:lnTo>
                  <a:pt x="157" y="3"/>
                </a:lnTo>
                <a:lnTo>
                  <a:pt x="164" y="3"/>
                </a:lnTo>
                <a:lnTo>
                  <a:pt x="171" y="0"/>
                </a:lnTo>
                <a:lnTo>
                  <a:pt x="174" y="0"/>
                </a:lnTo>
                <a:lnTo>
                  <a:pt x="181" y="3"/>
                </a:lnTo>
                <a:lnTo>
                  <a:pt x="188" y="3"/>
                </a:lnTo>
                <a:lnTo>
                  <a:pt x="194" y="7"/>
                </a:lnTo>
                <a:lnTo>
                  <a:pt x="204" y="10"/>
                </a:lnTo>
                <a:lnTo>
                  <a:pt x="214" y="14"/>
                </a:lnTo>
                <a:lnTo>
                  <a:pt x="221" y="17"/>
                </a:lnTo>
                <a:lnTo>
                  <a:pt x="228" y="24"/>
                </a:lnTo>
                <a:lnTo>
                  <a:pt x="231" y="31"/>
                </a:lnTo>
                <a:lnTo>
                  <a:pt x="238" y="45"/>
                </a:lnTo>
                <a:lnTo>
                  <a:pt x="241" y="59"/>
                </a:lnTo>
                <a:lnTo>
                  <a:pt x="238" y="70"/>
                </a:lnTo>
                <a:lnTo>
                  <a:pt x="234" y="80"/>
                </a:lnTo>
                <a:lnTo>
                  <a:pt x="228" y="91"/>
                </a:lnTo>
                <a:lnTo>
                  <a:pt x="221" y="98"/>
                </a:lnTo>
                <a:lnTo>
                  <a:pt x="211" y="101"/>
                </a:lnTo>
                <a:lnTo>
                  <a:pt x="201" y="101"/>
                </a:lnTo>
                <a:lnTo>
                  <a:pt x="194" y="101"/>
                </a:lnTo>
                <a:lnTo>
                  <a:pt x="188" y="101"/>
                </a:lnTo>
                <a:lnTo>
                  <a:pt x="178" y="101"/>
                </a:lnTo>
                <a:lnTo>
                  <a:pt x="164" y="98"/>
                </a:lnTo>
                <a:lnTo>
                  <a:pt x="151" y="98"/>
                </a:lnTo>
                <a:lnTo>
                  <a:pt x="137" y="98"/>
                </a:lnTo>
                <a:lnTo>
                  <a:pt x="131" y="98"/>
                </a:lnTo>
                <a:lnTo>
                  <a:pt x="124" y="94"/>
                </a:lnTo>
                <a:lnTo>
                  <a:pt x="121" y="94"/>
                </a:lnTo>
                <a:lnTo>
                  <a:pt x="114" y="94"/>
                </a:lnTo>
                <a:lnTo>
                  <a:pt x="107" y="91"/>
                </a:lnTo>
                <a:lnTo>
                  <a:pt x="101" y="91"/>
                </a:lnTo>
                <a:lnTo>
                  <a:pt x="94" y="91"/>
                </a:lnTo>
                <a:lnTo>
                  <a:pt x="87" y="87"/>
                </a:lnTo>
                <a:lnTo>
                  <a:pt x="81" y="87"/>
                </a:lnTo>
                <a:lnTo>
                  <a:pt x="77" y="84"/>
                </a:lnTo>
                <a:lnTo>
                  <a:pt x="74" y="84"/>
                </a:lnTo>
                <a:lnTo>
                  <a:pt x="71" y="80"/>
                </a:lnTo>
                <a:lnTo>
                  <a:pt x="67" y="80"/>
                </a:lnTo>
                <a:lnTo>
                  <a:pt x="67" y="84"/>
                </a:lnTo>
                <a:lnTo>
                  <a:pt x="71" y="87"/>
                </a:lnTo>
                <a:lnTo>
                  <a:pt x="71" y="87"/>
                </a:lnTo>
                <a:lnTo>
                  <a:pt x="71" y="91"/>
                </a:lnTo>
                <a:lnTo>
                  <a:pt x="71" y="91"/>
                </a:lnTo>
                <a:lnTo>
                  <a:pt x="71" y="94"/>
                </a:lnTo>
                <a:lnTo>
                  <a:pt x="67" y="94"/>
                </a:lnTo>
                <a:lnTo>
                  <a:pt x="71" y="98"/>
                </a:lnTo>
                <a:lnTo>
                  <a:pt x="71" y="98"/>
                </a:lnTo>
                <a:lnTo>
                  <a:pt x="74" y="101"/>
                </a:lnTo>
                <a:lnTo>
                  <a:pt x="74" y="101"/>
                </a:lnTo>
                <a:lnTo>
                  <a:pt x="74" y="105"/>
                </a:lnTo>
                <a:lnTo>
                  <a:pt x="74" y="108"/>
                </a:lnTo>
                <a:lnTo>
                  <a:pt x="74" y="115"/>
                </a:lnTo>
                <a:lnTo>
                  <a:pt x="74" y="122"/>
                </a:lnTo>
                <a:lnTo>
                  <a:pt x="74" y="133"/>
                </a:lnTo>
                <a:lnTo>
                  <a:pt x="71" y="143"/>
                </a:lnTo>
                <a:lnTo>
                  <a:pt x="71" y="150"/>
                </a:lnTo>
                <a:lnTo>
                  <a:pt x="71" y="164"/>
                </a:lnTo>
                <a:lnTo>
                  <a:pt x="71" y="181"/>
                </a:lnTo>
                <a:lnTo>
                  <a:pt x="67" y="199"/>
                </a:lnTo>
                <a:lnTo>
                  <a:pt x="67" y="220"/>
                </a:lnTo>
                <a:lnTo>
                  <a:pt x="64" y="237"/>
                </a:lnTo>
                <a:lnTo>
                  <a:pt x="64" y="248"/>
                </a:lnTo>
                <a:lnTo>
                  <a:pt x="61" y="255"/>
                </a:lnTo>
                <a:lnTo>
                  <a:pt x="61" y="255"/>
                </a:lnTo>
                <a:lnTo>
                  <a:pt x="61" y="255"/>
                </a:lnTo>
                <a:lnTo>
                  <a:pt x="61" y="255"/>
                </a:lnTo>
                <a:lnTo>
                  <a:pt x="61" y="255"/>
                </a:lnTo>
                <a:lnTo>
                  <a:pt x="61" y="25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4"/>
          <p:cNvSpPr>
            <a:spLocks/>
          </p:cNvSpPr>
          <p:nvPr/>
        </p:nvSpPr>
        <p:spPr bwMode="auto">
          <a:xfrm>
            <a:off x="5170488" y="5493791"/>
            <a:ext cx="450850" cy="393700"/>
          </a:xfrm>
          <a:custGeom>
            <a:avLst/>
            <a:gdLst>
              <a:gd name="T0" fmla="*/ 183 w 284"/>
              <a:gd name="T1" fmla="*/ 14 h 248"/>
              <a:gd name="T2" fmla="*/ 127 w 284"/>
              <a:gd name="T3" fmla="*/ 0 h 248"/>
              <a:gd name="T4" fmla="*/ 76 w 284"/>
              <a:gd name="T5" fmla="*/ 7 h 248"/>
              <a:gd name="T6" fmla="*/ 53 w 284"/>
              <a:gd name="T7" fmla="*/ 18 h 248"/>
              <a:gd name="T8" fmla="*/ 33 w 284"/>
              <a:gd name="T9" fmla="*/ 32 h 248"/>
              <a:gd name="T10" fmla="*/ 16 w 284"/>
              <a:gd name="T11" fmla="*/ 49 h 248"/>
              <a:gd name="T12" fmla="*/ 6 w 284"/>
              <a:gd name="T13" fmla="*/ 70 h 248"/>
              <a:gd name="T14" fmla="*/ 0 w 284"/>
              <a:gd name="T15" fmla="*/ 95 h 248"/>
              <a:gd name="T16" fmla="*/ 0 w 284"/>
              <a:gd name="T17" fmla="*/ 116 h 248"/>
              <a:gd name="T18" fmla="*/ 16 w 284"/>
              <a:gd name="T19" fmla="*/ 165 h 248"/>
              <a:gd name="T20" fmla="*/ 50 w 284"/>
              <a:gd name="T21" fmla="*/ 203 h 248"/>
              <a:gd name="T22" fmla="*/ 100 w 284"/>
              <a:gd name="T23" fmla="*/ 234 h 248"/>
              <a:gd name="T24" fmla="*/ 157 w 284"/>
              <a:gd name="T25" fmla="*/ 248 h 248"/>
              <a:gd name="T26" fmla="*/ 207 w 284"/>
              <a:gd name="T27" fmla="*/ 245 h 248"/>
              <a:gd name="T28" fmla="*/ 230 w 284"/>
              <a:gd name="T29" fmla="*/ 234 h 248"/>
              <a:gd name="T30" fmla="*/ 250 w 284"/>
              <a:gd name="T31" fmla="*/ 220 h 248"/>
              <a:gd name="T32" fmla="*/ 267 w 284"/>
              <a:gd name="T33" fmla="*/ 203 h 248"/>
              <a:gd name="T34" fmla="*/ 277 w 284"/>
              <a:gd name="T35" fmla="*/ 182 h 248"/>
              <a:gd name="T36" fmla="*/ 284 w 284"/>
              <a:gd name="T37" fmla="*/ 158 h 248"/>
              <a:gd name="T38" fmla="*/ 284 w 284"/>
              <a:gd name="T39" fmla="*/ 137 h 248"/>
              <a:gd name="T40" fmla="*/ 267 w 284"/>
              <a:gd name="T41" fmla="*/ 88 h 248"/>
              <a:gd name="T42" fmla="*/ 233 w 284"/>
              <a:gd name="T43" fmla="*/ 46 h 248"/>
              <a:gd name="T44" fmla="*/ 183 w 284"/>
              <a:gd name="T45" fmla="*/ 14 h 248"/>
              <a:gd name="T46" fmla="*/ 183 w 284"/>
              <a:gd name="T47" fmla="*/ 1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 h="248">
                <a:moveTo>
                  <a:pt x="183" y="14"/>
                </a:moveTo>
                <a:lnTo>
                  <a:pt x="127" y="0"/>
                </a:lnTo>
                <a:lnTo>
                  <a:pt x="76" y="7"/>
                </a:lnTo>
                <a:lnTo>
                  <a:pt x="53" y="18"/>
                </a:lnTo>
                <a:lnTo>
                  <a:pt x="33" y="32"/>
                </a:lnTo>
                <a:lnTo>
                  <a:pt x="16" y="49"/>
                </a:lnTo>
                <a:lnTo>
                  <a:pt x="6" y="70"/>
                </a:lnTo>
                <a:lnTo>
                  <a:pt x="0" y="95"/>
                </a:lnTo>
                <a:lnTo>
                  <a:pt x="0" y="116"/>
                </a:lnTo>
                <a:lnTo>
                  <a:pt x="16" y="165"/>
                </a:lnTo>
                <a:lnTo>
                  <a:pt x="50" y="203"/>
                </a:lnTo>
                <a:lnTo>
                  <a:pt x="100" y="234"/>
                </a:lnTo>
                <a:lnTo>
                  <a:pt x="157" y="248"/>
                </a:lnTo>
                <a:lnTo>
                  <a:pt x="207" y="245"/>
                </a:lnTo>
                <a:lnTo>
                  <a:pt x="230" y="234"/>
                </a:lnTo>
                <a:lnTo>
                  <a:pt x="250" y="220"/>
                </a:lnTo>
                <a:lnTo>
                  <a:pt x="267" y="203"/>
                </a:lnTo>
                <a:lnTo>
                  <a:pt x="277" y="182"/>
                </a:lnTo>
                <a:lnTo>
                  <a:pt x="284" y="158"/>
                </a:lnTo>
                <a:lnTo>
                  <a:pt x="284" y="137"/>
                </a:lnTo>
                <a:lnTo>
                  <a:pt x="267" y="88"/>
                </a:lnTo>
                <a:lnTo>
                  <a:pt x="233" y="46"/>
                </a:lnTo>
                <a:lnTo>
                  <a:pt x="183" y="14"/>
                </a:lnTo>
                <a:lnTo>
                  <a:pt x="183" y="14"/>
                </a:lnTo>
                <a:close/>
              </a:path>
            </a:pathLst>
          </a:custGeom>
          <a:solidFill>
            <a:srgbClr val="FFFFFF"/>
          </a:solidFill>
          <a:ln w="4763">
            <a:solidFill>
              <a:srgbClr val="FFFFFF"/>
            </a:solidFill>
            <a:prstDash val="solid"/>
            <a:round/>
            <a:headEnd/>
            <a:tailEnd/>
          </a:ln>
        </p:spPr>
        <p:txBody>
          <a:bodyPr/>
          <a:lstStyle/>
          <a:p>
            <a:endParaRPr lang="en-US"/>
          </a:p>
        </p:txBody>
      </p:sp>
      <p:sp>
        <p:nvSpPr>
          <p:cNvPr id="77" name="Freeform 75"/>
          <p:cNvSpPr>
            <a:spLocks/>
          </p:cNvSpPr>
          <p:nvPr/>
        </p:nvSpPr>
        <p:spPr bwMode="auto">
          <a:xfrm>
            <a:off x="5106988" y="5954166"/>
            <a:ext cx="158750" cy="61913"/>
          </a:xfrm>
          <a:custGeom>
            <a:avLst/>
            <a:gdLst>
              <a:gd name="T0" fmla="*/ 96 w 100"/>
              <a:gd name="T1" fmla="*/ 4 h 39"/>
              <a:gd name="T2" fmla="*/ 96 w 100"/>
              <a:gd name="T3" fmla="*/ 7 h 39"/>
              <a:gd name="T4" fmla="*/ 96 w 100"/>
              <a:gd name="T5" fmla="*/ 11 h 39"/>
              <a:gd name="T6" fmla="*/ 100 w 100"/>
              <a:gd name="T7" fmla="*/ 18 h 39"/>
              <a:gd name="T8" fmla="*/ 100 w 100"/>
              <a:gd name="T9" fmla="*/ 25 h 39"/>
              <a:gd name="T10" fmla="*/ 100 w 100"/>
              <a:gd name="T11" fmla="*/ 28 h 39"/>
              <a:gd name="T12" fmla="*/ 100 w 100"/>
              <a:gd name="T13" fmla="*/ 28 h 39"/>
              <a:gd name="T14" fmla="*/ 100 w 100"/>
              <a:gd name="T15" fmla="*/ 35 h 39"/>
              <a:gd name="T16" fmla="*/ 96 w 100"/>
              <a:gd name="T17" fmla="*/ 35 h 39"/>
              <a:gd name="T18" fmla="*/ 96 w 100"/>
              <a:gd name="T19" fmla="*/ 35 h 39"/>
              <a:gd name="T20" fmla="*/ 93 w 100"/>
              <a:gd name="T21" fmla="*/ 35 h 39"/>
              <a:gd name="T22" fmla="*/ 90 w 100"/>
              <a:gd name="T23" fmla="*/ 35 h 39"/>
              <a:gd name="T24" fmla="*/ 83 w 100"/>
              <a:gd name="T25" fmla="*/ 35 h 39"/>
              <a:gd name="T26" fmla="*/ 80 w 100"/>
              <a:gd name="T27" fmla="*/ 35 h 39"/>
              <a:gd name="T28" fmla="*/ 76 w 100"/>
              <a:gd name="T29" fmla="*/ 35 h 39"/>
              <a:gd name="T30" fmla="*/ 70 w 100"/>
              <a:gd name="T31" fmla="*/ 39 h 39"/>
              <a:gd name="T32" fmla="*/ 70 w 100"/>
              <a:gd name="T33" fmla="*/ 39 h 39"/>
              <a:gd name="T34" fmla="*/ 60 w 100"/>
              <a:gd name="T35" fmla="*/ 39 h 39"/>
              <a:gd name="T36" fmla="*/ 50 w 100"/>
              <a:gd name="T37" fmla="*/ 39 h 39"/>
              <a:gd name="T38" fmla="*/ 43 w 100"/>
              <a:gd name="T39" fmla="*/ 39 h 39"/>
              <a:gd name="T40" fmla="*/ 36 w 100"/>
              <a:gd name="T41" fmla="*/ 39 h 39"/>
              <a:gd name="T42" fmla="*/ 30 w 100"/>
              <a:gd name="T43" fmla="*/ 39 h 39"/>
              <a:gd name="T44" fmla="*/ 23 w 100"/>
              <a:gd name="T45" fmla="*/ 39 h 39"/>
              <a:gd name="T46" fmla="*/ 16 w 100"/>
              <a:gd name="T47" fmla="*/ 39 h 39"/>
              <a:gd name="T48" fmla="*/ 10 w 100"/>
              <a:gd name="T49" fmla="*/ 35 h 39"/>
              <a:gd name="T50" fmla="*/ 6 w 100"/>
              <a:gd name="T51" fmla="*/ 35 h 39"/>
              <a:gd name="T52" fmla="*/ 3 w 100"/>
              <a:gd name="T53" fmla="*/ 32 h 39"/>
              <a:gd name="T54" fmla="*/ 0 w 100"/>
              <a:gd name="T55" fmla="*/ 32 h 39"/>
              <a:gd name="T56" fmla="*/ 0 w 100"/>
              <a:gd name="T57" fmla="*/ 28 h 39"/>
              <a:gd name="T58" fmla="*/ 3 w 100"/>
              <a:gd name="T59" fmla="*/ 25 h 39"/>
              <a:gd name="T60" fmla="*/ 6 w 100"/>
              <a:gd name="T61" fmla="*/ 25 h 39"/>
              <a:gd name="T62" fmla="*/ 10 w 100"/>
              <a:gd name="T63" fmla="*/ 21 h 39"/>
              <a:gd name="T64" fmla="*/ 16 w 100"/>
              <a:gd name="T65" fmla="*/ 18 h 39"/>
              <a:gd name="T66" fmla="*/ 23 w 100"/>
              <a:gd name="T67" fmla="*/ 18 h 39"/>
              <a:gd name="T68" fmla="*/ 30 w 100"/>
              <a:gd name="T69" fmla="*/ 14 h 39"/>
              <a:gd name="T70" fmla="*/ 33 w 100"/>
              <a:gd name="T71" fmla="*/ 14 h 39"/>
              <a:gd name="T72" fmla="*/ 33 w 100"/>
              <a:gd name="T73" fmla="*/ 14 h 39"/>
              <a:gd name="T74" fmla="*/ 40 w 100"/>
              <a:gd name="T75" fmla="*/ 11 h 39"/>
              <a:gd name="T76" fmla="*/ 43 w 100"/>
              <a:gd name="T77" fmla="*/ 7 h 39"/>
              <a:gd name="T78" fmla="*/ 46 w 100"/>
              <a:gd name="T79" fmla="*/ 4 h 39"/>
              <a:gd name="T80" fmla="*/ 50 w 100"/>
              <a:gd name="T81" fmla="*/ 4 h 39"/>
              <a:gd name="T82" fmla="*/ 53 w 100"/>
              <a:gd name="T83" fmla="*/ 0 h 39"/>
              <a:gd name="T84" fmla="*/ 56 w 100"/>
              <a:gd name="T85" fmla="*/ 0 h 39"/>
              <a:gd name="T86" fmla="*/ 56 w 100"/>
              <a:gd name="T87" fmla="*/ 4 h 39"/>
              <a:gd name="T88" fmla="*/ 60 w 100"/>
              <a:gd name="T89" fmla="*/ 7 h 39"/>
              <a:gd name="T90" fmla="*/ 63 w 100"/>
              <a:gd name="T91" fmla="*/ 11 h 39"/>
              <a:gd name="T92" fmla="*/ 66 w 100"/>
              <a:gd name="T93" fmla="*/ 11 h 39"/>
              <a:gd name="T94" fmla="*/ 70 w 100"/>
              <a:gd name="T95" fmla="*/ 11 h 39"/>
              <a:gd name="T96" fmla="*/ 73 w 100"/>
              <a:gd name="T97" fmla="*/ 11 h 39"/>
              <a:gd name="T98" fmla="*/ 76 w 100"/>
              <a:gd name="T99" fmla="*/ 11 h 39"/>
              <a:gd name="T100" fmla="*/ 83 w 100"/>
              <a:gd name="T101" fmla="*/ 7 h 39"/>
              <a:gd name="T102" fmla="*/ 86 w 100"/>
              <a:gd name="T103" fmla="*/ 7 h 39"/>
              <a:gd name="T104" fmla="*/ 90 w 100"/>
              <a:gd name="T105" fmla="*/ 4 h 39"/>
              <a:gd name="T106" fmla="*/ 90 w 100"/>
              <a:gd name="T107" fmla="*/ 4 h 39"/>
              <a:gd name="T108" fmla="*/ 93 w 100"/>
              <a:gd name="T109" fmla="*/ 0 h 39"/>
              <a:gd name="T110" fmla="*/ 93 w 100"/>
              <a:gd name="T111" fmla="*/ 0 h 39"/>
              <a:gd name="T112" fmla="*/ 93 w 100"/>
              <a:gd name="T113" fmla="*/ 0 h 39"/>
              <a:gd name="T114" fmla="*/ 93 w 100"/>
              <a:gd name="T115" fmla="*/ 0 h 39"/>
              <a:gd name="T116" fmla="*/ 93 w 100"/>
              <a:gd name="T117" fmla="*/ 4 h 39"/>
              <a:gd name="T118" fmla="*/ 93 w 100"/>
              <a:gd name="T119" fmla="*/ 4 h 39"/>
              <a:gd name="T120" fmla="*/ 96 w 100"/>
              <a:gd name="T121" fmla="*/ 4 h 39"/>
              <a:gd name="T122" fmla="*/ 96 w 100"/>
              <a:gd name="T12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39">
                <a:moveTo>
                  <a:pt x="96" y="4"/>
                </a:moveTo>
                <a:lnTo>
                  <a:pt x="96" y="7"/>
                </a:lnTo>
                <a:lnTo>
                  <a:pt x="96" y="11"/>
                </a:lnTo>
                <a:lnTo>
                  <a:pt x="100" y="18"/>
                </a:lnTo>
                <a:lnTo>
                  <a:pt x="100" y="25"/>
                </a:lnTo>
                <a:lnTo>
                  <a:pt x="100" y="28"/>
                </a:lnTo>
                <a:lnTo>
                  <a:pt x="100" y="28"/>
                </a:lnTo>
                <a:lnTo>
                  <a:pt x="100" y="35"/>
                </a:lnTo>
                <a:lnTo>
                  <a:pt x="96" y="35"/>
                </a:lnTo>
                <a:lnTo>
                  <a:pt x="96" y="35"/>
                </a:lnTo>
                <a:lnTo>
                  <a:pt x="93" y="35"/>
                </a:lnTo>
                <a:lnTo>
                  <a:pt x="90" y="35"/>
                </a:lnTo>
                <a:lnTo>
                  <a:pt x="83" y="35"/>
                </a:lnTo>
                <a:lnTo>
                  <a:pt x="80" y="35"/>
                </a:lnTo>
                <a:lnTo>
                  <a:pt x="76" y="35"/>
                </a:lnTo>
                <a:lnTo>
                  <a:pt x="70" y="39"/>
                </a:lnTo>
                <a:lnTo>
                  <a:pt x="70" y="39"/>
                </a:lnTo>
                <a:lnTo>
                  <a:pt x="60" y="39"/>
                </a:lnTo>
                <a:lnTo>
                  <a:pt x="50" y="39"/>
                </a:lnTo>
                <a:lnTo>
                  <a:pt x="43" y="39"/>
                </a:lnTo>
                <a:lnTo>
                  <a:pt x="36" y="39"/>
                </a:lnTo>
                <a:lnTo>
                  <a:pt x="30" y="39"/>
                </a:lnTo>
                <a:lnTo>
                  <a:pt x="23" y="39"/>
                </a:lnTo>
                <a:lnTo>
                  <a:pt x="16" y="39"/>
                </a:lnTo>
                <a:lnTo>
                  <a:pt x="10" y="35"/>
                </a:lnTo>
                <a:lnTo>
                  <a:pt x="6" y="35"/>
                </a:lnTo>
                <a:lnTo>
                  <a:pt x="3" y="32"/>
                </a:lnTo>
                <a:lnTo>
                  <a:pt x="0" y="32"/>
                </a:lnTo>
                <a:lnTo>
                  <a:pt x="0" y="28"/>
                </a:lnTo>
                <a:lnTo>
                  <a:pt x="3" y="25"/>
                </a:lnTo>
                <a:lnTo>
                  <a:pt x="6" y="25"/>
                </a:lnTo>
                <a:lnTo>
                  <a:pt x="10" y="21"/>
                </a:lnTo>
                <a:lnTo>
                  <a:pt x="16" y="18"/>
                </a:lnTo>
                <a:lnTo>
                  <a:pt x="23" y="18"/>
                </a:lnTo>
                <a:lnTo>
                  <a:pt x="30" y="14"/>
                </a:lnTo>
                <a:lnTo>
                  <a:pt x="33" y="14"/>
                </a:lnTo>
                <a:lnTo>
                  <a:pt x="33" y="14"/>
                </a:lnTo>
                <a:lnTo>
                  <a:pt x="40" y="11"/>
                </a:lnTo>
                <a:lnTo>
                  <a:pt x="43" y="7"/>
                </a:lnTo>
                <a:lnTo>
                  <a:pt x="46" y="4"/>
                </a:lnTo>
                <a:lnTo>
                  <a:pt x="50" y="4"/>
                </a:lnTo>
                <a:lnTo>
                  <a:pt x="53" y="0"/>
                </a:lnTo>
                <a:lnTo>
                  <a:pt x="56" y="0"/>
                </a:lnTo>
                <a:lnTo>
                  <a:pt x="56" y="4"/>
                </a:lnTo>
                <a:lnTo>
                  <a:pt x="60" y="7"/>
                </a:lnTo>
                <a:lnTo>
                  <a:pt x="63" y="11"/>
                </a:lnTo>
                <a:lnTo>
                  <a:pt x="66" y="11"/>
                </a:lnTo>
                <a:lnTo>
                  <a:pt x="70" y="11"/>
                </a:lnTo>
                <a:lnTo>
                  <a:pt x="73" y="11"/>
                </a:lnTo>
                <a:lnTo>
                  <a:pt x="76" y="11"/>
                </a:lnTo>
                <a:lnTo>
                  <a:pt x="83" y="7"/>
                </a:lnTo>
                <a:lnTo>
                  <a:pt x="86" y="7"/>
                </a:lnTo>
                <a:lnTo>
                  <a:pt x="90" y="4"/>
                </a:lnTo>
                <a:lnTo>
                  <a:pt x="90" y="4"/>
                </a:lnTo>
                <a:lnTo>
                  <a:pt x="93" y="0"/>
                </a:lnTo>
                <a:lnTo>
                  <a:pt x="93" y="0"/>
                </a:lnTo>
                <a:lnTo>
                  <a:pt x="93" y="0"/>
                </a:lnTo>
                <a:lnTo>
                  <a:pt x="93" y="0"/>
                </a:lnTo>
                <a:lnTo>
                  <a:pt x="93" y="4"/>
                </a:lnTo>
                <a:lnTo>
                  <a:pt x="93" y="4"/>
                </a:lnTo>
                <a:lnTo>
                  <a:pt x="96" y="4"/>
                </a:lnTo>
                <a:lnTo>
                  <a:pt x="96" y="4"/>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6"/>
          <p:cNvSpPr>
            <a:spLocks/>
          </p:cNvSpPr>
          <p:nvPr/>
        </p:nvSpPr>
        <p:spPr bwMode="auto">
          <a:xfrm>
            <a:off x="5111750" y="5538241"/>
            <a:ext cx="376238" cy="438150"/>
          </a:xfrm>
          <a:custGeom>
            <a:avLst/>
            <a:gdLst>
              <a:gd name="T0" fmla="*/ 93 w 237"/>
              <a:gd name="T1" fmla="*/ 276 h 276"/>
              <a:gd name="T2" fmla="*/ 80 w 237"/>
              <a:gd name="T3" fmla="*/ 276 h 276"/>
              <a:gd name="T4" fmla="*/ 63 w 237"/>
              <a:gd name="T5" fmla="*/ 276 h 276"/>
              <a:gd name="T6" fmla="*/ 43 w 237"/>
              <a:gd name="T7" fmla="*/ 269 h 276"/>
              <a:gd name="T8" fmla="*/ 37 w 237"/>
              <a:gd name="T9" fmla="*/ 252 h 276"/>
              <a:gd name="T10" fmla="*/ 47 w 237"/>
              <a:gd name="T11" fmla="*/ 234 h 276"/>
              <a:gd name="T12" fmla="*/ 47 w 237"/>
              <a:gd name="T13" fmla="*/ 231 h 276"/>
              <a:gd name="T14" fmla="*/ 43 w 237"/>
              <a:gd name="T15" fmla="*/ 217 h 276"/>
              <a:gd name="T16" fmla="*/ 40 w 237"/>
              <a:gd name="T17" fmla="*/ 203 h 276"/>
              <a:gd name="T18" fmla="*/ 37 w 237"/>
              <a:gd name="T19" fmla="*/ 189 h 276"/>
              <a:gd name="T20" fmla="*/ 33 w 237"/>
              <a:gd name="T21" fmla="*/ 178 h 276"/>
              <a:gd name="T22" fmla="*/ 23 w 237"/>
              <a:gd name="T23" fmla="*/ 147 h 276"/>
              <a:gd name="T24" fmla="*/ 10 w 237"/>
              <a:gd name="T25" fmla="*/ 105 h 276"/>
              <a:gd name="T26" fmla="*/ 0 w 237"/>
              <a:gd name="T27" fmla="*/ 70 h 276"/>
              <a:gd name="T28" fmla="*/ 3 w 237"/>
              <a:gd name="T29" fmla="*/ 60 h 276"/>
              <a:gd name="T30" fmla="*/ 7 w 237"/>
              <a:gd name="T31" fmla="*/ 53 h 276"/>
              <a:gd name="T32" fmla="*/ 10 w 237"/>
              <a:gd name="T33" fmla="*/ 46 h 276"/>
              <a:gd name="T34" fmla="*/ 20 w 237"/>
              <a:gd name="T35" fmla="*/ 42 h 276"/>
              <a:gd name="T36" fmla="*/ 30 w 237"/>
              <a:gd name="T37" fmla="*/ 35 h 276"/>
              <a:gd name="T38" fmla="*/ 43 w 237"/>
              <a:gd name="T39" fmla="*/ 32 h 276"/>
              <a:gd name="T40" fmla="*/ 63 w 237"/>
              <a:gd name="T41" fmla="*/ 28 h 276"/>
              <a:gd name="T42" fmla="*/ 83 w 237"/>
              <a:gd name="T43" fmla="*/ 21 h 276"/>
              <a:gd name="T44" fmla="*/ 107 w 237"/>
              <a:gd name="T45" fmla="*/ 14 h 276"/>
              <a:gd name="T46" fmla="*/ 127 w 237"/>
              <a:gd name="T47" fmla="*/ 11 h 276"/>
              <a:gd name="T48" fmla="*/ 144 w 237"/>
              <a:gd name="T49" fmla="*/ 7 h 276"/>
              <a:gd name="T50" fmla="*/ 157 w 237"/>
              <a:gd name="T51" fmla="*/ 4 h 276"/>
              <a:gd name="T52" fmla="*/ 167 w 237"/>
              <a:gd name="T53" fmla="*/ 0 h 276"/>
              <a:gd name="T54" fmla="*/ 184 w 237"/>
              <a:gd name="T55" fmla="*/ 0 h 276"/>
              <a:gd name="T56" fmla="*/ 204 w 237"/>
              <a:gd name="T57" fmla="*/ 7 h 276"/>
              <a:gd name="T58" fmla="*/ 220 w 237"/>
              <a:gd name="T59" fmla="*/ 14 h 276"/>
              <a:gd name="T60" fmla="*/ 234 w 237"/>
              <a:gd name="T61" fmla="*/ 32 h 276"/>
              <a:gd name="T62" fmla="*/ 237 w 237"/>
              <a:gd name="T63" fmla="*/ 56 h 276"/>
              <a:gd name="T64" fmla="*/ 234 w 237"/>
              <a:gd name="T65" fmla="*/ 77 h 276"/>
              <a:gd name="T66" fmla="*/ 217 w 237"/>
              <a:gd name="T67" fmla="*/ 91 h 276"/>
              <a:gd name="T68" fmla="*/ 200 w 237"/>
              <a:gd name="T69" fmla="*/ 95 h 276"/>
              <a:gd name="T70" fmla="*/ 184 w 237"/>
              <a:gd name="T71" fmla="*/ 98 h 276"/>
              <a:gd name="T72" fmla="*/ 157 w 237"/>
              <a:gd name="T73" fmla="*/ 102 h 276"/>
              <a:gd name="T74" fmla="*/ 137 w 237"/>
              <a:gd name="T75" fmla="*/ 105 h 276"/>
              <a:gd name="T76" fmla="*/ 127 w 237"/>
              <a:gd name="T77" fmla="*/ 105 h 276"/>
              <a:gd name="T78" fmla="*/ 113 w 237"/>
              <a:gd name="T79" fmla="*/ 105 h 276"/>
              <a:gd name="T80" fmla="*/ 100 w 237"/>
              <a:gd name="T81" fmla="*/ 105 h 276"/>
              <a:gd name="T82" fmla="*/ 87 w 237"/>
              <a:gd name="T83" fmla="*/ 105 h 276"/>
              <a:gd name="T84" fmla="*/ 77 w 237"/>
              <a:gd name="T85" fmla="*/ 102 h 276"/>
              <a:gd name="T86" fmla="*/ 73 w 237"/>
              <a:gd name="T87" fmla="*/ 102 h 276"/>
              <a:gd name="T88" fmla="*/ 77 w 237"/>
              <a:gd name="T89" fmla="*/ 109 h 276"/>
              <a:gd name="T90" fmla="*/ 77 w 237"/>
              <a:gd name="T91" fmla="*/ 112 h 276"/>
              <a:gd name="T92" fmla="*/ 77 w 237"/>
              <a:gd name="T93" fmla="*/ 116 h 276"/>
              <a:gd name="T94" fmla="*/ 77 w 237"/>
              <a:gd name="T95" fmla="*/ 119 h 276"/>
              <a:gd name="T96" fmla="*/ 80 w 237"/>
              <a:gd name="T97" fmla="*/ 119 h 276"/>
              <a:gd name="T98" fmla="*/ 83 w 237"/>
              <a:gd name="T99" fmla="*/ 126 h 276"/>
              <a:gd name="T100" fmla="*/ 83 w 237"/>
              <a:gd name="T101" fmla="*/ 133 h 276"/>
              <a:gd name="T102" fmla="*/ 87 w 237"/>
              <a:gd name="T103" fmla="*/ 154 h 276"/>
              <a:gd name="T104" fmla="*/ 90 w 237"/>
              <a:gd name="T105" fmla="*/ 168 h 276"/>
              <a:gd name="T106" fmla="*/ 93 w 237"/>
              <a:gd name="T107" fmla="*/ 199 h 276"/>
              <a:gd name="T108" fmla="*/ 97 w 237"/>
              <a:gd name="T109" fmla="*/ 238 h 276"/>
              <a:gd name="T110" fmla="*/ 100 w 237"/>
              <a:gd name="T111" fmla="*/ 266 h 276"/>
              <a:gd name="T112" fmla="*/ 100 w 237"/>
              <a:gd name="T113" fmla="*/ 273 h 276"/>
              <a:gd name="T114" fmla="*/ 97 w 237"/>
              <a:gd name="T115" fmla="*/ 276 h 276"/>
              <a:gd name="T116" fmla="*/ 97 w 237"/>
              <a:gd name="T1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76">
                <a:moveTo>
                  <a:pt x="97" y="276"/>
                </a:moveTo>
                <a:lnTo>
                  <a:pt x="93" y="276"/>
                </a:lnTo>
                <a:lnTo>
                  <a:pt x="87" y="276"/>
                </a:lnTo>
                <a:lnTo>
                  <a:pt x="80" y="276"/>
                </a:lnTo>
                <a:lnTo>
                  <a:pt x="73" y="276"/>
                </a:lnTo>
                <a:lnTo>
                  <a:pt x="63" y="276"/>
                </a:lnTo>
                <a:lnTo>
                  <a:pt x="53" y="273"/>
                </a:lnTo>
                <a:lnTo>
                  <a:pt x="43" y="269"/>
                </a:lnTo>
                <a:lnTo>
                  <a:pt x="33" y="262"/>
                </a:lnTo>
                <a:lnTo>
                  <a:pt x="37" y="252"/>
                </a:lnTo>
                <a:lnTo>
                  <a:pt x="43" y="245"/>
                </a:lnTo>
                <a:lnTo>
                  <a:pt x="47" y="234"/>
                </a:lnTo>
                <a:lnTo>
                  <a:pt x="47" y="231"/>
                </a:lnTo>
                <a:lnTo>
                  <a:pt x="47" y="231"/>
                </a:lnTo>
                <a:lnTo>
                  <a:pt x="47" y="224"/>
                </a:lnTo>
                <a:lnTo>
                  <a:pt x="43" y="217"/>
                </a:lnTo>
                <a:lnTo>
                  <a:pt x="43" y="210"/>
                </a:lnTo>
                <a:lnTo>
                  <a:pt x="40" y="203"/>
                </a:lnTo>
                <a:lnTo>
                  <a:pt x="40" y="196"/>
                </a:lnTo>
                <a:lnTo>
                  <a:pt x="37" y="189"/>
                </a:lnTo>
                <a:lnTo>
                  <a:pt x="37" y="185"/>
                </a:lnTo>
                <a:lnTo>
                  <a:pt x="33" y="178"/>
                </a:lnTo>
                <a:lnTo>
                  <a:pt x="27" y="165"/>
                </a:lnTo>
                <a:lnTo>
                  <a:pt x="23" y="147"/>
                </a:lnTo>
                <a:lnTo>
                  <a:pt x="17" y="126"/>
                </a:lnTo>
                <a:lnTo>
                  <a:pt x="10" y="105"/>
                </a:lnTo>
                <a:lnTo>
                  <a:pt x="3" y="84"/>
                </a:lnTo>
                <a:lnTo>
                  <a:pt x="0" y="70"/>
                </a:lnTo>
                <a:lnTo>
                  <a:pt x="0" y="63"/>
                </a:lnTo>
                <a:lnTo>
                  <a:pt x="3" y="60"/>
                </a:lnTo>
                <a:lnTo>
                  <a:pt x="3" y="56"/>
                </a:lnTo>
                <a:lnTo>
                  <a:pt x="7" y="53"/>
                </a:lnTo>
                <a:lnTo>
                  <a:pt x="7" y="49"/>
                </a:lnTo>
                <a:lnTo>
                  <a:pt x="10" y="46"/>
                </a:lnTo>
                <a:lnTo>
                  <a:pt x="13" y="42"/>
                </a:lnTo>
                <a:lnTo>
                  <a:pt x="20" y="42"/>
                </a:lnTo>
                <a:lnTo>
                  <a:pt x="23" y="39"/>
                </a:lnTo>
                <a:lnTo>
                  <a:pt x="30" y="35"/>
                </a:lnTo>
                <a:lnTo>
                  <a:pt x="37" y="35"/>
                </a:lnTo>
                <a:lnTo>
                  <a:pt x="43" y="32"/>
                </a:lnTo>
                <a:lnTo>
                  <a:pt x="53" y="28"/>
                </a:lnTo>
                <a:lnTo>
                  <a:pt x="63" y="28"/>
                </a:lnTo>
                <a:lnTo>
                  <a:pt x="73" y="25"/>
                </a:lnTo>
                <a:lnTo>
                  <a:pt x="83" y="21"/>
                </a:lnTo>
                <a:lnTo>
                  <a:pt x="93" y="18"/>
                </a:lnTo>
                <a:lnTo>
                  <a:pt x="107" y="14"/>
                </a:lnTo>
                <a:lnTo>
                  <a:pt x="117" y="14"/>
                </a:lnTo>
                <a:lnTo>
                  <a:pt x="127" y="11"/>
                </a:lnTo>
                <a:lnTo>
                  <a:pt x="137" y="7"/>
                </a:lnTo>
                <a:lnTo>
                  <a:pt x="144" y="7"/>
                </a:lnTo>
                <a:lnTo>
                  <a:pt x="154" y="4"/>
                </a:lnTo>
                <a:lnTo>
                  <a:pt x="157" y="4"/>
                </a:lnTo>
                <a:lnTo>
                  <a:pt x="160" y="4"/>
                </a:lnTo>
                <a:lnTo>
                  <a:pt x="167" y="0"/>
                </a:lnTo>
                <a:lnTo>
                  <a:pt x="174" y="4"/>
                </a:lnTo>
                <a:lnTo>
                  <a:pt x="184" y="0"/>
                </a:lnTo>
                <a:lnTo>
                  <a:pt x="194" y="4"/>
                </a:lnTo>
                <a:lnTo>
                  <a:pt x="204" y="7"/>
                </a:lnTo>
                <a:lnTo>
                  <a:pt x="210" y="11"/>
                </a:lnTo>
                <a:lnTo>
                  <a:pt x="220" y="14"/>
                </a:lnTo>
                <a:lnTo>
                  <a:pt x="224" y="18"/>
                </a:lnTo>
                <a:lnTo>
                  <a:pt x="234" y="32"/>
                </a:lnTo>
                <a:lnTo>
                  <a:pt x="237" y="46"/>
                </a:lnTo>
                <a:lnTo>
                  <a:pt x="237" y="56"/>
                </a:lnTo>
                <a:lnTo>
                  <a:pt x="237" y="67"/>
                </a:lnTo>
                <a:lnTo>
                  <a:pt x="234" y="77"/>
                </a:lnTo>
                <a:lnTo>
                  <a:pt x="227" y="88"/>
                </a:lnTo>
                <a:lnTo>
                  <a:pt x="217" y="91"/>
                </a:lnTo>
                <a:lnTo>
                  <a:pt x="207" y="95"/>
                </a:lnTo>
                <a:lnTo>
                  <a:pt x="200" y="95"/>
                </a:lnTo>
                <a:lnTo>
                  <a:pt x="194" y="98"/>
                </a:lnTo>
                <a:lnTo>
                  <a:pt x="184" y="98"/>
                </a:lnTo>
                <a:lnTo>
                  <a:pt x="170" y="102"/>
                </a:lnTo>
                <a:lnTo>
                  <a:pt x="157" y="102"/>
                </a:lnTo>
                <a:lnTo>
                  <a:pt x="144" y="105"/>
                </a:lnTo>
                <a:lnTo>
                  <a:pt x="137" y="105"/>
                </a:lnTo>
                <a:lnTo>
                  <a:pt x="130" y="105"/>
                </a:lnTo>
                <a:lnTo>
                  <a:pt x="127" y="105"/>
                </a:lnTo>
                <a:lnTo>
                  <a:pt x="120" y="105"/>
                </a:lnTo>
                <a:lnTo>
                  <a:pt x="113" y="105"/>
                </a:lnTo>
                <a:lnTo>
                  <a:pt x="107" y="105"/>
                </a:lnTo>
                <a:lnTo>
                  <a:pt x="100" y="105"/>
                </a:lnTo>
                <a:lnTo>
                  <a:pt x="93" y="105"/>
                </a:lnTo>
                <a:lnTo>
                  <a:pt x="87" y="105"/>
                </a:lnTo>
                <a:lnTo>
                  <a:pt x="83" y="105"/>
                </a:lnTo>
                <a:lnTo>
                  <a:pt x="77" y="102"/>
                </a:lnTo>
                <a:lnTo>
                  <a:pt x="73" y="102"/>
                </a:lnTo>
                <a:lnTo>
                  <a:pt x="73" y="102"/>
                </a:lnTo>
                <a:lnTo>
                  <a:pt x="73" y="105"/>
                </a:lnTo>
                <a:lnTo>
                  <a:pt x="77" y="109"/>
                </a:lnTo>
                <a:lnTo>
                  <a:pt x="77" y="109"/>
                </a:lnTo>
                <a:lnTo>
                  <a:pt x="77" y="112"/>
                </a:lnTo>
                <a:lnTo>
                  <a:pt x="77" y="112"/>
                </a:lnTo>
                <a:lnTo>
                  <a:pt x="77" y="116"/>
                </a:lnTo>
                <a:lnTo>
                  <a:pt x="77" y="116"/>
                </a:lnTo>
                <a:lnTo>
                  <a:pt x="77" y="119"/>
                </a:lnTo>
                <a:lnTo>
                  <a:pt x="80" y="119"/>
                </a:lnTo>
                <a:lnTo>
                  <a:pt x="80" y="119"/>
                </a:lnTo>
                <a:lnTo>
                  <a:pt x="83" y="123"/>
                </a:lnTo>
                <a:lnTo>
                  <a:pt x="83" y="126"/>
                </a:lnTo>
                <a:lnTo>
                  <a:pt x="83" y="130"/>
                </a:lnTo>
                <a:lnTo>
                  <a:pt x="83" y="133"/>
                </a:lnTo>
                <a:lnTo>
                  <a:pt x="87" y="144"/>
                </a:lnTo>
                <a:lnTo>
                  <a:pt x="87" y="154"/>
                </a:lnTo>
                <a:lnTo>
                  <a:pt x="90" y="161"/>
                </a:lnTo>
                <a:lnTo>
                  <a:pt x="90" y="168"/>
                </a:lnTo>
                <a:lnTo>
                  <a:pt x="90" y="182"/>
                </a:lnTo>
                <a:lnTo>
                  <a:pt x="93" y="199"/>
                </a:lnTo>
                <a:lnTo>
                  <a:pt x="97" y="220"/>
                </a:lnTo>
                <a:lnTo>
                  <a:pt x="97" y="238"/>
                </a:lnTo>
                <a:lnTo>
                  <a:pt x="100" y="255"/>
                </a:lnTo>
                <a:lnTo>
                  <a:pt x="100" y="266"/>
                </a:lnTo>
                <a:lnTo>
                  <a:pt x="100" y="273"/>
                </a:lnTo>
                <a:lnTo>
                  <a:pt x="100" y="273"/>
                </a:lnTo>
                <a:lnTo>
                  <a:pt x="100" y="276"/>
                </a:lnTo>
                <a:lnTo>
                  <a:pt x="97" y="276"/>
                </a:lnTo>
                <a:lnTo>
                  <a:pt x="97" y="276"/>
                </a:lnTo>
                <a:lnTo>
                  <a:pt x="97" y="27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7"/>
          <p:cNvSpPr>
            <a:spLocks/>
          </p:cNvSpPr>
          <p:nvPr/>
        </p:nvSpPr>
        <p:spPr bwMode="auto">
          <a:xfrm>
            <a:off x="5227638" y="5482679"/>
            <a:ext cx="457200" cy="377825"/>
          </a:xfrm>
          <a:custGeom>
            <a:avLst/>
            <a:gdLst>
              <a:gd name="T0" fmla="*/ 164 w 288"/>
              <a:gd name="T1" fmla="*/ 4 h 238"/>
              <a:gd name="T2" fmla="*/ 107 w 288"/>
              <a:gd name="T3" fmla="*/ 0 h 238"/>
              <a:gd name="T4" fmla="*/ 57 w 288"/>
              <a:gd name="T5" fmla="*/ 18 h 238"/>
              <a:gd name="T6" fmla="*/ 20 w 288"/>
              <a:gd name="T7" fmla="*/ 49 h 238"/>
              <a:gd name="T8" fmla="*/ 7 w 288"/>
              <a:gd name="T9" fmla="*/ 70 h 238"/>
              <a:gd name="T10" fmla="*/ 0 w 288"/>
              <a:gd name="T11" fmla="*/ 91 h 238"/>
              <a:gd name="T12" fmla="*/ 0 w 288"/>
              <a:gd name="T13" fmla="*/ 116 h 238"/>
              <a:gd name="T14" fmla="*/ 4 w 288"/>
              <a:gd name="T15" fmla="*/ 140 h 238"/>
              <a:gd name="T16" fmla="*/ 27 w 288"/>
              <a:gd name="T17" fmla="*/ 182 h 238"/>
              <a:gd name="T18" fmla="*/ 71 w 288"/>
              <a:gd name="T19" fmla="*/ 217 h 238"/>
              <a:gd name="T20" fmla="*/ 124 w 288"/>
              <a:gd name="T21" fmla="*/ 238 h 238"/>
              <a:gd name="T22" fmla="*/ 181 w 288"/>
              <a:gd name="T23" fmla="*/ 238 h 238"/>
              <a:gd name="T24" fmla="*/ 231 w 288"/>
              <a:gd name="T25" fmla="*/ 224 h 238"/>
              <a:gd name="T26" fmla="*/ 268 w 288"/>
              <a:gd name="T27" fmla="*/ 193 h 238"/>
              <a:gd name="T28" fmla="*/ 281 w 288"/>
              <a:gd name="T29" fmla="*/ 172 h 238"/>
              <a:gd name="T30" fmla="*/ 288 w 288"/>
              <a:gd name="T31" fmla="*/ 147 h 238"/>
              <a:gd name="T32" fmla="*/ 288 w 288"/>
              <a:gd name="T33" fmla="*/ 123 h 238"/>
              <a:gd name="T34" fmla="*/ 284 w 288"/>
              <a:gd name="T35" fmla="*/ 102 h 238"/>
              <a:gd name="T36" fmla="*/ 261 w 288"/>
              <a:gd name="T37" fmla="*/ 56 h 238"/>
              <a:gd name="T38" fmla="*/ 218 w 288"/>
              <a:gd name="T39" fmla="*/ 25 h 238"/>
              <a:gd name="T40" fmla="*/ 164 w 288"/>
              <a:gd name="T41" fmla="*/ 4 h 238"/>
              <a:gd name="T42" fmla="*/ 164 w 288"/>
              <a:gd name="T43" fmla="*/ 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38">
                <a:moveTo>
                  <a:pt x="164" y="4"/>
                </a:moveTo>
                <a:lnTo>
                  <a:pt x="107" y="0"/>
                </a:lnTo>
                <a:lnTo>
                  <a:pt x="57" y="18"/>
                </a:lnTo>
                <a:lnTo>
                  <a:pt x="20" y="49"/>
                </a:lnTo>
                <a:lnTo>
                  <a:pt x="7" y="70"/>
                </a:lnTo>
                <a:lnTo>
                  <a:pt x="0" y="91"/>
                </a:lnTo>
                <a:lnTo>
                  <a:pt x="0" y="116"/>
                </a:lnTo>
                <a:lnTo>
                  <a:pt x="4" y="140"/>
                </a:lnTo>
                <a:lnTo>
                  <a:pt x="27" y="182"/>
                </a:lnTo>
                <a:lnTo>
                  <a:pt x="71" y="217"/>
                </a:lnTo>
                <a:lnTo>
                  <a:pt x="124" y="238"/>
                </a:lnTo>
                <a:lnTo>
                  <a:pt x="181" y="238"/>
                </a:lnTo>
                <a:lnTo>
                  <a:pt x="231" y="224"/>
                </a:lnTo>
                <a:lnTo>
                  <a:pt x="268" y="193"/>
                </a:lnTo>
                <a:lnTo>
                  <a:pt x="281" y="172"/>
                </a:lnTo>
                <a:lnTo>
                  <a:pt x="288" y="147"/>
                </a:lnTo>
                <a:lnTo>
                  <a:pt x="288" y="123"/>
                </a:lnTo>
                <a:lnTo>
                  <a:pt x="284" y="102"/>
                </a:lnTo>
                <a:lnTo>
                  <a:pt x="261" y="56"/>
                </a:lnTo>
                <a:lnTo>
                  <a:pt x="218" y="25"/>
                </a:lnTo>
                <a:lnTo>
                  <a:pt x="164" y="4"/>
                </a:lnTo>
                <a:lnTo>
                  <a:pt x="164" y="4"/>
                </a:lnTo>
                <a:close/>
              </a:path>
            </a:pathLst>
          </a:custGeom>
          <a:solidFill>
            <a:srgbClr val="FFFFFF"/>
          </a:solidFill>
          <a:ln w="4763">
            <a:solidFill>
              <a:srgbClr val="FFFFFF"/>
            </a:solidFill>
            <a:prstDash val="solid"/>
            <a:round/>
            <a:headEnd/>
            <a:tailEnd/>
          </a:ln>
        </p:spPr>
        <p:txBody>
          <a:bodyPr/>
          <a:lstStyle/>
          <a:p>
            <a:endParaRPr lang="en-US"/>
          </a:p>
        </p:txBody>
      </p:sp>
      <p:sp>
        <p:nvSpPr>
          <p:cNvPr id="80" name="Freeform 78"/>
          <p:cNvSpPr>
            <a:spLocks/>
          </p:cNvSpPr>
          <p:nvPr/>
        </p:nvSpPr>
        <p:spPr bwMode="auto">
          <a:xfrm>
            <a:off x="6230938" y="5865266"/>
            <a:ext cx="20637" cy="17463"/>
          </a:xfrm>
          <a:custGeom>
            <a:avLst/>
            <a:gdLst>
              <a:gd name="T0" fmla="*/ 6 w 13"/>
              <a:gd name="T1" fmla="*/ 11 h 11"/>
              <a:gd name="T2" fmla="*/ 10 w 13"/>
              <a:gd name="T3" fmla="*/ 11 h 11"/>
              <a:gd name="T4" fmla="*/ 13 w 13"/>
              <a:gd name="T5" fmla="*/ 11 h 11"/>
              <a:gd name="T6" fmla="*/ 13 w 13"/>
              <a:gd name="T7" fmla="*/ 7 h 11"/>
              <a:gd name="T8" fmla="*/ 13 w 13"/>
              <a:gd name="T9" fmla="*/ 4 h 11"/>
              <a:gd name="T10" fmla="*/ 13 w 13"/>
              <a:gd name="T11" fmla="*/ 4 h 11"/>
              <a:gd name="T12" fmla="*/ 10 w 13"/>
              <a:gd name="T13" fmla="*/ 0 h 11"/>
              <a:gd name="T14" fmla="*/ 10 w 13"/>
              <a:gd name="T15" fmla="*/ 0 h 11"/>
              <a:gd name="T16" fmla="*/ 6 w 13"/>
              <a:gd name="T17" fmla="*/ 0 h 11"/>
              <a:gd name="T18" fmla="*/ 3 w 13"/>
              <a:gd name="T19" fmla="*/ 0 h 11"/>
              <a:gd name="T20" fmla="*/ 3 w 13"/>
              <a:gd name="T21" fmla="*/ 4 h 11"/>
              <a:gd name="T22" fmla="*/ 3 w 13"/>
              <a:gd name="T23" fmla="*/ 4 h 11"/>
              <a:gd name="T24" fmla="*/ 0 w 13"/>
              <a:gd name="T25" fmla="*/ 7 h 11"/>
              <a:gd name="T26" fmla="*/ 3 w 13"/>
              <a:gd name="T27" fmla="*/ 7 h 11"/>
              <a:gd name="T28" fmla="*/ 3 w 13"/>
              <a:gd name="T29" fmla="*/ 11 h 11"/>
              <a:gd name="T30" fmla="*/ 6 w 13"/>
              <a:gd name="T31" fmla="*/ 11 h 11"/>
              <a:gd name="T32" fmla="*/ 6 w 13"/>
              <a:gd name="T33" fmla="*/ 11 h 11"/>
              <a:gd name="T34" fmla="*/ 6 w 13"/>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1">
                <a:moveTo>
                  <a:pt x="6" y="11"/>
                </a:moveTo>
                <a:lnTo>
                  <a:pt x="10" y="11"/>
                </a:lnTo>
                <a:lnTo>
                  <a:pt x="13" y="11"/>
                </a:lnTo>
                <a:lnTo>
                  <a:pt x="13" y="7"/>
                </a:lnTo>
                <a:lnTo>
                  <a:pt x="13" y="4"/>
                </a:lnTo>
                <a:lnTo>
                  <a:pt x="13" y="4"/>
                </a:lnTo>
                <a:lnTo>
                  <a:pt x="10" y="0"/>
                </a:lnTo>
                <a:lnTo>
                  <a:pt x="10" y="0"/>
                </a:lnTo>
                <a:lnTo>
                  <a:pt x="6" y="0"/>
                </a:lnTo>
                <a:lnTo>
                  <a:pt x="3" y="0"/>
                </a:lnTo>
                <a:lnTo>
                  <a:pt x="3" y="4"/>
                </a:lnTo>
                <a:lnTo>
                  <a:pt x="3" y="4"/>
                </a:lnTo>
                <a:lnTo>
                  <a:pt x="0" y="7"/>
                </a:lnTo>
                <a:lnTo>
                  <a:pt x="3" y="7"/>
                </a:lnTo>
                <a:lnTo>
                  <a:pt x="3" y="11"/>
                </a:lnTo>
                <a:lnTo>
                  <a:pt x="6" y="11"/>
                </a:lnTo>
                <a:lnTo>
                  <a:pt x="6" y="11"/>
                </a:lnTo>
                <a:lnTo>
                  <a:pt x="6"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9"/>
          <p:cNvSpPr>
            <a:spLocks/>
          </p:cNvSpPr>
          <p:nvPr/>
        </p:nvSpPr>
        <p:spPr bwMode="auto">
          <a:xfrm>
            <a:off x="6208713" y="5860504"/>
            <a:ext cx="122237" cy="88900"/>
          </a:xfrm>
          <a:custGeom>
            <a:avLst/>
            <a:gdLst>
              <a:gd name="T0" fmla="*/ 20 w 77"/>
              <a:gd name="T1" fmla="*/ 0 h 56"/>
              <a:gd name="T2" fmla="*/ 17 w 77"/>
              <a:gd name="T3" fmla="*/ 0 h 56"/>
              <a:gd name="T4" fmla="*/ 14 w 77"/>
              <a:gd name="T5" fmla="*/ 0 h 56"/>
              <a:gd name="T6" fmla="*/ 10 w 77"/>
              <a:gd name="T7" fmla="*/ 3 h 56"/>
              <a:gd name="T8" fmla="*/ 7 w 77"/>
              <a:gd name="T9" fmla="*/ 7 h 56"/>
              <a:gd name="T10" fmla="*/ 7 w 77"/>
              <a:gd name="T11" fmla="*/ 10 h 56"/>
              <a:gd name="T12" fmla="*/ 4 w 77"/>
              <a:gd name="T13" fmla="*/ 14 h 56"/>
              <a:gd name="T14" fmla="*/ 0 w 77"/>
              <a:gd name="T15" fmla="*/ 17 h 56"/>
              <a:gd name="T16" fmla="*/ 0 w 77"/>
              <a:gd name="T17" fmla="*/ 21 h 56"/>
              <a:gd name="T18" fmla="*/ 0 w 77"/>
              <a:gd name="T19" fmla="*/ 24 h 56"/>
              <a:gd name="T20" fmla="*/ 4 w 77"/>
              <a:gd name="T21" fmla="*/ 28 h 56"/>
              <a:gd name="T22" fmla="*/ 7 w 77"/>
              <a:gd name="T23" fmla="*/ 35 h 56"/>
              <a:gd name="T24" fmla="*/ 14 w 77"/>
              <a:gd name="T25" fmla="*/ 38 h 56"/>
              <a:gd name="T26" fmla="*/ 20 w 77"/>
              <a:gd name="T27" fmla="*/ 38 h 56"/>
              <a:gd name="T28" fmla="*/ 27 w 77"/>
              <a:gd name="T29" fmla="*/ 42 h 56"/>
              <a:gd name="T30" fmla="*/ 34 w 77"/>
              <a:gd name="T31" fmla="*/ 42 h 56"/>
              <a:gd name="T32" fmla="*/ 40 w 77"/>
              <a:gd name="T33" fmla="*/ 45 h 56"/>
              <a:gd name="T34" fmla="*/ 47 w 77"/>
              <a:gd name="T35" fmla="*/ 49 h 56"/>
              <a:gd name="T36" fmla="*/ 54 w 77"/>
              <a:gd name="T37" fmla="*/ 52 h 56"/>
              <a:gd name="T38" fmla="*/ 57 w 77"/>
              <a:gd name="T39" fmla="*/ 52 h 56"/>
              <a:gd name="T40" fmla="*/ 61 w 77"/>
              <a:gd name="T41" fmla="*/ 56 h 56"/>
              <a:gd name="T42" fmla="*/ 67 w 77"/>
              <a:gd name="T43" fmla="*/ 56 h 56"/>
              <a:gd name="T44" fmla="*/ 74 w 77"/>
              <a:gd name="T45" fmla="*/ 56 h 56"/>
              <a:gd name="T46" fmla="*/ 77 w 77"/>
              <a:gd name="T47" fmla="*/ 56 h 56"/>
              <a:gd name="T48" fmla="*/ 77 w 77"/>
              <a:gd name="T49" fmla="*/ 56 h 56"/>
              <a:gd name="T50" fmla="*/ 77 w 77"/>
              <a:gd name="T51" fmla="*/ 52 h 56"/>
              <a:gd name="T52" fmla="*/ 74 w 77"/>
              <a:gd name="T53" fmla="*/ 49 h 56"/>
              <a:gd name="T54" fmla="*/ 71 w 77"/>
              <a:gd name="T55" fmla="*/ 45 h 56"/>
              <a:gd name="T56" fmla="*/ 67 w 77"/>
              <a:gd name="T57" fmla="*/ 45 h 56"/>
              <a:gd name="T58" fmla="*/ 64 w 77"/>
              <a:gd name="T59" fmla="*/ 42 h 56"/>
              <a:gd name="T60" fmla="*/ 61 w 77"/>
              <a:gd name="T61" fmla="*/ 42 h 56"/>
              <a:gd name="T62" fmla="*/ 57 w 77"/>
              <a:gd name="T63" fmla="*/ 38 h 56"/>
              <a:gd name="T64" fmla="*/ 54 w 77"/>
              <a:gd name="T65" fmla="*/ 35 h 56"/>
              <a:gd name="T66" fmla="*/ 50 w 77"/>
              <a:gd name="T67" fmla="*/ 28 h 56"/>
              <a:gd name="T68" fmla="*/ 47 w 77"/>
              <a:gd name="T69" fmla="*/ 24 h 56"/>
              <a:gd name="T70" fmla="*/ 44 w 77"/>
              <a:gd name="T71" fmla="*/ 21 h 56"/>
              <a:gd name="T72" fmla="*/ 44 w 77"/>
              <a:gd name="T73" fmla="*/ 21 h 56"/>
              <a:gd name="T74" fmla="*/ 40 w 77"/>
              <a:gd name="T75" fmla="*/ 17 h 56"/>
              <a:gd name="T76" fmla="*/ 37 w 77"/>
              <a:gd name="T77" fmla="*/ 14 h 56"/>
              <a:gd name="T78" fmla="*/ 37 w 77"/>
              <a:gd name="T79" fmla="*/ 10 h 56"/>
              <a:gd name="T80" fmla="*/ 34 w 77"/>
              <a:gd name="T81" fmla="*/ 7 h 56"/>
              <a:gd name="T82" fmla="*/ 30 w 77"/>
              <a:gd name="T83" fmla="*/ 3 h 56"/>
              <a:gd name="T84" fmla="*/ 27 w 77"/>
              <a:gd name="T85" fmla="*/ 3 h 56"/>
              <a:gd name="T86" fmla="*/ 24 w 77"/>
              <a:gd name="T87" fmla="*/ 0 h 56"/>
              <a:gd name="T88" fmla="*/ 20 w 77"/>
              <a:gd name="T89" fmla="*/ 0 h 56"/>
              <a:gd name="T90" fmla="*/ 20 w 77"/>
              <a:gd name="T9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56">
                <a:moveTo>
                  <a:pt x="20" y="0"/>
                </a:moveTo>
                <a:lnTo>
                  <a:pt x="17" y="0"/>
                </a:lnTo>
                <a:lnTo>
                  <a:pt x="14" y="0"/>
                </a:lnTo>
                <a:lnTo>
                  <a:pt x="10" y="3"/>
                </a:lnTo>
                <a:lnTo>
                  <a:pt x="7" y="7"/>
                </a:lnTo>
                <a:lnTo>
                  <a:pt x="7" y="10"/>
                </a:lnTo>
                <a:lnTo>
                  <a:pt x="4" y="14"/>
                </a:lnTo>
                <a:lnTo>
                  <a:pt x="0" y="17"/>
                </a:lnTo>
                <a:lnTo>
                  <a:pt x="0" y="21"/>
                </a:lnTo>
                <a:lnTo>
                  <a:pt x="0" y="24"/>
                </a:lnTo>
                <a:lnTo>
                  <a:pt x="4" y="28"/>
                </a:lnTo>
                <a:lnTo>
                  <a:pt x="7" y="35"/>
                </a:lnTo>
                <a:lnTo>
                  <a:pt x="14" y="38"/>
                </a:lnTo>
                <a:lnTo>
                  <a:pt x="20" y="38"/>
                </a:lnTo>
                <a:lnTo>
                  <a:pt x="27" y="42"/>
                </a:lnTo>
                <a:lnTo>
                  <a:pt x="34" y="42"/>
                </a:lnTo>
                <a:lnTo>
                  <a:pt x="40" y="45"/>
                </a:lnTo>
                <a:lnTo>
                  <a:pt x="47" y="49"/>
                </a:lnTo>
                <a:lnTo>
                  <a:pt x="54" y="52"/>
                </a:lnTo>
                <a:lnTo>
                  <a:pt x="57" y="52"/>
                </a:lnTo>
                <a:lnTo>
                  <a:pt x="61" y="56"/>
                </a:lnTo>
                <a:lnTo>
                  <a:pt x="67" y="56"/>
                </a:lnTo>
                <a:lnTo>
                  <a:pt x="74" y="56"/>
                </a:lnTo>
                <a:lnTo>
                  <a:pt x="77" y="56"/>
                </a:lnTo>
                <a:lnTo>
                  <a:pt x="77" y="56"/>
                </a:lnTo>
                <a:lnTo>
                  <a:pt x="77" y="52"/>
                </a:lnTo>
                <a:lnTo>
                  <a:pt x="74" y="49"/>
                </a:lnTo>
                <a:lnTo>
                  <a:pt x="71" y="45"/>
                </a:lnTo>
                <a:lnTo>
                  <a:pt x="67" y="45"/>
                </a:lnTo>
                <a:lnTo>
                  <a:pt x="64" y="42"/>
                </a:lnTo>
                <a:lnTo>
                  <a:pt x="61" y="42"/>
                </a:lnTo>
                <a:lnTo>
                  <a:pt x="57" y="38"/>
                </a:lnTo>
                <a:lnTo>
                  <a:pt x="54" y="35"/>
                </a:lnTo>
                <a:lnTo>
                  <a:pt x="50" y="28"/>
                </a:lnTo>
                <a:lnTo>
                  <a:pt x="47" y="24"/>
                </a:lnTo>
                <a:lnTo>
                  <a:pt x="44" y="21"/>
                </a:lnTo>
                <a:lnTo>
                  <a:pt x="44" y="21"/>
                </a:lnTo>
                <a:lnTo>
                  <a:pt x="40" y="17"/>
                </a:lnTo>
                <a:lnTo>
                  <a:pt x="37" y="14"/>
                </a:lnTo>
                <a:lnTo>
                  <a:pt x="37" y="10"/>
                </a:lnTo>
                <a:lnTo>
                  <a:pt x="34" y="7"/>
                </a:lnTo>
                <a:lnTo>
                  <a:pt x="30" y="3"/>
                </a:lnTo>
                <a:lnTo>
                  <a:pt x="27" y="3"/>
                </a:lnTo>
                <a:lnTo>
                  <a:pt x="24" y="0"/>
                </a:lnTo>
                <a:lnTo>
                  <a:pt x="20" y="0"/>
                </a:lnTo>
                <a:lnTo>
                  <a:pt x="20" y="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0"/>
          <p:cNvSpPr>
            <a:spLocks/>
          </p:cNvSpPr>
          <p:nvPr/>
        </p:nvSpPr>
        <p:spPr bwMode="auto">
          <a:xfrm>
            <a:off x="6230938" y="5865266"/>
            <a:ext cx="20637" cy="17463"/>
          </a:xfrm>
          <a:custGeom>
            <a:avLst/>
            <a:gdLst>
              <a:gd name="T0" fmla="*/ 6 w 13"/>
              <a:gd name="T1" fmla="*/ 11 h 11"/>
              <a:gd name="T2" fmla="*/ 6 w 13"/>
              <a:gd name="T3" fmla="*/ 11 h 11"/>
              <a:gd name="T4" fmla="*/ 10 w 13"/>
              <a:gd name="T5" fmla="*/ 11 h 11"/>
              <a:gd name="T6" fmla="*/ 13 w 13"/>
              <a:gd name="T7" fmla="*/ 11 h 11"/>
              <a:gd name="T8" fmla="*/ 13 w 13"/>
              <a:gd name="T9" fmla="*/ 7 h 11"/>
              <a:gd name="T10" fmla="*/ 13 w 13"/>
              <a:gd name="T11" fmla="*/ 4 h 11"/>
              <a:gd name="T12" fmla="*/ 13 w 13"/>
              <a:gd name="T13" fmla="*/ 4 h 11"/>
              <a:gd name="T14" fmla="*/ 10 w 13"/>
              <a:gd name="T15" fmla="*/ 0 h 11"/>
              <a:gd name="T16" fmla="*/ 10 w 13"/>
              <a:gd name="T17" fmla="*/ 0 h 11"/>
              <a:gd name="T18" fmla="*/ 6 w 13"/>
              <a:gd name="T19" fmla="*/ 0 h 11"/>
              <a:gd name="T20" fmla="*/ 3 w 13"/>
              <a:gd name="T21" fmla="*/ 0 h 11"/>
              <a:gd name="T22" fmla="*/ 3 w 13"/>
              <a:gd name="T23" fmla="*/ 4 h 11"/>
              <a:gd name="T24" fmla="*/ 3 w 13"/>
              <a:gd name="T25" fmla="*/ 4 h 11"/>
              <a:gd name="T26" fmla="*/ 0 w 13"/>
              <a:gd name="T27" fmla="*/ 7 h 11"/>
              <a:gd name="T28" fmla="*/ 3 w 13"/>
              <a:gd name="T29" fmla="*/ 7 h 11"/>
              <a:gd name="T30" fmla="*/ 3 w 13"/>
              <a:gd name="T31" fmla="*/ 11 h 11"/>
              <a:gd name="T32" fmla="*/ 6 w 13"/>
              <a:gd name="T33" fmla="*/ 11 h 11"/>
              <a:gd name="T34" fmla="*/ 6 w 13"/>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1">
                <a:moveTo>
                  <a:pt x="6" y="11"/>
                </a:moveTo>
                <a:lnTo>
                  <a:pt x="6" y="11"/>
                </a:lnTo>
                <a:lnTo>
                  <a:pt x="10" y="11"/>
                </a:lnTo>
                <a:lnTo>
                  <a:pt x="13" y="11"/>
                </a:lnTo>
                <a:lnTo>
                  <a:pt x="13" y="7"/>
                </a:lnTo>
                <a:lnTo>
                  <a:pt x="13" y="4"/>
                </a:lnTo>
                <a:lnTo>
                  <a:pt x="13" y="4"/>
                </a:lnTo>
                <a:lnTo>
                  <a:pt x="10" y="0"/>
                </a:lnTo>
                <a:lnTo>
                  <a:pt x="10" y="0"/>
                </a:lnTo>
                <a:lnTo>
                  <a:pt x="6" y="0"/>
                </a:lnTo>
                <a:lnTo>
                  <a:pt x="3" y="0"/>
                </a:lnTo>
                <a:lnTo>
                  <a:pt x="3" y="4"/>
                </a:lnTo>
                <a:lnTo>
                  <a:pt x="3" y="4"/>
                </a:lnTo>
                <a:lnTo>
                  <a:pt x="0" y="7"/>
                </a:lnTo>
                <a:lnTo>
                  <a:pt x="3" y="7"/>
                </a:lnTo>
                <a:lnTo>
                  <a:pt x="3" y="11"/>
                </a:lnTo>
                <a:lnTo>
                  <a:pt x="6" y="11"/>
                </a:lnTo>
                <a:lnTo>
                  <a:pt x="6"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1"/>
          <p:cNvSpPr>
            <a:spLocks/>
          </p:cNvSpPr>
          <p:nvPr/>
        </p:nvSpPr>
        <p:spPr bwMode="auto">
          <a:xfrm>
            <a:off x="6208713" y="5882729"/>
            <a:ext cx="128587" cy="71437"/>
          </a:xfrm>
          <a:custGeom>
            <a:avLst/>
            <a:gdLst>
              <a:gd name="T0" fmla="*/ 71 w 81"/>
              <a:gd name="T1" fmla="*/ 45 h 45"/>
              <a:gd name="T2" fmla="*/ 77 w 81"/>
              <a:gd name="T3" fmla="*/ 42 h 45"/>
              <a:gd name="T4" fmla="*/ 81 w 81"/>
              <a:gd name="T5" fmla="*/ 38 h 45"/>
              <a:gd name="T6" fmla="*/ 74 w 81"/>
              <a:gd name="T7" fmla="*/ 35 h 45"/>
              <a:gd name="T8" fmla="*/ 61 w 81"/>
              <a:gd name="T9" fmla="*/ 24 h 45"/>
              <a:gd name="T10" fmla="*/ 57 w 81"/>
              <a:gd name="T11" fmla="*/ 24 h 45"/>
              <a:gd name="T12" fmla="*/ 54 w 81"/>
              <a:gd name="T13" fmla="*/ 24 h 45"/>
              <a:gd name="T14" fmla="*/ 47 w 81"/>
              <a:gd name="T15" fmla="*/ 28 h 45"/>
              <a:gd name="T16" fmla="*/ 37 w 81"/>
              <a:gd name="T17" fmla="*/ 24 h 45"/>
              <a:gd name="T18" fmla="*/ 30 w 81"/>
              <a:gd name="T19" fmla="*/ 21 h 45"/>
              <a:gd name="T20" fmla="*/ 20 w 81"/>
              <a:gd name="T21" fmla="*/ 14 h 45"/>
              <a:gd name="T22" fmla="*/ 14 w 81"/>
              <a:gd name="T23" fmla="*/ 10 h 45"/>
              <a:gd name="T24" fmla="*/ 10 w 81"/>
              <a:gd name="T25" fmla="*/ 7 h 45"/>
              <a:gd name="T26" fmla="*/ 4 w 81"/>
              <a:gd name="T27" fmla="*/ 0 h 45"/>
              <a:gd name="T28" fmla="*/ 0 w 81"/>
              <a:gd name="T29" fmla="*/ 0 h 45"/>
              <a:gd name="T30" fmla="*/ 0 w 81"/>
              <a:gd name="T31" fmla="*/ 7 h 45"/>
              <a:gd name="T32" fmla="*/ 0 w 81"/>
              <a:gd name="T33" fmla="*/ 14 h 45"/>
              <a:gd name="T34" fmla="*/ 4 w 81"/>
              <a:gd name="T35" fmla="*/ 21 h 45"/>
              <a:gd name="T36" fmla="*/ 4 w 81"/>
              <a:gd name="T37" fmla="*/ 28 h 45"/>
              <a:gd name="T38" fmla="*/ 7 w 81"/>
              <a:gd name="T39" fmla="*/ 35 h 45"/>
              <a:gd name="T40" fmla="*/ 10 w 81"/>
              <a:gd name="T41" fmla="*/ 38 h 45"/>
              <a:gd name="T42" fmla="*/ 10 w 81"/>
              <a:gd name="T43" fmla="*/ 38 h 45"/>
              <a:gd name="T44" fmla="*/ 10 w 81"/>
              <a:gd name="T45" fmla="*/ 28 h 45"/>
              <a:gd name="T46" fmla="*/ 14 w 81"/>
              <a:gd name="T47" fmla="*/ 24 h 45"/>
              <a:gd name="T48" fmla="*/ 17 w 81"/>
              <a:gd name="T49" fmla="*/ 24 h 45"/>
              <a:gd name="T50" fmla="*/ 20 w 81"/>
              <a:gd name="T51" fmla="*/ 24 h 45"/>
              <a:gd name="T52" fmla="*/ 30 w 81"/>
              <a:gd name="T53" fmla="*/ 28 h 45"/>
              <a:gd name="T54" fmla="*/ 37 w 81"/>
              <a:gd name="T55" fmla="*/ 35 h 45"/>
              <a:gd name="T56" fmla="*/ 44 w 81"/>
              <a:gd name="T57" fmla="*/ 42 h 45"/>
              <a:gd name="T58" fmla="*/ 54 w 81"/>
              <a:gd name="T59" fmla="*/ 42 h 45"/>
              <a:gd name="T60" fmla="*/ 57 w 81"/>
              <a:gd name="T61" fmla="*/ 45 h 45"/>
              <a:gd name="T62" fmla="*/ 67 w 81"/>
              <a:gd name="T6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45">
                <a:moveTo>
                  <a:pt x="67" y="45"/>
                </a:moveTo>
                <a:lnTo>
                  <a:pt x="71" y="45"/>
                </a:lnTo>
                <a:lnTo>
                  <a:pt x="74" y="42"/>
                </a:lnTo>
                <a:lnTo>
                  <a:pt x="77" y="42"/>
                </a:lnTo>
                <a:lnTo>
                  <a:pt x="81" y="42"/>
                </a:lnTo>
                <a:lnTo>
                  <a:pt x="81" y="38"/>
                </a:lnTo>
                <a:lnTo>
                  <a:pt x="77" y="38"/>
                </a:lnTo>
                <a:lnTo>
                  <a:pt x="74" y="35"/>
                </a:lnTo>
                <a:lnTo>
                  <a:pt x="67" y="31"/>
                </a:lnTo>
                <a:lnTo>
                  <a:pt x="61" y="24"/>
                </a:lnTo>
                <a:lnTo>
                  <a:pt x="61" y="24"/>
                </a:lnTo>
                <a:lnTo>
                  <a:pt x="57" y="24"/>
                </a:lnTo>
                <a:lnTo>
                  <a:pt x="57" y="21"/>
                </a:lnTo>
                <a:lnTo>
                  <a:pt x="54" y="24"/>
                </a:lnTo>
                <a:lnTo>
                  <a:pt x="50" y="28"/>
                </a:lnTo>
                <a:lnTo>
                  <a:pt x="47" y="28"/>
                </a:lnTo>
                <a:lnTo>
                  <a:pt x="44" y="24"/>
                </a:lnTo>
                <a:lnTo>
                  <a:pt x="37" y="24"/>
                </a:lnTo>
                <a:lnTo>
                  <a:pt x="34" y="21"/>
                </a:lnTo>
                <a:lnTo>
                  <a:pt x="30" y="21"/>
                </a:lnTo>
                <a:lnTo>
                  <a:pt x="27" y="17"/>
                </a:lnTo>
                <a:lnTo>
                  <a:pt x="20" y="14"/>
                </a:lnTo>
                <a:lnTo>
                  <a:pt x="17" y="14"/>
                </a:lnTo>
                <a:lnTo>
                  <a:pt x="14" y="10"/>
                </a:lnTo>
                <a:lnTo>
                  <a:pt x="14" y="10"/>
                </a:lnTo>
                <a:lnTo>
                  <a:pt x="10" y="7"/>
                </a:lnTo>
                <a:lnTo>
                  <a:pt x="7" y="3"/>
                </a:lnTo>
                <a:lnTo>
                  <a:pt x="4" y="0"/>
                </a:lnTo>
                <a:lnTo>
                  <a:pt x="4" y="0"/>
                </a:lnTo>
                <a:lnTo>
                  <a:pt x="0" y="0"/>
                </a:lnTo>
                <a:lnTo>
                  <a:pt x="0" y="3"/>
                </a:lnTo>
                <a:lnTo>
                  <a:pt x="0" y="7"/>
                </a:lnTo>
                <a:lnTo>
                  <a:pt x="0" y="10"/>
                </a:lnTo>
                <a:lnTo>
                  <a:pt x="0" y="14"/>
                </a:lnTo>
                <a:lnTo>
                  <a:pt x="0" y="17"/>
                </a:lnTo>
                <a:lnTo>
                  <a:pt x="4" y="21"/>
                </a:lnTo>
                <a:lnTo>
                  <a:pt x="4" y="24"/>
                </a:lnTo>
                <a:lnTo>
                  <a:pt x="4" y="28"/>
                </a:lnTo>
                <a:lnTo>
                  <a:pt x="7" y="31"/>
                </a:lnTo>
                <a:lnTo>
                  <a:pt x="7" y="35"/>
                </a:lnTo>
                <a:lnTo>
                  <a:pt x="7" y="35"/>
                </a:lnTo>
                <a:lnTo>
                  <a:pt x="10" y="38"/>
                </a:lnTo>
                <a:lnTo>
                  <a:pt x="10" y="38"/>
                </a:lnTo>
                <a:lnTo>
                  <a:pt x="10" y="38"/>
                </a:lnTo>
                <a:lnTo>
                  <a:pt x="10" y="31"/>
                </a:lnTo>
                <a:lnTo>
                  <a:pt x="10" y="28"/>
                </a:lnTo>
                <a:lnTo>
                  <a:pt x="10" y="24"/>
                </a:lnTo>
                <a:lnTo>
                  <a:pt x="14" y="24"/>
                </a:lnTo>
                <a:lnTo>
                  <a:pt x="17" y="24"/>
                </a:lnTo>
                <a:lnTo>
                  <a:pt x="17" y="24"/>
                </a:lnTo>
                <a:lnTo>
                  <a:pt x="17" y="24"/>
                </a:lnTo>
                <a:lnTo>
                  <a:pt x="20" y="24"/>
                </a:lnTo>
                <a:lnTo>
                  <a:pt x="27" y="28"/>
                </a:lnTo>
                <a:lnTo>
                  <a:pt x="30" y="28"/>
                </a:lnTo>
                <a:lnTo>
                  <a:pt x="34" y="31"/>
                </a:lnTo>
                <a:lnTo>
                  <a:pt x="37" y="35"/>
                </a:lnTo>
                <a:lnTo>
                  <a:pt x="40" y="38"/>
                </a:lnTo>
                <a:lnTo>
                  <a:pt x="44" y="42"/>
                </a:lnTo>
                <a:lnTo>
                  <a:pt x="47" y="42"/>
                </a:lnTo>
                <a:lnTo>
                  <a:pt x="54" y="42"/>
                </a:lnTo>
                <a:lnTo>
                  <a:pt x="57" y="42"/>
                </a:lnTo>
                <a:lnTo>
                  <a:pt x="57" y="45"/>
                </a:lnTo>
                <a:lnTo>
                  <a:pt x="64" y="45"/>
                </a:lnTo>
                <a:lnTo>
                  <a:pt x="67" y="45"/>
                </a:lnTo>
                <a:lnTo>
                  <a:pt x="6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2"/>
          <p:cNvSpPr>
            <a:spLocks/>
          </p:cNvSpPr>
          <p:nvPr/>
        </p:nvSpPr>
        <p:spPr bwMode="auto">
          <a:xfrm>
            <a:off x="6145213" y="5871616"/>
            <a:ext cx="22225" cy="15875"/>
          </a:xfrm>
          <a:custGeom>
            <a:avLst/>
            <a:gdLst>
              <a:gd name="T0" fmla="*/ 7 w 14"/>
              <a:gd name="T1" fmla="*/ 10 h 10"/>
              <a:gd name="T2" fmla="*/ 10 w 14"/>
              <a:gd name="T3" fmla="*/ 10 h 10"/>
              <a:gd name="T4" fmla="*/ 10 w 14"/>
              <a:gd name="T5" fmla="*/ 10 h 10"/>
              <a:gd name="T6" fmla="*/ 10 w 14"/>
              <a:gd name="T7" fmla="*/ 7 h 10"/>
              <a:gd name="T8" fmla="*/ 14 w 14"/>
              <a:gd name="T9" fmla="*/ 3 h 10"/>
              <a:gd name="T10" fmla="*/ 10 w 14"/>
              <a:gd name="T11" fmla="*/ 3 h 10"/>
              <a:gd name="T12" fmla="*/ 10 w 14"/>
              <a:gd name="T13" fmla="*/ 0 h 10"/>
              <a:gd name="T14" fmla="*/ 10 w 14"/>
              <a:gd name="T15" fmla="*/ 0 h 10"/>
              <a:gd name="T16" fmla="*/ 7 w 14"/>
              <a:gd name="T17" fmla="*/ 0 h 10"/>
              <a:gd name="T18" fmla="*/ 4 w 14"/>
              <a:gd name="T19" fmla="*/ 0 h 10"/>
              <a:gd name="T20" fmla="*/ 4 w 14"/>
              <a:gd name="T21" fmla="*/ 0 h 10"/>
              <a:gd name="T22" fmla="*/ 4 w 14"/>
              <a:gd name="T23" fmla="*/ 3 h 10"/>
              <a:gd name="T24" fmla="*/ 0 w 14"/>
              <a:gd name="T25" fmla="*/ 3 h 10"/>
              <a:gd name="T26" fmla="*/ 4 w 14"/>
              <a:gd name="T27" fmla="*/ 7 h 10"/>
              <a:gd name="T28" fmla="*/ 4 w 14"/>
              <a:gd name="T29" fmla="*/ 7 h 10"/>
              <a:gd name="T30" fmla="*/ 4 w 14"/>
              <a:gd name="T31" fmla="*/ 10 h 10"/>
              <a:gd name="T32" fmla="*/ 7 w 14"/>
              <a:gd name="T33" fmla="*/ 10 h 10"/>
              <a:gd name="T34" fmla="*/ 7 w 14"/>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7" y="10"/>
                </a:moveTo>
                <a:lnTo>
                  <a:pt x="10" y="10"/>
                </a:lnTo>
                <a:lnTo>
                  <a:pt x="10" y="10"/>
                </a:lnTo>
                <a:lnTo>
                  <a:pt x="10" y="7"/>
                </a:lnTo>
                <a:lnTo>
                  <a:pt x="14" y="3"/>
                </a:lnTo>
                <a:lnTo>
                  <a:pt x="10" y="3"/>
                </a:lnTo>
                <a:lnTo>
                  <a:pt x="10" y="0"/>
                </a:lnTo>
                <a:lnTo>
                  <a:pt x="10" y="0"/>
                </a:lnTo>
                <a:lnTo>
                  <a:pt x="7" y="0"/>
                </a:lnTo>
                <a:lnTo>
                  <a:pt x="4" y="0"/>
                </a:lnTo>
                <a:lnTo>
                  <a:pt x="4" y="0"/>
                </a:lnTo>
                <a:lnTo>
                  <a:pt x="4" y="3"/>
                </a:lnTo>
                <a:lnTo>
                  <a:pt x="0" y="3"/>
                </a:lnTo>
                <a:lnTo>
                  <a:pt x="4" y="7"/>
                </a:lnTo>
                <a:lnTo>
                  <a:pt x="4" y="7"/>
                </a:lnTo>
                <a:lnTo>
                  <a:pt x="4" y="10"/>
                </a:lnTo>
                <a:lnTo>
                  <a:pt x="7"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3"/>
          <p:cNvSpPr>
            <a:spLocks/>
          </p:cNvSpPr>
          <p:nvPr/>
        </p:nvSpPr>
        <p:spPr bwMode="auto">
          <a:xfrm>
            <a:off x="6124575" y="5860504"/>
            <a:ext cx="122238" cy="93662"/>
          </a:xfrm>
          <a:custGeom>
            <a:avLst/>
            <a:gdLst>
              <a:gd name="T0" fmla="*/ 20 w 77"/>
              <a:gd name="T1" fmla="*/ 0 h 59"/>
              <a:gd name="T2" fmla="*/ 17 w 77"/>
              <a:gd name="T3" fmla="*/ 0 h 59"/>
              <a:gd name="T4" fmla="*/ 13 w 77"/>
              <a:gd name="T5" fmla="*/ 3 h 59"/>
              <a:gd name="T6" fmla="*/ 10 w 77"/>
              <a:gd name="T7" fmla="*/ 7 h 59"/>
              <a:gd name="T8" fmla="*/ 7 w 77"/>
              <a:gd name="T9" fmla="*/ 10 h 59"/>
              <a:gd name="T10" fmla="*/ 3 w 77"/>
              <a:gd name="T11" fmla="*/ 14 h 59"/>
              <a:gd name="T12" fmla="*/ 3 w 77"/>
              <a:gd name="T13" fmla="*/ 17 h 59"/>
              <a:gd name="T14" fmla="*/ 0 w 77"/>
              <a:gd name="T15" fmla="*/ 21 h 59"/>
              <a:gd name="T16" fmla="*/ 0 w 77"/>
              <a:gd name="T17" fmla="*/ 24 h 59"/>
              <a:gd name="T18" fmla="*/ 0 w 77"/>
              <a:gd name="T19" fmla="*/ 28 h 59"/>
              <a:gd name="T20" fmla="*/ 0 w 77"/>
              <a:gd name="T21" fmla="*/ 31 h 59"/>
              <a:gd name="T22" fmla="*/ 7 w 77"/>
              <a:gd name="T23" fmla="*/ 35 h 59"/>
              <a:gd name="T24" fmla="*/ 13 w 77"/>
              <a:gd name="T25" fmla="*/ 38 h 59"/>
              <a:gd name="T26" fmla="*/ 20 w 77"/>
              <a:gd name="T27" fmla="*/ 42 h 59"/>
              <a:gd name="T28" fmla="*/ 27 w 77"/>
              <a:gd name="T29" fmla="*/ 42 h 59"/>
              <a:gd name="T30" fmla="*/ 33 w 77"/>
              <a:gd name="T31" fmla="*/ 45 h 59"/>
              <a:gd name="T32" fmla="*/ 40 w 77"/>
              <a:gd name="T33" fmla="*/ 49 h 59"/>
              <a:gd name="T34" fmla="*/ 47 w 77"/>
              <a:gd name="T35" fmla="*/ 52 h 59"/>
              <a:gd name="T36" fmla="*/ 53 w 77"/>
              <a:gd name="T37" fmla="*/ 52 h 59"/>
              <a:gd name="T38" fmla="*/ 57 w 77"/>
              <a:gd name="T39" fmla="*/ 56 h 59"/>
              <a:gd name="T40" fmla="*/ 60 w 77"/>
              <a:gd name="T41" fmla="*/ 59 h 59"/>
              <a:gd name="T42" fmla="*/ 67 w 77"/>
              <a:gd name="T43" fmla="*/ 59 h 59"/>
              <a:gd name="T44" fmla="*/ 73 w 77"/>
              <a:gd name="T45" fmla="*/ 59 h 59"/>
              <a:gd name="T46" fmla="*/ 77 w 77"/>
              <a:gd name="T47" fmla="*/ 59 h 59"/>
              <a:gd name="T48" fmla="*/ 77 w 77"/>
              <a:gd name="T49" fmla="*/ 56 h 59"/>
              <a:gd name="T50" fmla="*/ 77 w 77"/>
              <a:gd name="T51" fmla="*/ 52 h 59"/>
              <a:gd name="T52" fmla="*/ 73 w 77"/>
              <a:gd name="T53" fmla="*/ 52 h 59"/>
              <a:gd name="T54" fmla="*/ 67 w 77"/>
              <a:gd name="T55" fmla="*/ 49 h 59"/>
              <a:gd name="T56" fmla="*/ 63 w 77"/>
              <a:gd name="T57" fmla="*/ 49 h 59"/>
              <a:gd name="T58" fmla="*/ 63 w 77"/>
              <a:gd name="T59" fmla="*/ 45 h 59"/>
              <a:gd name="T60" fmla="*/ 60 w 77"/>
              <a:gd name="T61" fmla="*/ 42 h 59"/>
              <a:gd name="T62" fmla="*/ 57 w 77"/>
              <a:gd name="T63" fmla="*/ 38 h 59"/>
              <a:gd name="T64" fmla="*/ 53 w 77"/>
              <a:gd name="T65" fmla="*/ 35 h 59"/>
              <a:gd name="T66" fmla="*/ 50 w 77"/>
              <a:gd name="T67" fmla="*/ 31 h 59"/>
              <a:gd name="T68" fmla="*/ 47 w 77"/>
              <a:gd name="T69" fmla="*/ 28 h 59"/>
              <a:gd name="T70" fmla="*/ 43 w 77"/>
              <a:gd name="T71" fmla="*/ 24 h 59"/>
              <a:gd name="T72" fmla="*/ 40 w 77"/>
              <a:gd name="T73" fmla="*/ 21 h 59"/>
              <a:gd name="T74" fmla="*/ 40 w 77"/>
              <a:gd name="T75" fmla="*/ 21 h 59"/>
              <a:gd name="T76" fmla="*/ 37 w 77"/>
              <a:gd name="T77" fmla="*/ 17 h 59"/>
              <a:gd name="T78" fmla="*/ 33 w 77"/>
              <a:gd name="T79" fmla="*/ 14 h 59"/>
              <a:gd name="T80" fmla="*/ 33 w 77"/>
              <a:gd name="T81" fmla="*/ 10 h 59"/>
              <a:gd name="T82" fmla="*/ 30 w 77"/>
              <a:gd name="T83" fmla="*/ 7 h 59"/>
              <a:gd name="T84" fmla="*/ 27 w 77"/>
              <a:gd name="T85" fmla="*/ 3 h 59"/>
              <a:gd name="T86" fmla="*/ 23 w 77"/>
              <a:gd name="T87" fmla="*/ 3 h 59"/>
              <a:gd name="T88" fmla="*/ 20 w 77"/>
              <a:gd name="T89" fmla="*/ 0 h 59"/>
              <a:gd name="T90" fmla="*/ 20 w 77"/>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59">
                <a:moveTo>
                  <a:pt x="20" y="0"/>
                </a:moveTo>
                <a:lnTo>
                  <a:pt x="17" y="0"/>
                </a:lnTo>
                <a:lnTo>
                  <a:pt x="13" y="3"/>
                </a:lnTo>
                <a:lnTo>
                  <a:pt x="10" y="7"/>
                </a:lnTo>
                <a:lnTo>
                  <a:pt x="7" y="10"/>
                </a:lnTo>
                <a:lnTo>
                  <a:pt x="3" y="14"/>
                </a:lnTo>
                <a:lnTo>
                  <a:pt x="3" y="17"/>
                </a:lnTo>
                <a:lnTo>
                  <a:pt x="0" y="21"/>
                </a:lnTo>
                <a:lnTo>
                  <a:pt x="0" y="24"/>
                </a:lnTo>
                <a:lnTo>
                  <a:pt x="0" y="28"/>
                </a:lnTo>
                <a:lnTo>
                  <a:pt x="0" y="31"/>
                </a:lnTo>
                <a:lnTo>
                  <a:pt x="7" y="35"/>
                </a:lnTo>
                <a:lnTo>
                  <a:pt x="13" y="38"/>
                </a:lnTo>
                <a:lnTo>
                  <a:pt x="20" y="42"/>
                </a:lnTo>
                <a:lnTo>
                  <a:pt x="27" y="42"/>
                </a:lnTo>
                <a:lnTo>
                  <a:pt x="33" y="45"/>
                </a:lnTo>
                <a:lnTo>
                  <a:pt x="40" y="49"/>
                </a:lnTo>
                <a:lnTo>
                  <a:pt x="47" y="52"/>
                </a:lnTo>
                <a:lnTo>
                  <a:pt x="53" y="52"/>
                </a:lnTo>
                <a:lnTo>
                  <a:pt x="57" y="56"/>
                </a:lnTo>
                <a:lnTo>
                  <a:pt x="60" y="59"/>
                </a:lnTo>
                <a:lnTo>
                  <a:pt x="67" y="59"/>
                </a:lnTo>
                <a:lnTo>
                  <a:pt x="73" y="59"/>
                </a:lnTo>
                <a:lnTo>
                  <a:pt x="77" y="59"/>
                </a:lnTo>
                <a:lnTo>
                  <a:pt x="77" y="56"/>
                </a:lnTo>
                <a:lnTo>
                  <a:pt x="77" y="52"/>
                </a:lnTo>
                <a:lnTo>
                  <a:pt x="73" y="52"/>
                </a:lnTo>
                <a:lnTo>
                  <a:pt x="67" y="49"/>
                </a:lnTo>
                <a:lnTo>
                  <a:pt x="63" y="49"/>
                </a:lnTo>
                <a:lnTo>
                  <a:pt x="63" y="45"/>
                </a:lnTo>
                <a:lnTo>
                  <a:pt x="60" y="42"/>
                </a:lnTo>
                <a:lnTo>
                  <a:pt x="57" y="38"/>
                </a:lnTo>
                <a:lnTo>
                  <a:pt x="53" y="35"/>
                </a:lnTo>
                <a:lnTo>
                  <a:pt x="50" y="31"/>
                </a:lnTo>
                <a:lnTo>
                  <a:pt x="47" y="28"/>
                </a:lnTo>
                <a:lnTo>
                  <a:pt x="43" y="24"/>
                </a:lnTo>
                <a:lnTo>
                  <a:pt x="40" y="21"/>
                </a:lnTo>
                <a:lnTo>
                  <a:pt x="40" y="21"/>
                </a:lnTo>
                <a:lnTo>
                  <a:pt x="37" y="17"/>
                </a:lnTo>
                <a:lnTo>
                  <a:pt x="33" y="14"/>
                </a:lnTo>
                <a:lnTo>
                  <a:pt x="33" y="10"/>
                </a:lnTo>
                <a:lnTo>
                  <a:pt x="30" y="7"/>
                </a:lnTo>
                <a:lnTo>
                  <a:pt x="27" y="3"/>
                </a:lnTo>
                <a:lnTo>
                  <a:pt x="23" y="3"/>
                </a:lnTo>
                <a:lnTo>
                  <a:pt x="20" y="0"/>
                </a:lnTo>
                <a:lnTo>
                  <a:pt x="20" y="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4"/>
          <p:cNvSpPr>
            <a:spLocks/>
          </p:cNvSpPr>
          <p:nvPr/>
        </p:nvSpPr>
        <p:spPr bwMode="auto">
          <a:xfrm>
            <a:off x="6145213" y="5871616"/>
            <a:ext cx="22225" cy="15875"/>
          </a:xfrm>
          <a:custGeom>
            <a:avLst/>
            <a:gdLst>
              <a:gd name="T0" fmla="*/ 7 w 14"/>
              <a:gd name="T1" fmla="*/ 10 h 10"/>
              <a:gd name="T2" fmla="*/ 7 w 14"/>
              <a:gd name="T3" fmla="*/ 10 h 10"/>
              <a:gd name="T4" fmla="*/ 10 w 14"/>
              <a:gd name="T5" fmla="*/ 10 h 10"/>
              <a:gd name="T6" fmla="*/ 10 w 14"/>
              <a:gd name="T7" fmla="*/ 7 h 10"/>
              <a:gd name="T8" fmla="*/ 14 w 14"/>
              <a:gd name="T9" fmla="*/ 7 h 10"/>
              <a:gd name="T10" fmla="*/ 14 w 14"/>
              <a:gd name="T11" fmla="*/ 3 h 10"/>
              <a:gd name="T12" fmla="*/ 10 w 14"/>
              <a:gd name="T13" fmla="*/ 0 h 10"/>
              <a:gd name="T14" fmla="*/ 10 w 14"/>
              <a:gd name="T15" fmla="*/ 0 h 10"/>
              <a:gd name="T16" fmla="*/ 7 w 14"/>
              <a:gd name="T17" fmla="*/ 0 h 10"/>
              <a:gd name="T18" fmla="*/ 7 w 14"/>
              <a:gd name="T19" fmla="*/ 0 h 10"/>
              <a:gd name="T20" fmla="*/ 4 w 14"/>
              <a:gd name="T21" fmla="*/ 0 h 10"/>
              <a:gd name="T22" fmla="*/ 4 w 14"/>
              <a:gd name="T23" fmla="*/ 0 h 10"/>
              <a:gd name="T24" fmla="*/ 0 w 14"/>
              <a:gd name="T25" fmla="*/ 3 h 10"/>
              <a:gd name="T26" fmla="*/ 0 w 14"/>
              <a:gd name="T27" fmla="*/ 7 h 10"/>
              <a:gd name="T28" fmla="*/ 4 w 14"/>
              <a:gd name="T29" fmla="*/ 7 h 10"/>
              <a:gd name="T30" fmla="*/ 4 w 14"/>
              <a:gd name="T31" fmla="*/ 10 h 10"/>
              <a:gd name="T32" fmla="*/ 7 w 14"/>
              <a:gd name="T33" fmla="*/ 10 h 10"/>
              <a:gd name="T34" fmla="*/ 7 w 14"/>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7" y="10"/>
                </a:moveTo>
                <a:lnTo>
                  <a:pt x="7" y="10"/>
                </a:lnTo>
                <a:lnTo>
                  <a:pt x="10" y="10"/>
                </a:lnTo>
                <a:lnTo>
                  <a:pt x="10" y="7"/>
                </a:lnTo>
                <a:lnTo>
                  <a:pt x="14" y="7"/>
                </a:lnTo>
                <a:lnTo>
                  <a:pt x="14" y="3"/>
                </a:lnTo>
                <a:lnTo>
                  <a:pt x="10" y="0"/>
                </a:lnTo>
                <a:lnTo>
                  <a:pt x="10" y="0"/>
                </a:lnTo>
                <a:lnTo>
                  <a:pt x="7" y="0"/>
                </a:lnTo>
                <a:lnTo>
                  <a:pt x="7" y="0"/>
                </a:lnTo>
                <a:lnTo>
                  <a:pt x="4" y="0"/>
                </a:lnTo>
                <a:lnTo>
                  <a:pt x="4" y="0"/>
                </a:lnTo>
                <a:lnTo>
                  <a:pt x="0" y="3"/>
                </a:lnTo>
                <a:lnTo>
                  <a:pt x="0" y="7"/>
                </a:lnTo>
                <a:lnTo>
                  <a:pt x="4" y="7"/>
                </a:lnTo>
                <a:lnTo>
                  <a:pt x="4" y="10"/>
                </a:lnTo>
                <a:lnTo>
                  <a:pt x="7"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5"/>
          <p:cNvSpPr>
            <a:spLocks/>
          </p:cNvSpPr>
          <p:nvPr/>
        </p:nvSpPr>
        <p:spPr bwMode="auto">
          <a:xfrm>
            <a:off x="6119813" y="5882729"/>
            <a:ext cx="131762" cy="71437"/>
          </a:xfrm>
          <a:custGeom>
            <a:avLst/>
            <a:gdLst>
              <a:gd name="T0" fmla="*/ 73 w 83"/>
              <a:gd name="T1" fmla="*/ 45 h 45"/>
              <a:gd name="T2" fmla="*/ 80 w 83"/>
              <a:gd name="T3" fmla="*/ 45 h 45"/>
              <a:gd name="T4" fmla="*/ 83 w 83"/>
              <a:gd name="T5" fmla="*/ 42 h 45"/>
              <a:gd name="T6" fmla="*/ 76 w 83"/>
              <a:gd name="T7" fmla="*/ 35 h 45"/>
              <a:gd name="T8" fmla="*/ 63 w 83"/>
              <a:gd name="T9" fmla="*/ 28 h 45"/>
              <a:gd name="T10" fmla="*/ 60 w 83"/>
              <a:gd name="T11" fmla="*/ 24 h 45"/>
              <a:gd name="T12" fmla="*/ 56 w 83"/>
              <a:gd name="T13" fmla="*/ 28 h 45"/>
              <a:gd name="T14" fmla="*/ 50 w 83"/>
              <a:gd name="T15" fmla="*/ 31 h 45"/>
              <a:gd name="T16" fmla="*/ 40 w 83"/>
              <a:gd name="T17" fmla="*/ 24 h 45"/>
              <a:gd name="T18" fmla="*/ 33 w 83"/>
              <a:gd name="T19" fmla="*/ 21 h 45"/>
              <a:gd name="T20" fmla="*/ 23 w 83"/>
              <a:gd name="T21" fmla="*/ 17 h 45"/>
              <a:gd name="T22" fmla="*/ 16 w 83"/>
              <a:gd name="T23" fmla="*/ 14 h 45"/>
              <a:gd name="T24" fmla="*/ 10 w 83"/>
              <a:gd name="T25" fmla="*/ 10 h 45"/>
              <a:gd name="T26" fmla="*/ 6 w 83"/>
              <a:gd name="T27" fmla="*/ 3 h 45"/>
              <a:gd name="T28" fmla="*/ 3 w 83"/>
              <a:gd name="T29" fmla="*/ 3 h 45"/>
              <a:gd name="T30" fmla="*/ 3 w 83"/>
              <a:gd name="T31" fmla="*/ 10 h 45"/>
              <a:gd name="T32" fmla="*/ 3 w 83"/>
              <a:gd name="T33" fmla="*/ 14 h 45"/>
              <a:gd name="T34" fmla="*/ 6 w 83"/>
              <a:gd name="T35" fmla="*/ 24 h 45"/>
              <a:gd name="T36" fmla="*/ 6 w 83"/>
              <a:gd name="T37" fmla="*/ 31 h 45"/>
              <a:gd name="T38" fmla="*/ 10 w 83"/>
              <a:gd name="T39" fmla="*/ 38 h 45"/>
              <a:gd name="T40" fmla="*/ 10 w 83"/>
              <a:gd name="T41" fmla="*/ 38 h 45"/>
              <a:gd name="T42" fmla="*/ 13 w 83"/>
              <a:gd name="T43" fmla="*/ 38 h 45"/>
              <a:gd name="T44" fmla="*/ 13 w 83"/>
              <a:gd name="T45" fmla="*/ 31 h 45"/>
              <a:gd name="T46" fmla="*/ 16 w 83"/>
              <a:gd name="T47" fmla="*/ 24 h 45"/>
              <a:gd name="T48" fmla="*/ 20 w 83"/>
              <a:gd name="T49" fmla="*/ 24 h 45"/>
              <a:gd name="T50" fmla="*/ 23 w 83"/>
              <a:gd name="T51" fmla="*/ 28 h 45"/>
              <a:gd name="T52" fmla="*/ 33 w 83"/>
              <a:gd name="T53" fmla="*/ 31 h 45"/>
              <a:gd name="T54" fmla="*/ 40 w 83"/>
              <a:gd name="T55" fmla="*/ 38 h 45"/>
              <a:gd name="T56" fmla="*/ 46 w 83"/>
              <a:gd name="T57" fmla="*/ 42 h 45"/>
              <a:gd name="T58" fmla="*/ 56 w 83"/>
              <a:gd name="T59" fmla="*/ 45 h 45"/>
              <a:gd name="T60" fmla="*/ 60 w 83"/>
              <a:gd name="T61" fmla="*/ 45 h 45"/>
              <a:gd name="T62" fmla="*/ 66 w 83"/>
              <a:gd name="T6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5">
                <a:moveTo>
                  <a:pt x="66" y="45"/>
                </a:moveTo>
                <a:lnTo>
                  <a:pt x="73" y="45"/>
                </a:lnTo>
                <a:lnTo>
                  <a:pt x="76" y="45"/>
                </a:lnTo>
                <a:lnTo>
                  <a:pt x="80" y="45"/>
                </a:lnTo>
                <a:lnTo>
                  <a:pt x="83" y="45"/>
                </a:lnTo>
                <a:lnTo>
                  <a:pt x="83" y="42"/>
                </a:lnTo>
                <a:lnTo>
                  <a:pt x="80" y="38"/>
                </a:lnTo>
                <a:lnTo>
                  <a:pt x="76" y="35"/>
                </a:lnTo>
                <a:lnTo>
                  <a:pt x="66" y="31"/>
                </a:lnTo>
                <a:lnTo>
                  <a:pt x="63" y="28"/>
                </a:lnTo>
                <a:lnTo>
                  <a:pt x="60" y="28"/>
                </a:lnTo>
                <a:lnTo>
                  <a:pt x="60" y="24"/>
                </a:lnTo>
                <a:lnTo>
                  <a:pt x="60" y="24"/>
                </a:lnTo>
                <a:lnTo>
                  <a:pt x="56" y="28"/>
                </a:lnTo>
                <a:lnTo>
                  <a:pt x="53" y="28"/>
                </a:lnTo>
                <a:lnTo>
                  <a:pt x="50" y="31"/>
                </a:lnTo>
                <a:lnTo>
                  <a:pt x="43" y="28"/>
                </a:lnTo>
                <a:lnTo>
                  <a:pt x="40" y="24"/>
                </a:lnTo>
                <a:lnTo>
                  <a:pt x="36" y="24"/>
                </a:lnTo>
                <a:lnTo>
                  <a:pt x="33" y="21"/>
                </a:lnTo>
                <a:lnTo>
                  <a:pt x="30" y="21"/>
                </a:lnTo>
                <a:lnTo>
                  <a:pt x="23" y="17"/>
                </a:lnTo>
                <a:lnTo>
                  <a:pt x="20" y="14"/>
                </a:lnTo>
                <a:lnTo>
                  <a:pt x="16" y="14"/>
                </a:lnTo>
                <a:lnTo>
                  <a:pt x="13" y="14"/>
                </a:lnTo>
                <a:lnTo>
                  <a:pt x="10" y="10"/>
                </a:lnTo>
                <a:lnTo>
                  <a:pt x="10" y="7"/>
                </a:lnTo>
                <a:lnTo>
                  <a:pt x="6" y="3"/>
                </a:lnTo>
                <a:lnTo>
                  <a:pt x="6" y="0"/>
                </a:lnTo>
                <a:lnTo>
                  <a:pt x="3" y="3"/>
                </a:lnTo>
                <a:lnTo>
                  <a:pt x="3" y="7"/>
                </a:lnTo>
                <a:lnTo>
                  <a:pt x="3" y="10"/>
                </a:lnTo>
                <a:lnTo>
                  <a:pt x="0" y="10"/>
                </a:lnTo>
                <a:lnTo>
                  <a:pt x="3" y="14"/>
                </a:lnTo>
                <a:lnTo>
                  <a:pt x="3" y="21"/>
                </a:lnTo>
                <a:lnTo>
                  <a:pt x="6" y="24"/>
                </a:lnTo>
                <a:lnTo>
                  <a:pt x="6" y="28"/>
                </a:lnTo>
                <a:lnTo>
                  <a:pt x="6" y="31"/>
                </a:lnTo>
                <a:lnTo>
                  <a:pt x="10" y="35"/>
                </a:lnTo>
                <a:lnTo>
                  <a:pt x="10" y="38"/>
                </a:lnTo>
                <a:lnTo>
                  <a:pt x="10" y="38"/>
                </a:lnTo>
                <a:lnTo>
                  <a:pt x="10" y="38"/>
                </a:lnTo>
                <a:lnTo>
                  <a:pt x="13" y="38"/>
                </a:lnTo>
                <a:lnTo>
                  <a:pt x="13" y="38"/>
                </a:lnTo>
                <a:lnTo>
                  <a:pt x="13" y="35"/>
                </a:lnTo>
                <a:lnTo>
                  <a:pt x="13" y="31"/>
                </a:lnTo>
                <a:lnTo>
                  <a:pt x="13" y="28"/>
                </a:lnTo>
                <a:lnTo>
                  <a:pt x="16" y="24"/>
                </a:lnTo>
                <a:lnTo>
                  <a:pt x="20" y="24"/>
                </a:lnTo>
                <a:lnTo>
                  <a:pt x="20" y="24"/>
                </a:lnTo>
                <a:lnTo>
                  <a:pt x="20" y="24"/>
                </a:lnTo>
                <a:lnTo>
                  <a:pt x="23" y="28"/>
                </a:lnTo>
                <a:lnTo>
                  <a:pt x="26" y="28"/>
                </a:lnTo>
                <a:lnTo>
                  <a:pt x="33" y="31"/>
                </a:lnTo>
                <a:lnTo>
                  <a:pt x="36" y="35"/>
                </a:lnTo>
                <a:lnTo>
                  <a:pt x="40" y="38"/>
                </a:lnTo>
                <a:lnTo>
                  <a:pt x="43" y="42"/>
                </a:lnTo>
                <a:lnTo>
                  <a:pt x="46" y="42"/>
                </a:lnTo>
                <a:lnTo>
                  <a:pt x="50" y="45"/>
                </a:lnTo>
                <a:lnTo>
                  <a:pt x="56" y="45"/>
                </a:lnTo>
                <a:lnTo>
                  <a:pt x="56" y="45"/>
                </a:lnTo>
                <a:lnTo>
                  <a:pt x="60" y="45"/>
                </a:lnTo>
                <a:lnTo>
                  <a:pt x="63" y="45"/>
                </a:lnTo>
                <a:lnTo>
                  <a:pt x="66" y="45"/>
                </a:lnTo>
                <a:lnTo>
                  <a:pt x="6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8" name="Group 86"/>
          <p:cNvGrpSpPr>
            <a:grpSpLocks/>
          </p:cNvGrpSpPr>
          <p:nvPr/>
        </p:nvGrpSpPr>
        <p:grpSpPr bwMode="auto">
          <a:xfrm flipH="1">
            <a:off x="5818188" y="4754016"/>
            <a:ext cx="588962" cy="1201738"/>
            <a:chOff x="4225" y="2940"/>
            <a:chExt cx="408" cy="858"/>
          </a:xfrm>
        </p:grpSpPr>
        <p:sp>
          <p:nvSpPr>
            <p:cNvPr id="89" name="Freeform 87"/>
            <p:cNvSpPr>
              <a:spLocks/>
            </p:cNvSpPr>
            <p:nvPr/>
          </p:nvSpPr>
          <p:spPr bwMode="auto">
            <a:xfrm>
              <a:off x="4225" y="3315"/>
              <a:ext cx="121" cy="483"/>
            </a:xfrm>
            <a:custGeom>
              <a:avLst/>
              <a:gdLst>
                <a:gd name="T0" fmla="*/ 4 w 110"/>
                <a:gd name="T1" fmla="*/ 415 h 426"/>
                <a:gd name="T2" fmla="*/ 10 w 110"/>
                <a:gd name="T3" fmla="*/ 419 h 426"/>
                <a:gd name="T4" fmla="*/ 20 w 110"/>
                <a:gd name="T5" fmla="*/ 422 h 426"/>
                <a:gd name="T6" fmla="*/ 27 w 110"/>
                <a:gd name="T7" fmla="*/ 426 h 426"/>
                <a:gd name="T8" fmla="*/ 34 w 110"/>
                <a:gd name="T9" fmla="*/ 422 h 426"/>
                <a:gd name="T10" fmla="*/ 40 w 110"/>
                <a:gd name="T11" fmla="*/ 422 h 426"/>
                <a:gd name="T12" fmla="*/ 47 w 110"/>
                <a:gd name="T13" fmla="*/ 419 h 426"/>
                <a:gd name="T14" fmla="*/ 50 w 110"/>
                <a:gd name="T15" fmla="*/ 415 h 426"/>
                <a:gd name="T16" fmla="*/ 50 w 110"/>
                <a:gd name="T17" fmla="*/ 408 h 426"/>
                <a:gd name="T18" fmla="*/ 50 w 110"/>
                <a:gd name="T19" fmla="*/ 394 h 426"/>
                <a:gd name="T20" fmla="*/ 50 w 110"/>
                <a:gd name="T21" fmla="*/ 377 h 426"/>
                <a:gd name="T22" fmla="*/ 57 w 110"/>
                <a:gd name="T23" fmla="*/ 318 h 426"/>
                <a:gd name="T24" fmla="*/ 57 w 110"/>
                <a:gd name="T25" fmla="*/ 297 h 426"/>
                <a:gd name="T26" fmla="*/ 54 w 110"/>
                <a:gd name="T27" fmla="*/ 286 h 426"/>
                <a:gd name="T28" fmla="*/ 57 w 110"/>
                <a:gd name="T29" fmla="*/ 272 h 426"/>
                <a:gd name="T30" fmla="*/ 67 w 110"/>
                <a:gd name="T31" fmla="*/ 244 h 426"/>
                <a:gd name="T32" fmla="*/ 70 w 110"/>
                <a:gd name="T33" fmla="*/ 223 h 426"/>
                <a:gd name="T34" fmla="*/ 77 w 110"/>
                <a:gd name="T35" fmla="*/ 206 h 426"/>
                <a:gd name="T36" fmla="*/ 80 w 110"/>
                <a:gd name="T37" fmla="*/ 188 h 426"/>
                <a:gd name="T38" fmla="*/ 90 w 110"/>
                <a:gd name="T39" fmla="*/ 167 h 426"/>
                <a:gd name="T40" fmla="*/ 104 w 110"/>
                <a:gd name="T41" fmla="*/ 133 h 426"/>
                <a:gd name="T42" fmla="*/ 110 w 110"/>
                <a:gd name="T43" fmla="*/ 98 h 426"/>
                <a:gd name="T44" fmla="*/ 110 w 110"/>
                <a:gd name="T45" fmla="*/ 63 h 426"/>
                <a:gd name="T46" fmla="*/ 110 w 110"/>
                <a:gd name="T47" fmla="*/ 35 h 426"/>
                <a:gd name="T48" fmla="*/ 104 w 110"/>
                <a:gd name="T49" fmla="*/ 17 h 426"/>
                <a:gd name="T50" fmla="*/ 90 w 110"/>
                <a:gd name="T51" fmla="*/ 3 h 426"/>
                <a:gd name="T52" fmla="*/ 67 w 110"/>
                <a:gd name="T53" fmla="*/ 0 h 426"/>
                <a:gd name="T54" fmla="*/ 50 w 110"/>
                <a:gd name="T55" fmla="*/ 10 h 426"/>
                <a:gd name="T56" fmla="*/ 40 w 110"/>
                <a:gd name="T57" fmla="*/ 24 h 426"/>
                <a:gd name="T58" fmla="*/ 34 w 110"/>
                <a:gd name="T59" fmla="*/ 45 h 426"/>
                <a:gd name="T60" fmla="*/ 30 w 110"/>
                <a:gd name="T61" fmla="*/ 87 h 426"/>
                <a:gd name="T62" fmla="*/ 24 w 110"/>
                <a:gd name="T63" fmla="*/ 153 h 426"/>
                <a:gd name="T64" fmla="*/ 20 w 110"/>
                <a:gd name="T65" fmla="*/ 188 h 426"/>
                <a:gd name="T66" fmla="*/ 10 w 110"/>
                <a:gd name="T67" fmla="*/ 251 h 426"/>
                <a:gd name="T68" fmla="*/ 4 w 110"/>
                <a:gd name="T69" fmla="*/ 307 h 426"/>
                <a:gd name="T70" fmla="*/ 0 w 110"/>
                <a:gd name="T71" fmla="*/ 363 h 426"/>
                <a:gd name="T72" fmla="*/ 4 w 110"/>
                <a:gd name="T73" fmla="*/ 387 h 426"/>
                <a:gd name="T74" fmla="*/ 0 w 110"/>
                <a:gd name="T75" fmla="*/ 405 h 426"/>
                <a:gd name="T76" fmla="*/ 0 w 110"/>
                <a:gd name="T77"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426">
                  <a:moveTo>
                    <a:pt x="0" y="415"/>
                  </a:moveTo>
                  <a:lnTo>
                    <a:pt x="4" y="415"/>
                  </a:lnTo>
                  <a:lnTo>
                    <a:pt x="7" y="419"/>
                  </a:lnTo>
                  <a:lnTo>
                    <a:pt x="10" y="419"/>
                  </a:lnTo>
                  <a:lnTo>
                    <a:pt x="14" y="422"/>
                  </a:lnTo>
                  <a:lnTo>
                    <a:pt x="20" y="422"/>
                  </a:lnTo>
                  <a:lnTo>
                    <a:pt x="24" y="426"/>
                  </a:lnTo>
                  <a:lnTo>
                    <a:pt x="27" y="426"/>
                  </a:lnTo>
                  <a:lnTo>
                    <a:pt x="30" y="426"/>
                  </a:lnTo>
                  <a:lnTo>
                    <a:pt x="34" y="422"/>
                  </a:lnTo>
                  <a:lnTo>
                    <a:pt x="37" y="422"/>
                  </a:lnTo>
                  <a:lnTo>
                    <a:pt x="40" y="422"/>
                  </a:lnTo>
                  <a:lnTo>
                    <a:pt x="44" y="419"/>
                  </a:lnTo>
                  <a:lnTo>
                    <a:pt x="47" y="419"/>
                  </a:lnTo>
                  <a:lnTo>
                    <a:pt x="47" y="415"/>
                  </a:lnTo>
                  <a:lnTo>
                    <a:pt x="50" y="415"/>
                  </a:lnTo>
                  <a:lnTo>
                    <a:pt x="54" y="412"/>
                  </a:lnTo>
                  <a:lnTo>
                    <a:pt x="50" y="408"/>
                  </a:lnTo>
                  <a:lnTo>
                    <a:pt x="50" y="401"/>
                  </a:lnTo>
                  <a:lnTo>
                    <a:pt x="50" y="394"/>
                  </a:lnTo>
                  <a:lnTo>
                    <a:pt x="50" y="391"/>
                  </a:lnTo>
                  <a:lnTo>
                    <a:pt x="50" y="377"/>
                  </a:lnTo>
                  <a:lnTo>
                    <a:pt x="54" y="346"/>
                  </a:lnTo>
                  <a:lnTo>
                    <a:pt x="57" y="318"/>
                  </a:lnTo>
                  <a:lnTo>
                    <a:pt x="57" y="300"/>
                  </a:lnTo>
                  <a:lnTo>
                    <a:pt x="57" y="297"/>
                  </a:lnTo>
                  <a:lnTo>
                    <a:pt x="57" y="290"/>
                  </a:lnTo>
                  <a:lnTo>
                    <a:pt x="54" y="286"/>
                  </a:lnTo>
                  <a:lnTo>
                    <a:pt x="54" y="279"/>
                  </a:lnTo>
                  <a:lnTo>
                    <a:pt x="57" y="272"/>
                  </a:lnTo>
                  <a:lnTo>
                    <a:pt x="64" y="258"/>
                  </a:lnTo>
                  <a:lnTo>
                    <a:pt x="67" y="244"/>
                  </a:lnTo>
                  <a:lnTo>
                    <a:pt x="70" y="234"/>
                  </a:lnTo>
                  <a:lnTo>
                    <a:pt x="70" y="223"/>
                  </a:lnTo>
                  <a:lnTo>
                    <a:pt x="74" y="213"/>
                  </a:lnTo>
                  <a:lnTo>
                    <a:pt x="77" y="206"/>
                  </a:lnTo>
                  <a:lnTo>
                    <a:pt x="80" y="195"/>
                  </a:lnTo>
                  <a:lnTo>
                    <a:pt x="80" y="188"/>
                  </a:lnTo>
                  <a:lnTo>
                    <a:pt x="84" y="181"/>
                  </a:lnTo>
                  <a:lnTo>
                    <a:pt x="90" y="167"/>
                  </a:lnTo>
                  <a:lnTo>
                    <a:pt x="97" y="150"/>
                  </a:lnTo>
                  <a:lnTo>
                    <a:pt x="104" y="133"/>
                  </a:lnTo>
                  <a:lnTo>
                    <a:pt x="107" y="115"/>
                  </a:lnTo>
                  <a:lnTo>
                    <a:pt x="110" y="98"/>
                  </a:lnTo>
                  <a:lnTo>
                    <a:pt x="110" y="80"/>
                  </a:lnTo>
                  <a:lnTo>
                    <a:pt x="110" y="63"/>
                  </a:lnTo>
                  <a:lnTo>
                    <a:pt x="110" y="49"/>
                  </a:lnTo>
                  <a:lnTo>
                    <a:pt x="110" y="35"/>
                  </a:lnTo>
                  <a:lnTo>
                    <a:pt x="107" y="24"/>
                  </a:lnTo>
                  <a:lnTo>
                    <a:pt x="104" y="17"/>
                  </a:lnTo>
                  <a:lnTo>
                    <a:pt x="97" y="7"/>
                  </a:lnTo>
                  <a:lnTo>
                    <a:pt x="90" y="3"/>
                  </a:lnTo>
                  <a:lnTo>
                    <a:pt x="80" y="0"/>
                  </a:lnTo>
                  <a:lnTo>
                    <a:pt x="67" y="0"/>
                  </a:lnTo>
                  <a:lnTo>
                    <a:pt x="60" y="3"/>
                  </a:lnTo>
                  <a:lnTo>
                    <a:pt x="50" y="10"/>
                  </a:lnTo>
                  <a:lnTo>
                    <a:pt x="44" y="17"/>
                  </a:lnTo>
                  <a:lnTo>
                    <a:pt x="40" y="24"/>
                  </a:lnTo>
                  <a:lnTo>
                    <a:pt x="37" y="35"/>
                  </a:lnTo>
                  <a:lnTo>
                    <a:pt x="34" y="45"/>
                  </a:lnTo>
                  <a:lnTo>
                    <a:pt x="30" y="56"/>
                  </a:lnTo>
                  <a:lnTo>
                    <a:pt x="30" y="87"/>
                  </a:lnTo>
                  <a:lnTo>
                    <a:pt x="27" y="122"/>
                  </a:lnTo>
                  <a:lnTo>
                    <a:pt x="24" y="153"/>
                  </a:lnTo>
                  <a:lnTo>
                    <a:pt x="24" y="174"/>
                  </a:lnTo>
                  <a:lnTo>
                    <a:pt x="20" y="188"/>
                  </a:lnTo>
                  <a:lnTo>
                    <a:pt x="14" y="220"/>
                  </a:lnTo>
                  <a:lnTo>
                    <a:pt x="10" y="251"/>
                  </a:lnTo>
                  <a:lnTo>
                    <a:pt x="7" y="279"/>
                  </a:lnTo>
                  <a:lnTo>
                    <a:pt x="4" y="307"/>
                  </a:lnTo>
                  <a:lnTo>
                    <a:pt x="4" y="339"/>
                  </a:lnTo>
                  <a:lnTo>
                    <a:pt x="0" y="363"/>
                  </a:lnTo>
                  <a:lnTo>
                    <a:pt x="0" y="380"/>
                  </a:lnTo>
                  <a:lnTo>
                    <a:pt x="4" y="387"/>
                  </a:lnTo>
                  <a:lnTo>
                    <a:pt x="4" y="398"/>
                  </a:lnTo>
                  <a:lnTo>
                    <a:pt x="0" y="405"/>
                  </a:lnTo>
                  <a:lnTo>
                    <a:pt x="0" y="415"/>
                  </a:lnTo>
                  <a:lnTo>
                    <a:pt x="0" y="415"/>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0" name="Group 88"/>
            <p:cNvGrpSpPr>
              <a:grpSpLocks/>
            </p:cNvGrpSpPr>
            <p:nvPr/>
          </p:nvGrpSpPr>
          <p:grpSpPr bwMode="auto">
            <a:xfrm>
              <a:off x="4255" y="2940"/>
              <a:ext cx="378" cy="853"/>
              <a:chOff x="4255" y="2940"/>
              <a:chExt cx="378" cy="853"/>
            </a:xfrm>
          </p:grpSpPr>
          <p:sp>
            <p:nvSpPr>
              <p:cNvPr id="91" name="Freeform 89"/>
              <p:cNvSpPr>
                <a:spLocks/>
              </p:cNvSpPr>
              <p:nvPr/>
            </p:nvSpPr>
            <p:spPr bwMode="auto">
              <a:xfrm>
                <a:off x="4266" y="3315"/>
                <a:ext cx="110" cy="478"/>
              </a:xfrm>
              <a:custGeom>
                <a:avLst/>
                <a:gdLst>
                  <a:gd name="T0" fmla="*/ 30 w 100"/>
                  <a:gd name="T1" fmla="*/ 412 h 422"/>
                  <a:gd name="T2" fmla="*/ 37 w 100"/>
                  <a:gd name="T3" fmla="*/ 415 h 422"/>
                  <a:gd name="T4" fmla="*/ 47 w 100"/>
                  <a:gd name="T5" fmla="*/ 419 h 422"/>
                  <a:gd name="T6" fmla="*/ 57 w 100"/>
                  <a:gd name="T7" fmla="*/ 422 h 422"/>
                  <a:gd name="T8" fmla="*/ 63 w 100"/>
                  <a:gd name="T9" fmla="*/ 422 h 422"/>
                  <a:gd name="T10" fmla="*/ 73 w 100"/>
                  <a:gd name="T11" fmla="*/ 419 h 422"/>
                  <a:gd name="T12" fmla="*/ 77 w 100"/>
                  <a:gd name="T13" fmla="*/ 412 h 422"/>
                  <a:gd name="T14" fmla="*/ 73 w 100"/>
                  <a:gd name="T15" fmla="*/ 398 h 422"/>
                  <a:gd name="T16" fmla="*/ 73 w 100"/>
                  <a:gd name="T17" fmla="*/ 373 h 422"/>
                  <a:gd name="T18" fmla="*/ 83 w 100"/>
                  <a:gd name="T19" fmla="*/ 293 h 422"/>
                  <a:gd name="T20" fmla="*/ 94 w 100"/>
                  <a:gd name="T21" fmla="*/ 258 h 422"/>
                  <a:gd name="T22" fmla="*/ 100 w 100"/>
                  <a:gd name="T23" fmla="*/ 227 h 422"/>
                  <a:gd name="T24" fmla="*/ 100 w 100"/>
                  <a:gd name="T25" fmla="*/ 192 h 422"/>
                  <a:gd name="T26" fmla="*/ 94 w 100"/>
                  <a:gd name="T27" fmla="*/ 119 h 422"/>
                  <a:gd name="T28" fmla="*/ 90 w 100"/>
                  <a:gd name="T29" fmla="*/ 77 h 422"/>
                  <a:gd name="T30" fmla="*/ 80 w 100"/>
                  <a:gd name="T31" fmla="*/ 49 h 422"/>
                  <a:gd name="T32" fmla="*/ 70 w 100"/>
                  <a:gd name="T33" fmla="*/ 21 h 422"/>
                  <a:gd name="T34" fmla="*/ 53 w 100"/>
                  <a:gd name="T35" fmla="*/ 3 h 422"/>
                  <a:gd name="T36" fmla="*/ 30 w 100"/>
                  <a:gd name="T37" fmla="*/ 3 h 422"/>
                  <a:gd name="T38" fmla="*/ 13 w 100"/>
                  <a:gd name="T39" fmla="*/ 14 h 422"/>
                  <a:gd name="T40" fmla="*/ 3 w 100"/>
                  <a:gd name="T41" fmla="*/ 35 h 422"/>
                  <a:gd name="T42" fmla="*/ 0 w 100"/>
                  <a:gd name="T43" fmla="*/ 59 h 422"/>
                  <a:gd name="T44" fmla="*/ 7 w 100"/>
                  <a:gd name="T45" fmla="*/ 84 h 422"/>
                  <a:gd name="T46" fmla="*/ 17 w 100"/>
                  <a:gd name="T47" fmla="*/ 126 h 422"/>
                  <a:gd name="T48" fmla="*/ 30 w 100"/>
                  <a:gd name="T49" fmla="*/ 171 h 422"/>
                  <a:gd name="T50" fmla="*/ 40 w 100"/>
                  <a:gd name="T51" fmla="*/ 202 h 422"/>
                  <a:gd name="T52" fmla="*/ 43 w 100"/>
                  <a:gd name="T53" fmla="*/ 216 h 422"/>
                  <a:gd name="T54" fmla="*/ 47 w 100"/>
                  <a:gd name="T55" fmla="*/ 223 h 422"/>
                  <a:gd name="T56" fmla="*/ 53 w 100"/>
                  <a:gd name="T57" fmla="*/ 227 h 422"/>
                  <a:gd name="T58" fmla="*/ 53 w 100"/>
                  <a:gd name="T59" fmla="*/ 234 h 422"/>
                  <a:gd name="T60" fmla="*/ 47 w 100"/>
                  <a:gd name="T61" fmla="*/ 234 h 422"/>
                  <a:gd name="T62" fmla="*/ 43 w 100"/>
                  <a:gd name="T63" fmla="*/ 237 h 422"/>
                  <a:gd name="T64" fmla="*/ 40 w 100"/>
                  <a:gd name="T65" fmla="*/ 248 h 422"/>
                  <a:gd name="T66" fmla="*/ 33 w 100"/>
                  <a:gd name="T67" fmla="*/ 279 h 422"/>
                  <a:gd name="T68" fmla="*/ 30 w 100"/>
                  <a:gd name="T69" fmla="*/ 321 h 422"/>
                  <a:gd name="T70" fmla="*/ 27 w 100"/>
                  <a:gd name="T71" fmla="*/ 387 h 422"/>
                  <a:gd name="T72" fmla="*/ 27 w 100"/>
                  <a:gd name="T73" fmla="*/ 40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422">
                    <a:moveTo>
                      <a:pt x="27" y="408"/>
                    </a:moveTo>
                    <a:lnTo>
                      <a:pt x="30" y="412"/>
                    </a:lnTo>
                    <a:lnTo>
                      <a:pt x="33" y="412"/>
                    </a:lnTo>
                    <a:lnTo>
                      <a:pt x="37" y="415"/>
                    </a:lnTo>
                    <a:lnTo>
                      <a:pt x="43" y="415"/>
                    </a:lnTo>
                    <a:lnTo>
                      <a:pt x="47" y="419"/>
                    </a:lnTo>
                    <a:lnTo>
                      <a:pt x="53" y="422"/>
                    </a:lnTo>
                    <a:lnTo>
                      <a:pt x="57" y="422"/>
                    </a:lnTo>
                    <a:lnTo>
                      <a:pt x="60" y="422"/>
                    </a:lnTo>
                    <a:lnTo>
                      <a:pt x="63" y="422"/>
                    </a:lnTo>
                    <a:lnTo>
                      <a:pt x="70" y="422"/>
                    </a:lnTo>
                    <a:lnTo>
                      <a:pt x="73" y="419"/>
                    </a:lnTo>
                    <a:lnTo>
                      <a:pt x="77" y="419"/>
                    </a:lnTo>
                    <a:lnTo>
                      <a:pt x="77" y="412"/>
                    </a:lnTo>
                    <a:lnTo>
                      <a:pt x="73" y="405"/>
                    </a:lnTo>
                    <a:lnTo>
                      <a:pt x="73" y="398"/>
                    </a:lnTo>
                    <a:lnTo>
                      <a:pt x="73" y="394"/>
                    </a:lnTo>
                    <a:lnTo>
                      <a:pt x="73" y="373"/>
                    </a:lnTo>
                    <a:lnTo>
                      <a:pt x="80" y="335"/>
                    </a:lnTo>
                    <a:lnTo>
                      <a:pt x="83" y="293"/>
                    </a:lnTo>
                    <a:lnTo>
                      <a:pt x="90" y="269"/>
                    </a:lnTo>
                    <a:lnTo>
                      <a:pt x="94" y="258"/>
                    </a:lnTo>
                    <a:lnTo>
                      <a:pt x="97" y="241"/>
                    </a:lnTo>
                    <a:lnTo>
                      <a:pt x="100" y="227"/>
                    </a:lnTo>
                    <a:lnTo>
                      <a:pt x="100" y="213"/>
                    </a:lnTo>
                    <a:lnTo>
                      <a:pt x="100" y="192"/>
                    </a:lnTo>
                    <a:lnTo>
                      <a:pt x="97" y="157"/>
                    </a:lnTo>
                    <a:lnTo>
                      <a:pt x="94" y="119"/>
                    </a:lnTo>
                    <a:lnTo>
                      <a:pt x="90" y="87"/>
                    </a:lnTo>
                    <a:lnTo>
                      <a:pt x="90" y="77"/>
                    </a:lnTo>
                    <a:lnTo>
                      <a:pt x="87" y="63"/>
                    </a:lnTo>
                    <a:lnTo>
                      <a:pt x="80" y="49"/>
                    </a:lnTo>
                    <a:lnTo>
                      <a:pt x="77" y="35"/>
                    </a:lnTo>
                    <a:lnTo>
                      <a:pt x="70" y="21"/>
                    </a:lnTo>
                    <a:lnTo>
                      <a:pt x="63" y="10"/>
                    </a:lnTo>
                    <a:lnTo>
                      <a:pt x="53" y="3"/>
                    </a:lnTo>
                    <a:lnTo>
                      <a:pt x="43" y="0"/>
                    </a:lnTo>
                    <a:lnTo>
                      <a:pt x="30" y="3"/>
                    </a:lnTo>
                    <a:lnTo>
                      <a:pt x="20" y="7"/>
                    </a:lnTo>
                    <a:lnTo>
                      <a:pt x="13" y="14"/>
                    </a:lnTo>
                    <a:lnTo>
                      <a:pt x="7" y="24"/>
                    </a:lnTo>
                    <a:lnTo>
                      <a:pt x="3" y="35"/>
                    </a:lnTo>
                    <a:lnTo>
                      <a:pt x="0" y="45"/>
                    </a:lnTo>
                    <a:lnTo>
                      <a:pt x="0" y="59"/>
                    </a:lnTo>
                    <a:lnTo>
                      <a:pt x="3" y="70"/>
                    </a:lnTo>
                    <a:lnTo>
                      <a:pt x="7" y="84"/>
                    </a:lnTo>
                    <a:lnTo>
                      <a:pt x="10" y="105"/>
                    </a:lnTo>
                    <a:lnTo>
                      <a:pt x="17" y="126"/>
                    </a:lnTo>
                    <a:lnTo>
                      <a:pt x="23" y="146"/>
                    </a:lnTo>
                    <a:lnTo>
                      <a:pt x="30" y="171"/>
                    </a:lnTo>
                    <a:lnTo>
                      <a:pt x="37" y="188"/>
                    </a:lnTo>
                    <a:lnTo>
                      <a:pt x="40" y="202"/>
                    </a:lnTo>
                    <a:lnTo>
                      <a:pt x="40" y="209"/>
                    </a:lnTo>
                    <a:lnTo>
                      <a:pt x="43" y="216"/>
                    </a:lnTo>
                    <a:lnTo>
                      <a:pt x="43" y="220"/>
                    </a:lnTo>
                    <a:lnTo>
                      <a:pt x="47" y="223"/>
                    </a:lnTo>
                    <a:lnTo>
                      <a:pt x="47" y="227"/>
                    </a:lnTo>
                    <a:lnTo>
                      <a:pt x="53" y="227"/>
                    </a:lnTo>
                    <a:lnTo>
                      <a:pt x="53" y="230"/>
                    </a:lnTo>
                    <a:lnTo>
                      <a:pt x="53" y="234"/>
                    </a:lnTo>
                    <a:lnTo>
                      <a:pt x="47" y="234"/>
                    </a:lnTo>
                    <a:lnTo>
                      <a:pt x="47" y="234"/>
                    </a:lnTo>
                    <a:lnTo>
                      <a:pt x="43" y="234"/>
                    </a:lnTo>
                    <a:lnTo>
                      <a:pt x="43" y="237"/>
                    </a:lnTo>
                    <a:lnTo>
                      <a:pt x="43" y="237"/>
                    </a:lnTo>
                    <a:lnTo>
                      <a:pt x="40" y="248"/>
                    </a:lnTo>
                    <a:lnTo>
                      <a:pt x="37" y="262"/>
                    </a:lnTo>
                    <a:lnTo>
                      <a:pt x="33" y="279"/>
                    </a:lnTo>
                    <a:lnTo>
                      <a:pt x="33" y="297"/>
                    </a:lnTo>
                    <a:lnTo>
                      <a:pt x="30" y="321"/>
                    </a:lnTo>
                    <a:lnTo>
                      <a:pt x="30" y="356"/>
                    </a:lnTo>
                    <a:lnTo>
                      <a:pt x="27" y="387"/>
                    </a:lnTo>
                    <a:lnTo>
                      <a:pt x="27" y="408"/>
                    </a:lnTo>
                    <a:lnTo>
                      <a:pt x="27" y="40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 name="Group 90"/>
              <p:cNvGrpSpPr>
                <a:grpSpLocks/>
              </p:cNvGrpSpPr>
              <p:nvPr/>
            </p:nvGrpSpPr>
            <p:grpSpPr bwMode="auto">
              <a:xfrm>
                <a:off x="4255" y="2940"/>
                <a:ext cx="378" cy="482"/>
                <a:chOff x="4255" y="2940"/>
                <a:chExt cx="378" cy="482"/>
              </a:xfrm>
            </p:grpSpPr>
            <p:sp>
              <p:nvSpPr>
                <p:cNvPr id="93" name="Freeform 91"/>
                <p:cNvSpPr>
                  <a:spLocks/>
                </p:cNvSpPr>
                <p:nvPr/>
              </p:nvSpPr>
              <p:spPr bwMode="auto">
                <a:xfrm>
                  <a:off x="4571" y="3287"/>
                  <a:ext cx="62" cy="55"/>
                </a:xfrm>
                <a:custGeom>
                  <a:avLst/>
                  <a:gdLst>
                    <a:gd name="T0" fmla="*/ 4 w 57"/>
                    <a:gd name="T1" fmla="*/ 11 h 49"/>
                    <a:gd name="T2" fmla="*/ 4 w 57"/>
                    <a:gd name="T3" fmla="*/ 7 h 49"/>
                    <a:gd name="T4" fmla="*/ 0 w 57"/>
                    <a:gd name="T5" fmla="*/ 4 h 49"/>
                    <a:gd name="T6" fmla="*/ 0 w 57"/>
                    <a:gd name="T7" fmla="*/ 4 h 49"/>
                    <a:gd name="T8" fmla="*/ 4 w 57"/>
                    <a:gd name="T9" fmla="*/ 0 h 49"/>
                    <a:gd name="T10" fmla="*/ 4 w 57"/>
                    <a:gd name="T11" fmla="*/ 0 h 49"/>
                    <a:gd name="T12" fmla="*/ 7 w 57"/>
                    <a:gd name="T13" fmla="*/ 0 h 49"/>
                    <a:gd name="T14" fmla="*/ 7 w 57"/>
                    <a:gd name="T15" fmla="*/ 0 h 49"/>
                    <a:gd name="T16" fmla="*/ 10 w 57"/>
                    <a:gd name="T17" fmla="*/ 0 h 49"/>
                    <a:gd name="T18" fmla="*/ 10 w 57"/>
                    <a:gd name="T19" fmla="*/ 0 h 49"/>
                    <a:gd name="T20" fmla="*/ 17 w 57"/>
                    <a:gd name="T21" fmla="*/ 0 h 49"/>
                    <a:gd name="T22" fmla="*/ 20 w 57"/>
                    <a:gd name="T23" fmla="*/ 4 h 49"/>
                    <a:gd name="T24" fmla="*/ 27 w 57"/>
                    <a:gd name="T25" fmla="*/ 7 h 49"/>
                    <a:gd name="T26" fmla="*/ 34 w 57"/>
                    <a:gd name="T27" fmla="*/ 7 h 49"/>
                    <a:gd name="T28" fmla="*/ 37 w 57"/>
                    <a:gd name="T29" fmla="*/ 11 h 49"/>
                    <a:gd name="T30" fmla="*/ 40 w 57"/>
                    <a:gd name="T31" fmla="*/ 11 h 49"/>
                    <a:gd name="T32" fmla="*/ 44 w 57"/>
                    <a:gd name="T33" fmla="*/ 11 h 49"/>
                    <a:gd name="T34" fmla="*/ 47 w 57"/>
                    <a:gd name="T35" fmla="*/ 14 h 49"/>
                    <a:gd name="T36" fmla="*/ 50 w 57"/>
                    <a:gd name="T37" fmla="*/ 18 h 49"/>
                    <a:gd name="T38" fmla="*/ 54 w 57"/>
                    <a:gd name="T39" fmla="*/ 25 h 49"/>
                    <a:gd name="T40" fmla="*/ 57 w 57"/>
                    <a:gd name="T41" fmla="*/ 25 h 49"/>
                    <a:gd name="T42" fmla="*/ 57 w 57"/>
                    <a:gd name="T43" fmla="*/ 28 h 49"/>
                    <a:gd name="T44" fmla="*/ 57 w 57"/>
                    <a:gd name="T45" fmla="*/ 28 h 49"/>
                    <a:gd name="T46" fmla="*/ 57 w 57"/>
                    <a:gd name="T47" fmla="*/ 32 h 49"/>
                    <a:gd name="T48" fmla="*/ 57 w 57"/>
                    <a:gd name="T49" fmla="*/ 32 h 49"/>
                    <a:gd name="T50" fmla="*/ 57 w 57"/>
                    <a:gd name="T51" fmla="*/ 35 h 49"/>
                    <a:gd name="T52" fmla="*/ 57 w 57"/>
                    <a:gd name="T53" fmla="*/ 42 h 49"/>
                    <a:gd name="T54" fmla="*/ 57 w 57"/>
                    <a:gd name="T55" fmla="*/ 46 h 49"/>
                    <a:gd name="T56" fmla="*/ 57 w 57"/>
                    <a:gd name="T57" fmla="*/ 49 h 49"/>
                    <a:gd name="T58" fmla="*/ 57 w 57"/>
                    <a:gd name="T59" fmla="*/ 49 h 49"/>
                    <a:gd name="T60" fmla="*/ 54 w 57"/>
                    <a:gd name="T61" fmla="*/ 46 h 49"/>
                    <a:gd name="T62" fmla="*/ 54 w 57"/>
                    <a:gd name="T63" fmla="*/ 46 h 49"/>
                    <a:gd name="T64" fmla="*/ 54 w 57"/>
                    <a:gd name="T65" fmla="*/ 42 h 49"/>
                    <a:gd name="T66" fmla="*/ 50 w 57"/>
                    <a:gd name="T67" fmla="*/ 42 h 49"/>
                    <a:gd name="T68" fmla="*/ 50 w 57"/>
                    <a:gd name="T69" fmla="*/ 39 h 49"/>
                    <a:gd name="T70" fmla="*/ 50 w 57"/>
                    <a:gd name="T71" fmla="*/ 35 h 49"/>
                    <a:gd name="T72" fmla="*/ 47 w 57"/>
                    <a:gd name="T73" fmla="*/ 35 h 49"/>
                    <a:gd name="T74" fmla="*/ 47 w 57"/>
                    <a:gd name="T75" fmla="*/ 32 h 49"/>
                    <a:gd name="T76" fmla="*/ 44 w 57"/>
                    <a:gd name="T77" fmla="*/ 32 h 49"/>
                    <a:gd name="T78" fmla="*/ 37 w 57"/>
                    <a:gd name="T79" fmla="*/ 28 h 49"/>
                    <a:gd name="T80" fmla="*/ 34 w 57"/>
                    <a:gd name="T81" fmla="*/ 25 h 49"/>
                    <a:gd name="T82" fmla="*/ 30 w 57"/>
                    <a:gd name="T83" fmla="*/ 25 h 49"/>
                    <a:gd name="T84" fmla="*/ 24 w 57"/>
                    <a:gd name="T85" fmla="*/ 21 h 49"/>
                    <a:gd name="T86" fmla="*/ 20 w 57"/>
                    <a:gd name="T87" fmla="*/ 21 h 49"/>
                    <a:gd name="T88" fmla="*/ 17 w 57"/>
                    <a:gd name="T89" fmla="*/ 18 h 49"/>
                    <a:gd name="T90" fmla="*/ 14 w 57"/>
                    <a:gd name="T91" fmla="*/ 18 h 49"/>
                    <a:gd name="T92" fmla="*/ 10 w 57"/>
                    <a:gd name="T93" fmla="*/ 14 h 49"/>
                    <a:gd name="T94" fmla="*/ 7 w 57"/>
                    <a:gd name="T95" fmla="*/ 11 h 49"/>
                    <a:gd name="T96" fmla="*/ 4 w 57"/>
                    <a:gd name="T97" fmla="*/ 11 h 49"/>
                    <a:gd name="T98" fmla="*/ 4 w 57"/>
                    <a:gd name="T9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49">
                      <a:moveTo>
                        <a:pt x="4" y="11"/>
                      </a:moveTo>
                      <a:lnTo>
                        <a:pt x="4" y="7"/>
                      </a:lnTo>
                      <a:lnTo>
                        <a:pt x="0" y="4"/>
                      </a:lnTo>
                      <a:lnTo>
                        <a:pt x="0" y="4"/>
                      </a:lnTo>
                      <a:lnTo>
                        <a:pt x="4" y="0"/>
                      </a:lnTo>
                      <a:lnTo>
                        <a:pt x="4" y="0"/>
                      </a:lnTo>
                      <a:lnTo>
                        <a:pt x="7" y="0"/>
                      </a:lnTo>
                      <a:lnTo>
                        <a:pt x="7" y="0"/>
                      </a:lnTo>
                      <a:lnTo>
                        <a:pt x="10" y="0"/>
                      </a:lnTo>
                      <a:lnTo>
                        <a:pt x="10" y="0"/>
                      </a:lnTo>
                      <a:lnTo>
                        <a:pt x="17" y="0"/>
                      </a:lnTo>
                      <a:lnTo>
                        <a:pt x="20" y="4"/>
                      </a:lnTo>
                      <a:lnTo>
                        <a:pt x="27" y="7"/>
                      </a:lnTo>
                      <a:lnTo>
                        <a:pt x="34" y="7"/>
                      </a:lnTo>
                      <a:lnTo>
                        <a:pt x="37" y="11"/>
                      </a:lnTo>
                      <a:lnTo>
                        <a:pt x="40" y="11"/>
                      </a:lnTo>
                      <a:lnTo>
                        <a:pt x="44" y="11"/>
                      </a:lnTo>
                      <a:lnTo>
                        <a:pt x="47" y="14"/>
                      </a:lnTo>
                      <a:lnTo>
                        <a:pt x="50" y="18"/>
                      </a:lnTo>
                      <a:lnTo>
                        <a:pt x="54" y="25"/>
                      </a:lnTo>
                      <a:lnTo>
                        <a:pt x="57" y="25"/>
                      </a:lnTo>
                      <a:lnTo>
                        <a:pt x="57" y="28"/>
                      </a:lnTo>
                      <a:lnTo>
                        <a:pt x="57" y="28"/>
                      </a:lnTo>
                      <a:lnTo>
                        <a:pt x="57" y="32"/>
                      </a:lnTo>
                      <a:lnTo>
                        <a:pt x="57" y="32"/>
                      </a:lnTo>
                      <a:lnTo>
                        <a:pt x="57" y="35"/>
                      </a:lnTo>
                      <a:lnTo>
                        <a:pt x="57" y="42"/>
                      </a:lnTo>
                      <a:lnTo>
                        <a:pt x="57" y="46"/>
                      </a:lnTo>
                      <a:lnTo>
                        <a:pt x="57" y="49"/>
                      </a:lnTo>
                      <a:lnTo>
                        <a:pt x="57" y="49"/>
                      </a:lnTo>
                      <a:lnTo>
                        <a:pt x="54" y="46"/>
                      </a:lnTo>
                      <a:lnTo>
                        <a:pt x="54" y="46"/>
                      </a:lnTo>
                      <a:lnTo>
                        <a:pt x="54" y="42"/>
                      </a:lnTo>
                      <a:lnTo>
                        <a:pt x="50" y="42"/>
                      </a:lnTo>
                      <a:lnTo>
                        <a:pt x="50" y="39"/>
                      </a:lnTo>
                      <a:lnTo>
                        <a:pt x="50" y="35"/>
                      </a:lnTo>
                      <a:lnTo>
                        <a:pt x="47" y="35"/>
                      </a:lnTo>
                      <a:lnTo>
                        <a:pt x="47" y="32"/>
                      </a:lnTo>
                      <a:lnTo>
                        <a:pt x="44" y="32"/>
                      </a:lnTo>
                      <a:lnTo>
                        <a:pt x="37" y="28"/>
                      </a:lnTo>
                      <a:lnTo>
                        <a:pt x="34" y="25"/>
                      </a:lnTo>
                      <a:lnTo>
                        <a:pt x="30" y="25"/>
                      </a:lnTo>
                      <a:lnTo>
                        <a:pt x="24" y="21"/>
                      </a:lnTo>
                      <a:lnTo>
                        <a:pt x="20" y="21"/>
                      </a:lnTo>
                      <a:lnTo>
                        <a:pt x="17" y="18"/>
                      </a:lnTo>
                      <a:lnTo>
                        <a:pt x="14" y="18"/>
                      </a:lnTo>
                      <a:lnTo>
                        <a:pt x="10" y="14"/>
                      </a:lnTo>
                      <a:lnTo>
                        <a:pt x="7" y="11"/>
                      </a:lnTo>
                      <a:lnTo>
                        <a:pt x="4" y="11"/>
                      </a:lnTo>
                      <a:lnTo>
                        <a:pt x="4"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2"/>
                <p:cNvSpPr>
                  <a:spLocks/>
                </p:cNvSpPr>
                <p:nvPr/>
              </p:nvSpPr>
              <p:spPr bwMode="auto">
                <a:xfrm>
                  <a:off x="4575" y="3287"/>
                  <a:ext cx="11" cy="12"/>
                </a:xfrm>
                <a:custGeom>
                  <a:avLst/>
                  <a:gdLst>
                    <a:gd name="T0" fmla="*/ 6 w 10"/>
                    <a:gd name="T1" fmla="*/ 7 h 11"/>
                    <a:gd name="T2" fmla="*/ 10 w 10"/>
                    <a:gd name="T3" fmla="*/ 7 h 11"/>
                    <a:gd name="T4" fmla="*/ 10 w 10"/>
                    <a:gd name="T5" fmla="*/ 4 h 11"/>
                    <a:gd name="T6" fmla="*/ 6 w 10"/>
                    <a:gd name="T7" fmla="*/ 0 h 11"/>
                    <a:gd name="T8" fmla="*/ 6 w 10"/>
                    <a:gd name="T9" fmla="*/ 0 h 11"/>
                    <a:gd name="T10" fmla="*/ 3 w 10"/>
                    <a:gd name="T11" fmla="*/ 0 h 11"/>
                    <a:gd name="T12" fmla="*/ 3 w 10"/>
                    <a:gd name="T13" fmla="*/ 0 h 11"/>
                    <a:gd name="T14" fmla="*/ 0 w 10"/>
                    <a:gd name="T15" fmla="*/ 0 h 11"/>
                    <a:gd name="T16" fmla="*/ 0 w 10"/>
                    <a:gd name="T17" fmla="*/ 0 h 11"/>
                    <a:gd name="T18" fmla="*/ 0 w 10"/>
                    <a:gd name="T19" fmla="*/ 4 h 11"/>
                    <a:gd name="T20" fmla="*/ 0 w 10"/>
                    <a:gd name="T21" fmla="*/ 7 h 11"/>
                    <a:gd name="T22" fmla="*/ 0 w 10"/>
                    <a:gd name="T23" fmla="*/ 7 h 11"/>
                    <a:gd name="T24" fmla="*/ 0 w 10"/>
                    <a:gd name="T25" fmla="*/ 11 h 11"/>
                    <a:gd name="T26" fmla="*/ 3 w 10"/>
                    <a:gd name="T27" fmla="*/ 11 h 11"/>
                    <a:gd name="T28" fmla="*/ 3 w 10"/>
                    <a:gd name="T29" fmla="*/ 11 h 11"/>
                    <a:gd name="T30" fmla="*/ 6 w 10"/>
                    <a:gd name="T31" fmla="*/ 11 h 11"/>
                    <a:gd name="T32" fmla="*/ 6 w 10"/>
                    <a:gd name="T33" fmla="*/ 7 h 11"/>
                    <a:gd name="T34" fmla="*/ 6 w 10"/>
                    <a:gd name="T3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6" y="7"/>
                      </a:moveTo>
                      <a:lnTo>
                        <a:pt x="10" y="7"/>
                      </a:lnTo>
                      <a:lnTo>
                        <a:pt x="10" y="4"/>
                      </a:lnTo>
                      <a:lnTo>
                        <a:pt x="6" y="0"/>
                      </a:lnTo>
                      <a:lnTo>
                        <a:pt x="6" y="0"/>
                      </a:lnTo>
                      <a:lnTo>
                        <a:pt x="3" y="0"/>
                      </a:lnTo>
                      <a:lnTo>
                        <a:pt x="3" y="0"/>
                      </a:lnTo>
                      <a:lnTo>
                        <a:pt x="0" y="0"/>
                      </a:lnTo>
                      <a:lnTo>
                        <a:pt x="0" y="0"/>
                      </a:lnTo>
                      <a:lnTo>
                        <a:pt x="0" y="4"/>
                      </a:lnTo>
                      <a:lnTo>
                        <a:pt x="0" y="7"/>
                      </a:lnTo>
                      <a:lnTo>
                        <a:pt x="0" y="7"/>
                      </a:lnTo>
                      <a:lnTo>
                        <a:pt x="0" y="11"/>
                      </a:lnTo>
                      <a:lnTo>
                        <a:pt x="3" y="11"/>
                      </a:lnTo>
                      <a:lnTo>
                        <a:pt x="3" y="11"/>
                      </a:lnTo>
                      <a:lnTo>
                        <a:pt x="6" y="11"/>
                      </a:lnTo>
                      <a:lnTo>
                        <a:pt x="6" y="7"/>
                      </a:lnTo>
                      <a:lnTo>
                        <a:pt x="6" y="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93"/>
                <p:cNvSpPr>
                  <a:spLocks/>
                </p:cNvSpPr>
                <p:nvPr/>
              </p:nvSpPr>
              <p:spPr bwMode="auto">
                <a:xfrm>
                  <a:off x="4384" y="3105"/>
                  <a:ext cx="202" cy="194"/>
                </a:xfrm>
                <a:custGeom>
                  <a:avLst/>
                  <a:gdLst>
                    <a:gd name="T0" fmla="*/ 177 w 184"/>
                    <a:gd name="T1" fmla="*/ 171 h 171"/>
                    <a:gd name="T2" fmla="*/ 180 w 184"/>
                    <a:gd name="T3" fmla="*/ 171 h 171"/>
                    <a:gd name="T4" fmla="*/ 184 w 184"/>
                    <a:gd name="T5" fmla="*/ 167 h 171"/>
                    <a:gd name="T6" fmla="*/ 184 w 184"/>
                    <a:gd name="T7" fmla="*/ 164 h 171"/>
                    <a:gd name="T8" fmla="*/ 177 w 184"/>
                    <a:gd name="T9" fmla="*/ 160 h 171"/>
                    <a:gd name="T10" fmla="*/ 174 w 184"/>
                    <a:gd name="T11" fmla="*/ 153 h 171"/>
                    <a:gd name="T12" fmla="*/ 167 w 184"/>
                    <a:gd name="T13" fmla="*/ 150 h 171"/>
                    <a:gd name="T14" fmla="*/ 160 w 184"/>
                    <a:gd name="T15" fmla="*/ 146 h 171"/>
                    <a:gd name="T16" fmla="*/ 154 w 184"/>
                    <a:gd name="T17" fmla="*/ 139 h 171"/>
                    <a:gd name="T18" fmla="*/ 147 w 184"/>
                    <a:gd name="T19" fmla="*/ 132 h 171"/>
                    <a:gd name="T20" fmla="*/ 137 w 184"/>
                    <a:gd name="T21" fmla="*/ 125 h 171"/>
                    <a:gd name="T22" fmla="*/ 130 w 184"/>
                    <a:gd name="T23" fmla="*/ 118 h 171"/>
                    <a:gd name="T24" fmla="*/ 123 w 184"/>
                    <a:gd name="T25" fmla="*/ 108 h 171"/>
                    <a:gd name="T26" fmla="*/ 113 w 184"/>
                    <a:gd name="T27" fmla="*/ 101 h 171"/>
                    <a:gd name="T28" fmla="*/ 103 w 184"/>
                    <a:gd name="T29" fmla="*/ 97 h 171"/>
                    <a:gd name="T30" fmla="*/ 97 w 184"/>
                    <a:gd name="T31" fmla="*/ 94 h 171"/>
                    <a:gd name="T32" fmla="*/ 90 w 184"/>
                    <a:gd name="T33" fmla="*/ 87 h 171"/>
                    <a:gd name="T34" fmla="*/ 83 w 184"/>
                    <a:gd name="T35" fmla="*/ 73 h 171"/>
                    <a:gd name="T36" fmla="*/ 73 w 184"/>
                    <a:gd name="T37" fmla="*/ 56 h 171"/>
                    <a:gd name="T38" fmla="*/ 60 w 184"/>
                    <a:gd name="T39" fmla="*/ 38 h 171"/>
                    <a:gd name="T40" fmla="*/ 47 w 184"/>
                    <a:gd name="T41" fmla="*/ 24 h 171"/>
                    <a:gd name="T42" fmla="*/ 40 w 184"/>
                    <a:gd name="T43" fmla="*/ 10 h 171"/>
                    <a:gd name="T44" fmla="*/ 27 w 184"/>
                    <a:gd name="T45" fmla="*/ 0 h 171"/>
                    <a:gd name="T46" fmla="*/ 10 w 184"/>
                    <a:gd name="T47" fmla="*/ 0 h 171"/>
                    <a:gd name="T48" fmla="*/ 0 w 184"/>
                    <a:gd name="T49" fmla="*/ 10 h 171"/>
                    <a:gd name="T50" fmla="*/ 0 w 184"/>
                    <a:gd name="T51" fmla="*/ 28 h 171"/>
                    <a:gd name="T52" fmla="*/ 10 w 184"/>
                    <a:gd name="T53" fmla="*/ 42 h 171"/>
                    <a:gd name="T54" fmla="*/ 23 w 184"/>
                    <a:gd name="T55" fmla="*/ 52 h 171"/>
                    <a:gd name="T56" fmla="*/ 33 w 184"/>
                    <a:gd name="T57" fmla="*/ 66 h 171"/>
                    <a:gd name="T58" fmla="*/ 40 w 184"/>
                    <a:gd name="T59" fmla="*/ 77 h 171"/>
                    <a:gd name="T60" fmla="*/ 47 w 184"/>
                    <a:gd name="T61" fmla="*/ 87 h 171"/>
                    <a:gd name="T62" fmla="*/ 57 w 184"/>
                    <a:gd name="T63" fmla="*/ 94 h 171"/>
                    <a:gd name="T64" fmla="*/ 67 w 184"/>
                    <a:gd name="T65" fmla="*/ 104 h 171"/>
                    <a:gd name="T66" fmla="*/ 73 w 184"/>
                    <a:gd name="T67" fmla="*/ 111 h 171"/>
                    <a:gd name="T68" fmla="*/ 80 w 184"/>
                    <a:gd name="T69" fmla="*/ 115 h 171"/>
                    <a:gd name="T70" fmla="*/ 87 w 184"/>
                    <a:gd name="T71" fmla="*/ 122 h 171"/>
                    <a:gd name="T72" fmla="*/ 93 w 184"/>
                    <a:gd name="T73" fmla="*/ 129 h 171"/>
                    <a:gd name="T74" fmla="*/ 103 w 184"/>
                    <a:gd name="T75" fmla="*/ 132 h 171"/>
                    <a:gd name="T76" fmla="*/ 110 w 184"/>
                    <a:gd name="T77" fmla="*/ 139 h 171"/>
                    <a:gd name="T78" fmla="*/ 123 w 184"/>
                    <a:gd name="T79" fmla="*/ 146 h 171"/>
                    <a:gd name="T80" fmla="*/ 133 w 184"/>
                    <a:gd name="T81" fmla="*/ 153 h 171"/>
                    <a:gd name="T82" fmla="*/ 144 w 184"/>
                    <a:gd name="T83" fmla="*/ 160 h 171"/>
                    <a:gd name="T84" fmla="*/ 157 w 184"/>
                    <a:gd name="T85" fmla="*/ 164 h 171"/>
                    <a:gd name="T86" fmla="*/ 170 w 184"/>
                    <a:gd name="T87" fmla="*/ 171 h 171"/>
                    <a:gd name="T88" fmla="*/ 177 w 184"/>
                    <a:gd name="T8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71">
                      <a:moveTo>
                        <a:pt x="177" y="171"/>
                      </a:moveTo>
                      <a:lnTo>
                        <a:pt x="177" y="171"/>
                      </a:lnTo>
                      <a:lnTo>
                        <a:pt x="177" y="171"/>
                      </a:lnTo>
                      <a:lnTo>
                        <a:pt x="180" y="171"/>
                      </a:lnTo>
                      <a:lnTo>
                        <a:pt x="180" y="167"/>
                      </a:lnTo>
                      <a:lnTo>
                        <a:pt x="184" y="167"/>
                      </a:lnTo>
                      <a:lnTo>
                        <a:pt x="184" y="164"/>
                      </a:lnTo>
                      <a:lnTo>
                        <a:pt x="184" y="164"/>
                      </a:lnTo>
                      <a:lnTo>
                        <a:pt x="180" y="160"/>
                      </a:lnTo>
                      <a:lnTo>
                        <a:pt x="177" y="160"/>
                      </a:lnTo>
                      <a:lnTo>
                        <a:pt x="177" y="157"/>
                      </a:lnTo>
                      <a:lnTo>
                        <a:pt x="174" y="153"/>
                      </a:lnTo>
                      <a:lnTo>
                        <a:pt x="170" y="153"/>
                      </a:lnTo>
                      <a:lnTo>
                        <a:pt x="167" y="150"/>
                      </a:lnTo>
                      <a:lnTo>
                        <a:pt x="164" y="150"/>
                      </a:lnTo>
                      <a:lnTo>
                        <a:pt x="160" y="146"/>
                      </a:lnTo>
                      <a:lnTo>
                        <a:pt x="157" y="143"/>
                      </a:lnTo>
                      <a:lnTo>
                        <a:pt x="154" y="139"/>
                      </a:lnTo>
                      <a:lnTo>
                        <a:pt x="150" y="136"/>
                      </a:lnTo>
                      <a:lnTo>
                        <a:pt x="147" y="132"/>
                      </a:lnTo>
                      <a:lnTo>
                        <a:pt x="144" y="129"/>
                      </a:lnTo>
                      <a:lnTo>
                        <a:pt x="137" y="125"/>
                      </a:lnTo>
                      <a:lnTo>
                        <a:pt x="133" y="122"/>
                      </a:lnTo>
                      <a:lnTo>
                        <a:pt x="130" y="118"/>
                      </a:lnTo>
                      <a:lnTo>
                        <a:pt x="127" y="115"/>
                      </a:lnTo>
                      <a:lnTo>
                        <a:pt x="123" y="108"/>
                      </a:lnTo>
                      <a:lnTo>
                        <a:pt x="117" y="104"/>
                      </a:lnTo>
                      <a:lnTo>
                        <a:pt x="113" y="101"/>
                      </a:lnTo>
                      <a:lnTo>
                        <a:pt x="107" y="97"/>
                      </a:lnTo>
                      <a:lnTo>
                        <a:pt x="103" y="97"/>
                      </a:lnTo>
                      <a:lnTo>
                        <a:pt x="100" y="94"/>
                      </a:lnTo>
                      <a:lnTo>
                        <a:pt x="97" y="94"/>
                      </a:lnTo>
                      <a:lnTo>
                        <a:pt x="93" y="91"/>
                      </a:lnTo>
                      <a:lnTo>
                        <a:pt x="90" y="87"/>
                      </a:lnTo>
                      <a:lnTo>
                        <a:pt x="87" y="80"/>
                      </a:lnTo>
                      <a:lnTo>
                        <a:pt x="83" y="73"/>
                      </a:lnTo>
                      <a:lnTo>
                        <a:pt x="77" y="66"/>
                      </a:lnTo>
                      <a:lnTo>
                        <a:pt x="73" y="56"/>
                      </a:lnTo>
                      <a:lnTo>
                        <a:pt x="67" y="49"/>
                      </a:lnTo>
                      <a:lnTo>
                        <a:pt x="60" y="38"/>
                      </a:lnTo>
                      <a:lnTo>
                        <a:pt x="50" y="28"/>
                      </a:lnTo>
                      <a:lnTo>
                        <a:pt x="47" y="24"/>
                      </a:lnTo>
                      <a:lnTo>
                        <a:pt x="43" y="17"/>
                      </a:lnTo>
                      <a:lnTo>
                        <a:pt x="40" y="10"/>
                      </a:lnTo>
                      <a:lnTo>
                        <a:pt x="37" y="7"/>
                      </a:lnTo>
                      <a:lnTo>
                        <a:pt x="27" y="0"/>
                      </a:lnTo>
                      <a:lnTo>
                        <a:pt x="20" y="0"/>
                      </a:lnTo>
                      <a:lnTo>
                        <a:pt x="10" y="0"/>
                      </a:lnTo>
                      <a:lnTo>
                        <a:pt x="3" y="3"/>
                      </a:lnTo>
                      <a:lnTo>
                        <a:pt x="0" y="10"/>
                      </a:lnTo>
                      <a:lnTo>
                        <a:pt x="0" y="17"/>
                      </a:lnTo>
                      <a:lnTo>
                        <a:pt x="0" y="28"/>
                      </a:lnTo>
                      <a:lnTo>
                        <a:pt x="7" y="35"/>
                      </a:lnTo>
                      <a:lnTo>
                        <a:pt x="10" y="42"/>
                      </a:lnTo>
                      <a:lnTo>
                        <a:pt x="17" y="45"/>
                      </a:lnTo>
                      <a:lnTo>
                        <a:pt x="23" y="52"/>
                      </a:lnTo>
                      <a:lnTo>
                        <a:pt x="27" y="59"/>
                      </a:lnTo>
                      <a:lnTo>
                        <a:pt x="33" y="66"/>
                      </a:lnTo>
                      <a:lnTo>
                        <a:pt x="37" y="73"/>
                      </a:lnTo>
                      <a:lnTo>
                        <a:pt x="40" y="77"/>
                      </a:lnTo>
                      <a:lnTo>
                        <a:pt x="43" y="84"/>
                      </a:lnTo>
                      <a:lnTo>
                        <a:pt x="47" y="87"/>
                      </a:lnTo>
                      <a:lnTo>
                        <a:pt x="53" y="91"/>
                      </a:lnTo>
                      <a:lnTo>
                        <a:pt x="57" y="94"/>
                      </a:lnTo>
                      <a:lnTo>
                        <a:pt x="60" y="97"/>
                      </a:lnTo>
                      <a:lnTo>
                        <a:pt x="67" y="104"/>
                      </a:lnTo>
                      <a:lnTo>
                        <a:pt x="70" y="108"/>
                      </a:lnTo>
                      <a:lnTo>
                        <a:pt x="73" y="111"/>
                      </a:lnTo>
                      <a:lnTo>
                        <a:pt x="77" y="115"/>
                      </a:lnTo>
                      <a:lnTo>
                        <a:pt x="80" y="115"/>
                      </a:lnTo>
                      <a:lnTo>
                        <a:pt x="83" y="118"/>
                      </a:lnTo>
                      <a:lnTo>
                        <a:pt x="87" y="122"/>
                      </a:lnTo>
                      <a:lnTo>
                        <a:pt x="90" y="125"/>
                      </a:lnTo>
                      <a:lnTo>
                        <a:pt x="93" y="129"/>
                      </a:lnTo>
                      <a:lnTo>
                        <a:pt x="97" y="129"/>
                      </a:lnTo>
                      <a:lnTo>
                        <a:pt x="103" y="132"/>
                      </a:lnTo>
                      <a:lnTo>
                        <a:pt x="107" y="136"/>
                      </a:lnTo>
                      <a:lnTo>
                        <a:pt x="110" y="139"/>
                      </a:lnTo>
                      <a:lnTo>
                        <a:pt x="117" y="143"/>
                      </a:lnTo>
                      <a:lnTo>
                        <a:pt x="123" y="146"/>
                      </a:lnTo>
                      <a:lnTo>
                        <a:pt x="127" y="150"/>
                      </a:lnTo>
                      <a:lnTo>
                        <a:pt x="133" y="153"/>
                      </a:lnTo>
                      <a:lnTo>
                        <a:pt x="137" y="157"/>
                      </a:lnTo>
                      <a:lnTo>
                        <a:pt x="144" y="160"/>
                      </a:lnTo>
                      <a:lnTo>
                        <a:pt x="150" y="164"/>
                      </a:lnTo>
                      <a:lnTo>
                        <a:pt x="157" y="164"/>
                      </a:lnTo>
                      <a:lnTo>
                        <a:pt x="164" y="167"/>
                      </a:lnTo>
                      <a:lnTo>
                        <a:pt x="170" y="171"/>
                      </a:lnTo>
                      <a:lnTo>
                        <a:pt x="177" y="171"/>
                      </a:lnTo>
                      <a:lnTo>
                        <a:pt x="177" y="17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4"/>
                <p:cNvSpPr>
                  <a:spLocks/>
                </p:cNvSpPr>
                <p:nvPr/>
              </p:nvSpPr>
              <p:spPr bwMode="auto">
                <a:xfrm>
                  <a:off x="4575" y="3287"/>
                  <a:ext cx="11" cy="12"/>
                </a:xfrm>
                <a:custGeom>
                  <a:avLst/>
                  <a:gdLst>
                    <a:gd name="T0" fmla="*/ 6 w 10"/>
                    <a:gd name="T1" fmla="*/ 7 h 11"/>
                    <a:gd name="T2" fmla="*/ 10 w 10"/>
                    <a:gd name="T3" fmla="*/ 7 h 11"/>
                    <a:gd name="T4" fmla="*/ 10 w 10"/>
                    <a:gd name="T5" fmla="*/ 4 h 11"/>
                    <a:gd name="T6" fmla="*/ 10 w 10"/>
                    <a:gd name="T7" fmla="*/ 4 h 11"/>
                    <a:gd name="T8" fmla="*/ 6 w 10"/>
                    <a:gd name="T9" fmla="*/ 0 h 11"/>
                    <a:gd name="T10" fmla="*/ 6 w 10"/>
                    <a:gd name="T11" fmla="*/ 0 h 11"/>
                    <a:gd name="T12" fmla="*/ 3 w 10"/>
                    <a:gd name="T13" fmla="*/ 0 h 11"/>
                    <a:gd name="T14" fmla="*/ 0 w 10"/>
                    <a:gd name="T15" fmla="*/ 0 h 11"/>
                    <a:gd name="T16" fmla="*/ 0 w 10"/>
                    <a:gd name="T17" fmla="*/ 0 h 11"/>
                    <a:gd name="T18" fmla="*/ 0 w 10"/>
                    <a:gd name="T19" fmla="*/ 4 h 11"/>
                    <a:gd name="T20" fmla="*/ 0 w 10"/>
                    <a:gd name="T21" fmla="*/ 4 h 11"/>
                    <a:gd name="T22" fmla="*/ 0 w 10"/>
                    <a:gd name="T23" fmla="*/ 7 h 11"/>
                    <a:gd name="T24" fmla="*/ 0 w 10"/>
                    <a:gd name="T25" fmla="*/ 7 h 11"/>
                    <a:gd name="T26" fmla="*/ 0 w 10"/>
                    <a:gd name="T27" fmla="*/ 11 h 11"/>
                    <a:gd name="T28" fmla="*/ 3 w 10"/>
                    <a:gd name="T29" fmla="*/ 11 h 11"/>
                    <a:gd name="T30" fmla="*/ 6 w 10"/>
                    <a:gd name="T31" fmla="*/ 11 h 11"/>
                    <a:gd name="T32" fmla="*/ 6 w 10"/>
                    <a:gd name="T33" fmla="*/ 7 h 11"/>
                    <a:gd name="T34" fmla="*/ 6 w 10"/>
                    <a:gd name="T3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6" y="7"/>
                      </a:moveTo>
                      <a:lnTo>
                        <a:pt x="10" y="7"/>
                      </a:lnTo>
                      <a:lnTo>
                        <a:pt x="10" y="4"/>
                      </a:lnTo>
                      <a:lnTo>
                        <a:pt x="10" y="4"/>
                      </a:lnTo>
                      <a:lnTo>
                        <a:pt x="6" y="0"/>
                      </a:lnTo>
                      <a:lnTo>
                        <a:pt x="6" y="0"/>
                      </a:lnTo>
                      <a:lnTo>
                        <a:pt x="3" y="0"/>
                      </a:lnTo>
                      <a:lnTo>
                        <a:pt x="0" y="0"/>
                      </a:lnTo>
                      <a:lnTo>
                        <a:pt x="0" y="0"/>
                      </a:lnTo>
                      <a:lnTo>
                        <a:pt x="0" y="4"/>
                      </a:lnTo>
                      <a:lnTo>
                        <a:pt x="0" y="4"/>
                      </a:lnTo>
                      <a:lnTo>
                        <a:pt x="0" y="7"/>
                      </a:lnTo>
                      <a:lnTo>
                        <a:pt x="0" y="7"/>
                      </a:lnTo>
                      <a:lnTo>
                        <a:pt x="0" y="11"/>
                      </a:lnTo>
                      <a:lnTo>
                        <a:pt x="3" y="11"/>
                      </a:lnTo>
                      <a:lnTo>
                        <a:pt x="6" y="11"/>
                      </a:lnTo>
                      <a:lnTo>
                        <a:pt x="6" y="7"/>
                      </a:lnTo>
                      <a:lnTo>
                        <a:pt x="6" y="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5"/>
                <p:cNvSpPr>
                  <a:spLocks/>
                </p:cNvSpPr>
                <p:nvPr/>
              </p:nvSpPr>
              <p:spPr bwMode="auto">
                <a:xfrm>
                  <a:off x="4398" y="3125"/>
                  <a:ext cx="15" cy="12"/>
                </a:xfrm>
                <a:custGeom>
                  <a:avLst/>
                  <a:gdLst>
                    <a:gd name="T0" fmla="*/ 10 w 14"/>
                    <a:gd name="T1" fmla="*/ 11 h 11"/>
                    <a:gd name="T2" fmla="*/ 10 w 14"/>
                    <a:gd name="T3" fmla="*/ 7 h 11"/>
                    <a:gd name="T4" fmla="*/ 14 w 14"/>
                    <a:gd name="T5" fmla="*/ 7 h 11"/>
                    <a:gd name="T6" fmla="*/ 14 w 14"/>
                    <a:gd name="T7" fmla="*/ 4 h 11"/>
                    <a:gd name="T8" fmla="*/ 10 w 14"/>
                    <a:gd name="T9" fmla="*/ 4 h 11"/>
                    <a:gd name="T10" fmla="*/ 10 w 14"/>
                    <a:gd name="T11" fmla="*/ 0 h 11"/>
                    <a:gd name="T12" fmla="*/ 7 w 14"/>
                    <a:gd name="T13" fmla="*/ 0 h 11"/>
                    <a:gd name="T14" fmla="*/ 7 w 14"/>
                    <a:gd name="T15" fmla="*/ 0 h 11"/>
                    <a:gd name="T16" fmla="*/ 4 w 14"/>
                    <a:gd name="T17" fmla="*/ 4 h 11"/>
                    <a:gd name="T18" fmla="*/ 4 w 14"/>
                    <a:gd name="T19" fmla="*/ 4 h 11"/>
                    <a:gd name="T20" fmla="*/ 0 w 14"/>
                    <a:gd name="T21" fmla="*/ 7 h 11"/>
                    <a:gd name="T22" fmla="*/ 4 w 14"/>
                    <a:gd name="T23" fmla="*/ 7 h 11"/>
                    <a:gd name="T24" fmla="*/ 4 w 14"/>
                    <a:gd name="T25" fmla="*/ 11 h 11"/>
                    <a:gd name="T26" fmla="*/ 7 w 14"/>
                    <a:gd name="T27" fmla="*/ 11 h 11"/>
                    <a:gd name="T28" fmla="*/ 7 w 14"/>
                    <a:gd name="T29" fmla="*/ 11 h 11"/>
                    <a:gd name="T30" fmla="*/ 10 w 14"/>
                    <a:gd name="T31" fmla="*/ 11 h 11"/>
                    <a:gd name="T32" fmla="*/ 10 w 14"/>
                    <a:gd name="T33" fmla="*/ 11 h 11"/>
                    <a:gd name="T34" fmla="*/ 10 w 14"/>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
                      <a:moveTo>
                        <a:pt x="10" y="11"/>
                      </a:moveTo>
                      <a:lnTo>
                        <a:pt x="10" y="7"/>
                      </a:lnTo>
                      <a:lnTo>
                        <a:pt x="14" y="7"/>
                      </a:lnTo>
                      <a:lnTo>
                        <a:pt x="14" y="4"/>
                      </a:lnTo>
                      <a:lnTo>
                        <a:pt x="10" y="4"/>
                      </a:lnTo>
                      <a:lnTo>
                        <a:pt x="10" y="0"/>
                      </a:lnTo>
                      <a:lnTo>
                        <a:pt x="7" y="0"/>
                      </a:lnTo>
                      <a:lnTo>
                        <a:pt x="7" y="0"/>
                      </a:lnTo>
                      <a:lnTo>
                        <a:pt x="4" y="4"/>
                      </a:lnTo>
                      <a:lnTo>
                        <a:pt x="4" y="4"/>
                      </a:lnTo>
                      <a:lnTo>
                        <a:pt x="0" y="7"/>
                      </a:lnTo>
                      <a:lnTo>
                        <a:pt x="4" y="7"/>
                      </a:lnTo>
                      <a:lnTo>
                        <a:pt x="4" y="11"/>
                      </a:lnTo>
                      <a:lnTo>
                        <a:pt x="7" y="11"/>
                      </a:lnTo>
                      <a:lnTo>
                        <a:pt x="7" y="11"/>
                      </a:lnTo>
                      <a:lnTo>
                        <a:pt x="10" y="11"/>
                      </a:lnTo>
                      <a:lnTo>
                        <a:pt x="10" y="11"/>
                      </a:lnTo>
                      <a:lnTo>
                        <a:pt x="10"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6"/>
                <p:cNvSpPr>
                  <a:spLocks/>
                </p:cNvSpPr>
                <p:nvPr/>
              </p:nvSpPr>
              <p:spPr bwMode="auto">
                <a:xfrm>
                  <a:off x="4376" y="3101"/>
                  <a:ext cx="184" cy="190"/>
                </a:xfrm>
                <a:custGeom>
                  <a:avLst/>
                  <a:gdLst>
                    <a:gd name="T0" fmla="*/ 64 w 167"/>
                    <a:gd name="T1" fmla="*/ 28 h 168"/>
                    <a:gd name="T2" fmla="*/ 57 w 167"/>
                    <a:gd name="T3" fmla="*/ 18 h 168"/>
                    <a:gd name="T4" fmla="*/ 47 w 167"/>
                    <a:gd name="T5" fmla="*/ 7 h 168"/>
                    <a:gd name="T6" fmla="*/ 37 w 167"/>
                    <a:gd name="T7" fmla="*/ 0 h 168"/>
                    <a:gd name="T8" fmla="*/ 20 w 167"/>
                    <a:gd name="T9" fmla="*/ 0 h 168"/>
                    <a:gd name="T10" fmla="*/ 4 w 167"/>
                    <a:gd name="T11" fmla="*/ 7 h 168"/>
                    <a:gd name="T12" fmla="*/ 0 w 167"/>
                    <a:gd name="T13" fmla="*/ 18 h 168"/>
                    <a:gd name="T14" fmla="*/ 4 w 167"/>
                    <a:gd name="T15" fmla="*/ 32 h 168"/>
                    <a:gd name="T16" fmla="*/ 10 w 167"/>
                    <a:gd name="T17" fmla="*/ 42 h 168"/>
                    <a:gd name="T18" fmla="*/ 20 w 167"/>
                    <a:gd name="T19" fmla="*/ 60 h 168"/>
                    <a:gd name="T20" fmla="*/ 30 w 167"/>
                    <a:gd name="T21" fmla="*/ 77 h 168"/>
                    <a:gd name="T22" fmla="*/ 37 w 167"/>
                    <a:gd name="T23" fmla="*/ 88 h 168"/>
                    <a:gd name="T24" fmla="*/ 44 w 167"/>
                    <a:gd name="T25" fmla="*/ 95 h 168"/>
                    <a:gd name="T26" fmla="*/ 50 w 167"/>
                    <a:gd name="T27" fmla="*/ 101 h 168"/>
                    <a:gd name="T28" fmla="*/ 57 w 167"/>
                    <a:gd name="T29" fmla="*/ 108 h 168"/>
                    <a:gd name="T30" fmla="*/ 60 w 167"/>
                    <a:gd name="T31" fmla="*/ 115 h 168"/>
                    <a:gd name="T32" fmla="*/ 67 w 167"/>
                    <a:gd name="T33" fmla="*/ 119 h 168"/>
                    <a:gd name="T34" fmla="*/ 77 w 167"/>
                    <a:gd name="T35" fmla="*/ 129 h 168"/>
                    <a:gd name="T36" fmla="*/ 87 w 167"/>
                    <a:gd name="T37" fmla="*/ 143 h 168"/>
                    <a:gd name="T38" fmla="*/ 97 w 167"/>
                    <a:gd name="T39" fmla="*/ 154 h 168"/>
                    <a:gd name="T40" fmla="*/ 100 w 167"/>
                    <a:gd name="T41" fmla="*/ 161 h 168"/>
                    <a:gd name="T42" fmla="*/ 104 w 167"/>
                    <a:gd name="T43" fmla="*/ 164 h 168"/>
                    <a:gd name="T44" fmla="*/ 110 w 167"/>
                    <a:gd name="T45" fmla="*/ 168 h 168"/>
                    <a:gd name="T46" fmla="*/ 117 w 167"/>
                    <a:gd name="T47" fmla="*/ 168 h 168"/>
                    <a:gd name="T48" fmla="*/ 124 w 167"/>
                    <a:gd name="T49" fmla="*/ 168 h 168"/>
                    <a:gd name="T50" fmla="*/ 134 w 167"/>
                    <a:gd name="T51" fmla="*/ 168 h 168"/>
                    <a:gd name="T52" fmla="*/ 137 w 167"/>
                    <a:gd name="T53" fmla="*/ 164 h 168"/>
                    <a:gd name="T54" fmla="*/ 140 w 167"/>
                    <a:gd name="T55" fmla="*/ 161 h 168"/>
                    <a:gd name="T56" fmla="*/ 147 w 167"/>
                    <a:gd name="T57" fmla="*/ 164 h 168"/>
                    <a:gd name="T58" fmla="*/ 154 w 167"/>
                    <a:gd name="T59" fmla="*/ 164 h 168"/>
                    <a:gd name="T60" fmla="*/ 157 w 167"/>
                    <a:gd name="T61" fmla="*/ 161 h 168"/>
                    <a:gd name="T62" fmla="*/ 164 w 167"/>
                    <a:gd name="T63" fmla="*/ 150 h 168"/>
                    <a:gd name="T64" fmla="*/ 164 w 167"/>
                    <a:gd name="T65" fmla="*/ 143 h 168"/>
                    <a:gd name="T66" fmla="*/ 157 w 167"/>
                    <a:gd name="T67" fmla="*/ 136 h 168"/>
                    <a:gd name="T68" fmla="*/ 154 w 167"/>
                    <a:gd name="T69" fmla="*/ 133 h 168"/>
                    <a:gd name="T70" fmla="*/ 151 w 167"/>
                    <a:gd name="T71" fmla="*/ 129 h 168"/>
                    <a:gd name="T72" fmla="*/ 147 w 167"/>
                    <a:gd name="T73" fmla="*/ 126 h 168"/>
                    <a:gd name="T74" fmla="*/ 140 w 167"/>
                    <a:gd name="T75" fmla="*/ 122 h 168"/>
                    <a:gd name="T76" fmla="*/ 134 w 167"/>
                    <a:gd name="T77" fmla="*/ 112 h 168"/>
                    <a:gd name="T78" fmla="*/ 130 w 167"/>
                    <a:gd name="T79" fmla="*/ 108 h 168"/>
                    <a:gd name="T80" fmla="*/ 124 w 167"/>
                    <a:gd name="T81" fmla="*/ 105 h 168"/>
                    <a:gd name="T82" fmla="*/ 117 w 167"/>
                    <a:gd name="T83" fmla="*/ 101 h 168"/>
                    <a:gd name="T84" fmla="*/ 110 w 167"/>
                    <a:gd name="T85" fmla="*/ 98 h 168"/>
                    <a:gd name="T86" fmla="*/ 100 w 167"/>
                    <a:gd name="T87" fmla="*/ 91 h 168"/>
                    <a:gd name="T88" fmla="*/ 97 w 167"/>
                    <a:gd name="T89" fmla="*/ 84 h 168"/>
                    <a:gd name="T90" fmla="*/ 90 w 167"/>
                    <a:gd name="T91" fmla="*/ 70 h 168"/>
                    <a:gd name="T92" fmla="*/ 80 w 167"/>
                    <a:gd name="T93" fmla="*/ 53 h 168"/>
                    <a:gd name="T94" fmla="*/ 70 w 167"/>
                    <a:gd name="T95" fmla="*/ 39 h 168"/>
                    <a:gd name="T96" fmla="*/ 67 w 167"/>
                    <a:gd name="T9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68">
                      <a:moveTo>
                        <a:pt x="67" y="32"/>
                      </a:moveTo>
                      <a:lnTo>
                        <a:pt x="64" y="28"/>
                      </a:lnTo>
                      <a:lnTo>
                        <a:pt x="60" y="25"/>
                      </a:lnTo>
                      <a:lnTo>
                        <a:pt x="57" y="18"/>
                      </a:lnTo>
                      <a:lnTo>
                        <a:pt x="50" y="14"/>
                      </a:lnTo>
                      <a:lnTo>
                        <a:pt x="47" y="7"/>
                      </a:lnTo>
                      <a:lnTo>
                        <a:pt x="40" y="4"/>
                      </a:lnTo>
                      <a:lnTo>
                        <a:pt x="37" y="0"/>
                      </a:lnTo>
                      <a:lnTo>
                        <a:pt x="30" y="0"/>
                      </a:lnTo>
                      <a:lnTo>
                        <a:pt x="20" y="0"/>
                      </a:lnTo>
                      <a:lnTo>
                        <a:pt x="10" y="0"/>
                      </a:lnTo>
                      <a:lnTo>
                        <a:pt x="4" y="7"/>
                      </a:lnTo>
                      <a:lnTo>
                        <a:pt x="0" y="14"/>
                      </a:lnTo>
                      <a:lnTo>
                        <a:pt x="0" y="18"/>
                      </a:lnTo>
                      <a:lnTo>
                        <a:pt x="0" y="25"/>
                      </a:lnTo>
                      <a:lnTo>
                        <a:pt x="4" y="32"/>
                      </a:lnTo>
                      <a:lnTo>
                        <a:pt x="7" y="35"/>
                      </a:lnTo>
                      <a:lnTo>
                        <a:pt x="10" y="42"/>
                      </a:lnTo>
                      <a:lnTo>
                        <a:pt x="14" y="49"/>
                      </a:lnTo>
                      <a:lnTo>
                        <a:pt x="20" y="60"/>
                      </a:lnTo>
                      <a:lnTo>
                        <a:pt x="24" y="67"/>
                      </a:lnTo>
                      <a:lnTo>
                        <a:pt x="30" y="77"/>
                      </a:lnTo>
                      <a:lnTo>
                        <a:pt x="34" y="84"/>
                      </a:lnTo>
                      <a:lnTo>
                        <a:pt x="37" y="88"/>
                      </a:lnTo>
                      <a:lnTo>
                        <a:pt x="40" y="91"/>
                      </a:lnTo>
                      <a:lnTo>
                        <a:pt x="44" y="95"/>
                      </a:lnTo>
                      <a:lnTo>
                        <a:pt x="47" y="98"/>
                      </a:lnTo>
                      <a:lnTo>
                        <a:pt x="50" y="101"/>
                      </a:lnTo>
                      <a:lnTo>
                        <a:pt x="54" y="105"/>
                      </a:lnTo>
                      <a:lnTo>
                        <a:pt x="57" y="108"/>
                      </a:lnTo>
                      <a:lnTo>
                        <a:pt x="60" y="112"/>
                      </a:lnTo>
                      <a:lnTo>
                        <a:pt x="60" y="115"/>
                      </a:lnTo>
                      <a:lnTo>
                        <a:pt x="64" y="115"/>
                      </a:lnTo>
                      <a:lnTo>
                        <a:pt x="67" y="119"/>
                      </a:lnTo>
                      <a:lnTo>
                        <a:pt x="70" y="126"/>
                      </a:lnTo>
                      <a:lnTo>
                        <a:pt x="77" y="129"/>
                      </a:lnTo>
                      <a:lnTo>
                        <a:pt x="80" y="136"/>
                      </a:lnTo>
                      <a:lnTo>
                        <a:pt x="87" y="143"/>
                      </a:lnTo>
                      <a:lnTo>
                        <a:pt x="94" y="150"/>
                      </a:lnTo>
                      <a:lnTo>
                        <a:pt x="97" y="154"/>
                      </a:lnTo>
                      <a:lnTo>
                        <a:pt x="100" y="157"/>
                      </a:lnTo>
                      <a:lnTo>
                        <a:pt x="100" y="161"/>
                      </a:lnTo>
                      <a:lnTo>
                        <a:pt x="104" y="161"/>
                      </a:lnTo>
                      <a:lnTo>
                        <a:pt x="104" y="164"/>
                      </a:lnTo>
                      <a:lnTo>
                        <a:pt x="107" y="164"/>
                      </a:lnTo>
                      <a:lnTo>
                        <a:pt x="110" y="168"/>
                      </a:lnTo>
                      <a:lnTo>
                        <a:pt x="114" y="168"/>
                      </a:lnTo>
                      <a:lnTo>
                        <a:pt x="117" y="168"/>
                      </a:lnTo>
                      <a:lnTo>
                        <a:pt x="120" y="168"/>
                      </a:lnTo>
                      <a:lnTo>
                        <a:pt x="124" y="168"/>
                      </a:lnTo>
                      <a:lnTo>
                        <a:pt x="130" y="168"/>
                      </a:lnTo>
                      <a:lnTo>
                        <a:pt x="134" y="168"/>
                      </a:lnTo>
                      <a:lnTo>
                        <a:pt x="134" y="168"/>
                      </a:lnTo>
                      <a:lnTo>
                        <a:pt x="137" y="164"/>
                      </a:lnTo>
                      <a:lnTo>
                        <a:pt x="137" y="164"/>
                      </a:lnTo>
                      <a:lnTo>
                        <a:pt x="140" y="161"/>
                      </a:lnTo>
                      <a:lnTo>
                        <a:pt x="144" y="161"/>
                      </a:lnTo>
                      <a:lnTo>
                        <a:pt x="147" y="164"/>
                      </a:lnTo>
                      <a:lnTo>
                        <a:pt x="151" y="164"/>
                      </a:lnTo>
                      <a:lnTo>
                        <a:pt x="154" y="164"/>
                      </a:lnTo>
                      <a:lnTo>
                        <a:pt x="154" y="164"/>
                      </a:lnTo>
                      <a:lnTo>
                        <a:pt x="157" y="161"/>
                      </a:lnTo>
                      <a:lnTo>
                        <a:pt x="161" y="154"/>
                      </a:lnTo>
                      <a:lnTo>
                        <a:pt x="164" y="150"/>
                      </a:lnTo>
                      <a:lnTo>
                        <a:pt x="167" y="147"/>
                      </a:lnTo>
                      <a:lnTo>
                        <a:pt x="164" y="143"/>
                      </a:lnTo>
                      <a:lnTo>
                        <a:pt x="161" y="140"/>
                      </a:lnTo>
                      <a:lnTo>
                        <a:pt x="157" y="136"/>
                      </a:lnTo>
                      <a:lnTo>
                        <a:pt x="154" y="136"/>
                      </a:lnTo>
                      <a:lnTo>
                        <a:pt x="154" y="133"/>
                      </a:lnTo>
                      <a:lnTo>
                        <a:pt x="154" y="129"/>
                      </a:lnTo>
                      <a:lnTo>
                        <a:pt x="151" y="129"/>
                      </a:lnTo>
                      <a:lnTo>
                        <a:pt x="151" y="126"/>
                      </a:lnTo>
                      <a:lnTo>
                        <a:pt x="147" y="126"/>
                      </a:lnTo>
                      <a:lnTo>
                        <a:pt x="144" y="122"/>
                      </a:lnTo>
                      <a:lnTo>
                        <a:pt x="140" y="122"/>
                      </a:lnTo>
                      <a:lnTo>
                        <a:pt x="137" y="119"/>
                      </a:lnTo>
                      <a:lnTo>
                        <a:pt x="134" y="112"/>
                      </a:lnTo>
                      <a:lnTo>
                        <a:pt x="130" y="112"/>
                      </a:lnTo>
                      <a:lnTo>
                        <a:pt x="130" y="108"/>
                      </a:lnTo>
                      <a:lnTo>
                        <a:pt x="127" y="105"/>
                      </a:lnTo>
                      <a:lnTo>
                        <a:pt x="124" y="105"/>
                      </a:lnTo>
                      <a:lnTo>
                        <a:pt x="120" y="101"/>
                      </a:lnTo>
                      <a:lnTo>
                        <a:pt x="117" y="101"/>
                      </a:lnTo>
                      <a:lnTo>
                        <a:pt x="114" y="101"/>
                      </a:lnTo>
                      <a:lnTo>
                        <a:pt x="110" y="98"/>
                      </a:lnTo>
                      <a:lnTo>
                        <a:pt x="107" y="95"/>
                      </a:lnTo>
                      <a:lnTo>
                        <a:pt x="100" y="91"/>
                      </a:lnTo>
                      <a:lnTo>
                        <a:pt x="100" y="88"/>
                      </a:lnTo>
                      <a:lnTo>
                        <a:pt x="97" y="84"/>
                      </a:lnTo>
                      <a:lnTo>
                        <a:pt x="94" y="77"/>
                      </a:lnTo>
                      <a:lnTo>
                        <a:pt x="90" y="70"/>
                      </a:lnTo>
                      <a:lnTo>
                        <a:pt x="84" y="60"/>
                      </a:lnTo>
                      <a:lnTo>
                        <a:pt x="80" y="53"/>
                      </a:lnTo>
                      <a:lnTo>
                        <a:pt x="74" y="46"/>
                      </a:lnTo>
                      <a:lnTo>
                        <a:pt x="70" y="39"/>
                      </a:lnTo>
                      <a:lnTo>
                        <a:pt x="67" y="32"/>
                      </a:lnTo>
                      <a:lnTo>
                        <a:pt x="67" y="32"/>
                      </a:lnTo>
                      <a:close/>
                    </a:path>
                  </a:pathLst>
                </a:custGeom>
                <a:solidFill>
                  <a:srgbClr val="33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97"/>
                <p:cNvSpPr>
                  <a:spLocks/>
                </p:cNvSpPr>
                <p:nvPr/>
              </p:nvSpPr>
              <p:spPr bwMode="auto">
                <a:xfrm>
                  <a:off x="4299" y="3355"/>
                  <a:ext cx="11" cy="11"/>
                </a:xfrm>
                <a:custGeom>
                  <a:avLst/>
                  <a:gdLst>
                    <a:gd name="T0" fmla="*/ 7 w 10"/>
                    <a:gd name="T1" fmla="*/ 10 h 10"/>
                    <a:gd name="T2" fmla="*/ 10 w 10"/>
                    <a:gd name="T3" fmla="*/ 10 h 10"/>
                    <a:gd name="T4" fmla="*/ 10 w 10"/>
                    <a:gd name="T5" fmla="*/ 10 h 10"/>
                    <a:gd name="T6" fmla="*/ 10 w 10"/>
                    <a:gd name="T7" fmla="*/ 7 h 10"/>
                    <a:gd name="T8" fmla="*/ 10 w 10"/>
                    <a:gd name="T9" fmla="*/ 3 h 10"/>
                    <a:gd name="T10" fmla="*/ 10 w 10"/>
                    <a:gd name="T11" fmla="*/ 3 h 10"/>
                    <a:gd name="T12" fmla="*/ 10 w 10"/>
                    <a:gd name="T13" fmla="*/ 0 h 10"/>
                    <a:gd name="T14" fmla="*/ 7 w 10"/>
                    <a:gd name="T15" fmla="*/ 0 h 10"/>
                    <a:gd name="T16" fmla="*/ 7 w 10"/>
                    <a:gd name="T17" fmla="*/ 0 h 10"/>
                    <a:gd name="T18" fmla="*/ 3 w 10"/>
                    <a:gd name="T19" fmla="*/ 0 h 10"/>
                    <a:gd name="T20" fmla="*/ 3 w 10"/>
                    <a:gd name="T21" fmla="*/ 3 h 10"/>
                    <a:gd name="T22" fmla="*/ 0 w 10"/>
                    <a:gd name="T23" fmla="*/ 3 h 10"/>
                    <a:gd name="T24" fmla="*/ 0 w 10"/>
                    <a:gd name="T25" fmla="*/ 7 h 10"/>
                    <a:gd name="T26" fmla="*/ 3 w 10"/>
                    <a:gd name="T27" fmla="*/ 10 h 10"/>
                    <a:gd name="T28" fmla="*/ 3 w 10"/>
                    <a:gd name="T29" fmla="*/ 10 h 10"/>
                    <a:gd name="T30" fmla="*/ 7 w 10"/>
                    <a:gd name="T31" fmla="*/ 10 h 10"/>
                    <a:gd name="T32" fmla="*/ 7 w 10"/>
                    <a:gd name="T33" fmla="*/ 10 h 10"/>
                    <a:gd name="T34" fmla="*/ 7 w 10"/>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7" y="10"/>
                      </a:moveTo>
                      <a:lnTo>
                        <a:pt x="10" y="10"/>
                      </a:lnTo>
                      <a:lnTo>
                        <a:pt x="10" y="10"/>
                      </a:lnTo>
                      <a:lnTo>
                        <a:pt x="10" y="7"/>
                      </a:lnTo>
                      <a:lnTo>
                        <a:pt x="10" y="3"/>
                      </a:lnTo>
                      <a:lnTo>
                        <a:pt x="10" y="3"/>
                      </a:lnTo>
                      <a:lnTo>
                        <a:pt x="10" y="0"/>
                      </a:lnTo>
                      <a:lnTo>
                        <a:pt x="7" y="0"/>
                      </a:lnTo>
                      <a:lnTo>
                        <a:pt x="7" y="0"/>
                      </a:lnTo>
                      <a:lnTo>
                        <a:pt x="3" y="0"/>
                      </a:lnTo>
                      <a:lnTo>
                        <a:pt x="3" y="3"/>
                      </a:lnTo>
                      <a:lnTo>
                        <a:pt x="0" y="3"/>
                      </a:lnTo>
                      <a:lnTo>
                        <a:pt x="0" y="7"/>
                      </a:lnTo>
                      <a:lnTo>
                        <a:pt x="3" y="10"/>
                      </a:lnTo>
                      <a:lnTo>
                        <a:pt x="3" y="10"/>
                      </a:lnTo>
                      <a:lnTo>
                        <a:pt x="7" y="10"/>
                      </a:lnTo>
                      <a:lnTo>
                        <a:pt x="7"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98"/>
                <p:cNvSpPr>
                  <a:spLocks/>
                </p:cNvSpPr>
                <p:nvPr/>
              </p:nvSpPr>
              <p:spPr bwMode="auto">
                <a:xfrm>
                  <a:off x="4406" y="2979"/>
                  <a:ext cx="113" cy="130"/>
                </a:xfrm>
                <a:custGeom>
                  <a:avLst/>
                  <a:gdLst>
                    <a:gd name="T0" fmla="*/ 83 w 103"/>
                    <a:gd name="T1" fmla="*/ 0 h 115"/>
                    <a:gd name="T2" fmla="*/ 93 w 103"/>
                    <a:gd name="T3" fmla="*/ 7 h 115"/>
                    <a:gd name="T4" fmla="*/ 103 w 103"/>
                    <a:gd name="T5" fmla="*/ 17 h 115"/>
                    <a:gd name="T6" fmla="*/ 103 w 103"/>
                    <a:gd name="T7" fmla="*/ 31 h 115"/>
                    <a:gd name="T8" fmla="*/ 103 w 103"/>
                    <a:gd name="T9" fmla="*/ 45 h 115"/>
                    <a:gd name="T10" fmla="*/ 100 w 103"/>
                    <a:gd name="T11" fmla="*/ 52 h 115"/>
                    <a:gd name="T12" fmla="*/ 100 w 103"/>
                    <a:gd name="T13" fmla="*/ 59 h 115"/>
                    <a:gd name="T14" fmla="*/ 97 w 103"/>
                    <a:gd name="T15" fmla="*/ 63 h 115"/>
                    <a:gd name="T16" fmla="*/ 97 w 103"/>
                    <a:gd name="T17" fmla="*/ 66 h 115"/>
                    <a:gd name="T18" fmla="*/ 93 w 103"/>
                    <a:gd name="T19" fmla="*/ 70 h 115"/>
                    <a:gd name="T20" fmla="*/ 90 w 103"/>
                    <a:gd name="T21" fmla="*/ 73 h 115"/>
                    <a:gd name="T22" fmla="*/ 90 w 103"/>
                    <a:gd name="T23" fmla="*/ 73 h 115"/>
                    <a:gd name="T24" fmla="*/ 87 w 103"/>
                    <a:gd name="T25" fmla="*/ 77 h 115"/>
                    <a:gd name="T26" fmla="*/ 83 w 103"/>
                    <a:gd name="T27" fmla="*/ 84 h 115"/>
                    <a:gd name="T28" fmla="*/ 77 w 103"/>
                    <a:gd name="T29" fmla="*/ 91 h 115"/>
                    <a:gd name="T30" fmla="*/ 70 w 103"/>
                    <a:gd name="T31" fmla="*/ 94 h 115"/>
                    <a:gd name="T32" fmla="*/ 67 w 103"/>
                    <a:gd name="T33" fmla="*/ 98 h 115"/>
                    <a:gd name="T34" fmla="*/ 63 w 103"/>
                    <a:gd name="T35" fmla="*/ 101 h 115"/>
                    <a:gd name="T36" fmla="*/ 60 w 103"/>
                    <a:gd name="T37" fmla="*/ 105 h 115"/>
                    <a:gd name="T38" fmla="*/ 50 w 103"/>
                    <a:gd name="T39" fmla="*/ 105 h 115"/>
                    <a:gd name="T40" fmla="*/ 43 w 103"/>
                    <a:gd name="T41" fmla="*/ 105 h 115"/>
                    <a:gd name="T42" fmla="*/ 33 w 103"/>
                    <a:gd name="T43" fmla="*/ 108 h 115"/>
                    <a:gd name="T44" fmla="*/ 27 w 103"/>
                    <a:gd name="T45" fmla="*/ 115 h 115"/>
                    <a:gd name="T46" fmla="*/ 17 w 103"/>
                    <a:gd name="T47" fmla="*/ 115 h 115"/>
                    <a:gd name="T48" fmla="*/ 7 w 103"/>
                    <a:gd name="T49" fmla="*/ 115 h 115"/>
                    <a:gd name="T50" fmla="*/ 0 w 103"/>
                    <a:gd name="T51" fmla="*/ 101 h 115"/>
                    <a:gd name="T52" fmla="*/ 3 w 103"/>
                    <a:gd name="T53" fmla="*/ 91 h 115"/>
                    <a:gd name="T54" fmla="*/ 10 w 103"/>
                    <a:gd name="T55" fmla="*/ 84 h 115"/>
                    <a:gd name="T56" fmla="*/ 17 w 103"/>
                    <a:gd name="T57" fmla="*/ 77 h 115"/>
                    <a:gd name="T58" fmla="*/ 23 w 103"/>
                    <a:gd name="T59" fmla="*/ 73 h 115"/>
                    <a:gd name="T60" fmla="*/ 27 w 103"/>
                    <a:gd name="T61" fmla="*/ 59 h 115"/>
                    <a:gd name="T62" fmla="*/ 33 w 103"/>
                    <a:gd name="T63" fmla="*/ 38 h 115"/>
                    <a:gd name="T64" fmla="*/ 40 w 103"/>
                    <a:gd name="T65" fmla="*/ 24 h 115"/>
                    <a:gd name="T66" fmla="*/ 50 w 103"/>
                    <a:gd name="T67" fmla="*/ 14 h 115"/>
                    <a:gd name="T68" fmla="*/ 57 w 103"/>
                    <a:gd name="T69" fmla="*/ 3 h 115"/>
                    <a:gd name="T70" fmla="*/ 70 w 103"/>
                    <a:gd name="T71" fmla="*/ 0 h 115"/>
                    <a:gd name="T72" fmla="*/ 73 w 103"/>
                    <a:gd name="T7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115">
                      <a:moveTo>
                        <a:pt x="73" y="0"/>
                      </a:moveTo>
                      <a:lnTo>
                        <a:pt x="83" y="0"/>
                      </a:lnTo>
                      <a:lnTo>
                        <a:pt x="87" y="3"/>
                      </a:lnTo>
                      <a:lnTo>
                        <a:pt x="93" y="7"/>
                      </a:lnTo>
                      <a:lnTo>
                        <a:pt x="97" y="10"/>
                      </a:lnTo>
                      <a:lnTo>
                        <a:pt x="103" y="17"/>
                      </a:lnTo>
                      <a:lnTo>
                        <a:pt x="103" y="24"/>
                      </a:lnTo>
                      <a:lnTo>
                        <a:pt x="103" y="31"/>
                      </a:lnTo>
                      <a:lnTo>
                        <a:pt x="103" y="42"/>
                      </a:lnTo>
                      <a:lnTo>
                        <a:pt x="103" y="45"/>
                      </a:lnTo>
                      <a:lnTo>
                        <a:pt x="103" y="49"/>
                      </a:lnTo>
                      <a:lnTo>
                        <a:pt x="100" y="52"/>
                      </a:lnTo>
                      <a:lnTo>
                        <a:pt x="100" y="56"/>
                      </a:lnTo>
                      <a:lnTo>
                        <a:pt x="100" y="59"/>
                      </a:lnTo>
                      <a:lnTo>
                        <a:pt x="100" y="59"/>
                      </a:lnTo>
                      <a:lnTo>
                        <a:pt x="97" y="63"/>
                      </a:lnTo>
                      <a:lnTo>
                        <a:pt x="97" y="66"/>
                      </a:lnTo>
                      <a:lnTo>
                        <a:pt x="97" y="66"/>
                      </a:lnTo>
                      <a:lnTo>
                        <a:pt x="93" y="70"/>
                      </a:lnTo>
                      <a:lnTo>
                        <a:pt x="93" y="70"/>
                      </a:lnTo>
                      <a:lnTo>
                        <a:pt x="90" y="73"/>
                      </a:lnTo>
                      <a:lnTo>
                        <a:pt x="90" y="73"/>
                      </a:lnTo>
                      <a:lnTo>
                        <a:pt x="90" y="73"/>
                      </a:lnTo>
                      <a:lnTo>
                        <a:pt x="90" y="73"/>
                      </a:lnTo>
                      <a:lnTo>
                        <a:pt x="87" y="73"/>
                      </a:lnTo>
                      <a:lnTo>
                        <a:pt x="87" y="77"/>
                      </a:lnTo>
                      <a:lnTo>
                        <a:pt x="87" y="80"/>
                      </a:lnTo>
                      <a:lnTo>
                        <a:pt x="83" y="84"/>
                      </a:lnTo>
                      <a:lnTo>
                        <a:pt x="83" y="87"/>
                      </a:lnTo>
                      <a:lnTo>
                        <a:pt x="77" y="91"/>
                      </a:lnTo>
                      <a:lnTo>
                        <a:pt x="73" y="91"/>
                      </a:lnTo>
                      <a:lnTo>
                        <a:pt x="70" y="94"/>
                      </a:lnTo>
                      <a:lnTo>
                        <a:pt x="67" y="98"/>
                      </a:lnTo>
                      <a:lnTo>
                        <a:pt x="67" y="98"/>
                      </a:lnTo>
                      <a:lnTo>
                        <a:pt x="63" y="98"/>
                      </a:lnTo>
                      <a:lnTo>
                        <a:pt x="63" y="101"/>
                      </a:lnTo>
                      <a:lnTo>
                        <a:pt x="60" y="101"/>
                      </a:lnTo>
                      <a:lnTo>
                        <a:pt x="60" y="105"/>
                      </a:lnTo>
                      <a:lnTo>
                        <a:pt x="57" y="105"/>
                      </a:lnTo>
                      <a:lnTo>
                        <a:pt x="50" y="105"/>
                      </a:lnTo>
                      <a:lnTo>
                        <a:pt x="43" y="101"/>
                      </a:lnTo>
                      <a:lnTo>
                        <a:pt x="43" y="105"/>
                      </a:lnTo>
                      <a:lnTo>
                        <a:pt x="37" y="105"/>
                      </a:lnTo>
                      <a:lnTo>
                        <a:pt x="33" y="108"/>
                      </a:lnTo>
                      <a:lnTo>
                        <a:pt x="30" y="112"/>
                      </a:lnTo>
                      <a:lnTo>
                        <a:pt x="27" y="115"/>
                      </a:lnTo>
                      <a:lnTo>
                        <a:pt x="20" y="115"/>
                      </a:lnTo>
                      <a:lnTo>
                        <a:pt x="17" y="115"/>
                      </a:lnTo>
                      <a:lnTo>
                        <a:pt x="10" y="115"/>
                      </a:lnTo>
                      <a:lnTo>
                        <a:pt x="7" y="115"/>
                      </a:lnTo>
                      <a:lnTo>
                        <a:pt x="3" y="108"/>
                      </a:lnTo>
                      <a:lnTo>
                        <a:pt x="0" y="101"/>
                      </a:lnTo>
                      <a:lnTo>
                        <a:pt x="3" y="94"/>
                      </a:lnTo>
                      <a:lnTo>
                        <a:pt x="3" y="91"/>
                      </a:lnTo>
                      <a:lnTo>
                        <a:pt x="7" y="87"/>
                      </a:lnTo>
                      <a:lnTo>
                        <a:pt x="10" y="84"/>
                      </a:lnTo>
                      <a:lnTo>
                        <a:pt x="13" y="80"/>
                      </a:lnTo>
                      <a:lnTo>
                        <a:pt x="17" y="77"/>
                      </a:lnTo>
                      <a:lnTo>
                        <a:pt x="20" y="73"/>
                      </a:lnTo>
                      <a:lnTo>
                        <a:pt x="23" y="73"/>
                      </a:lnTo>
                      <a:lnTo>
                        <a:pt x="23" y="70"/>
                      </a:lnTo>
                      <a:lnTo>
                        <a:pt x="27" y="59"/>
                      </a:lnTo>
                      <a:lnTo>
                        <a:pt x="30" y="49"/>
                      </a:lnTo>
                      <a:lnTo>
                        <a:pt x="33" y="38"/>
                      </a:lnTo>
                      <a:lnTo>
                        <a:pt x="37" y="28"/>
                      </a:lnTo>
                      <a:lnTo>
                        <a:pt x="40" y="24"/>
                      </a:lnTo>
                      <a:lnTo>
                        <a:pt x="43" y="17"/>
                      </a:lnTo>
                      <a:lnTo>
                        <a:pt x="50" y="14"/>
                      </a:lnTo>
                      <a:lnTo>
                        <a:pt x="53" y="10"/>
                      </a:lnTo>
                      <a:lnTo>
                        <a:pt x="57" y="3"/>
                      </a:lnTo>
                      <a:lnTo>
                        <a:pt x="63" y="3"/>
                      </a:lnTo>
                      <a:lnTo>
                        <a:pt x="70" y="0"/>
                      </a:lnTo>
                      <a:lnTo>
                        <a:pt x="73" y="0"/>
                      </a:lnTo>
                      <a:lnTo>
                        <a:pt x="73" y="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99"/>
                <p:cNvSpPr>
                  <a:spLocks/>
                </p:cNvSpPr>
                <p:nvPr/>
              </p:nvSpPr>
              <p:spPr bwMode="auto">
                <a:xfrm>
                  <a:off x="4483" y="2994"/>
                  <a:ext cx="14" cy="12"/>
                </a:xfrm>
                <a:custGeom>
                  <a:avLst/>
                  <a:gdLst>
                    <a:gd name="T0" fmla="*/ 3 w 13"/>
                    <a:gd name="T1" fmla="*/ 10 h 10"/>
                    <a:gd name="T2" fmla="*/ 7 w 13"/>
                    <a:gd name="T3" fmla="*/ 10 h 10"/>
                    <a:gd name="T4" fmla="*/ 7 w 13"/>
                    <a:gd name="T5" fmla="*/ 10 h 10"/>
                    <a:gd name="T6" fmla="*/ 10 w 13"/>
                    <a:gd name="T7" fmla="*/ 10 h 10"/>
                    <a:gd name="T8" fmla="*/ 10 w 13"/>
                    <a:gd name="T9" fmla="*/ 7 h 10"/>
                    <a:gd name="T10" fmla="*/ 13 w 13"/>
                    <a:gd name="T11" fmla="*/ 7 h 10"/>
                    <a:gd name="T12" fmla="*/ 13 w 13"/>
                    <a:gd name="T13" fmla="*/ 3 h 10"/>
                    <a:gd name="T14" fmla="*/ 10 w 13"/>
                    <a:gd name="T15" fmla="*/ 3 h 10"/>
                    <a:gd name="T16" fmla="*/ 10 w 13"/>
                    <a:gd name="T17" fmla="*/ 0 h 10"/>
                    <a:gd name="T18" fmla="*/ 7 w 13"/>
                    <a:gd name="T19" fmla="*/ 0 h 10"/>
                    <a:gd name="T20" fmla="*/ 7 w 13"/>
                    <a:gd name="T21" fmla="*/ 0 h 10"/>
                    <a:gd name="T22" fmla="*/ 3 w 13"/>
                    <a:gd name="T23" fmla="*/ 0 h 10"/>
                    <a:gd name="T24" fmla="*/ 3 w 13"/>
                    <a:gd name="T25" fmla="*/ 3 h 10"/>
                    <a:gd name="T26" fmla="*/ 0 w 13"/>
                    <a:gd name="T27" fmla="*/ 3 h 10"/>
                    <a:gd name="T28" fmla="*/ 0 w 13"/>
                    <a:gd name="T29" fmla="*/ 7 h 10"/>
                    <a:gd name="T30" fmla="*/ 3 w 13"/>
                    <a:gd name="T31" fmla="*/ 7 h 10"/>
                    <a:gd name="T32" fmla="*/ 3 w 13"/>
                    <a:gd name="T33" fmla="*/ 10 h 10"/>
                    <a:gd name="T34" fmla="*/ 3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3" y="10"/>
                      </a:moveTo>
                      <a:lnTo>
                        <a:pt x="7" y="10"/>
                      </a:lnTo>
                      <a:lnTo>
                        <a:pt x="7" y="10"/>
                      </a:lnTo>
                      <a:lnTo>
                        <a:pt x="10" y="10"/>
                      </a:lnTo>
                      <a:lnTo>
                        <a:pt x="10" y="7"/>
                      </a:lnTo>
                      <a:lnTo>
                        <a:pt x="13" y="7"/>
                      </a:lnTo>
                      <a:lnTo>
                        <a:pt x="13" y="3"/>
                      </a:lnTo>
                      <a:lnTo>
                        <a:pt x="10" y="3"/>
                      </a:lnTo>
                      <a:lnTo>
                        <a:pt x="10" y="0"/>
                      </a:lnTo>
                      <a:lnTo>
                        <a:pt x="7" y="0"/>
                      </a:lnTo>
                      <a:lnTo>
                        <a:pt x="7" y="0"/>
                      </a:lnTo>
                      <a:lnTo>
                        <a:pt x="3" y="0"/>
                      </a:lnTo>
                      <a:lnTo>
                        <a:pt x="3" y="3"/>
                      </a:lnTo>
                      <a:lnTo>
                        <a:pt x="0" y="3"/>
                      </a:lnTo>
                      <a:lnTo>
                        <a:pt x="0" y="7"/>
                      </a:lnTo>
                      <a:lnTo>
                        <a:pt x="3" y="7"/>
                      </a:lnTo>
                      <a:lnTo>
                        <a:pt x="3" y="10"/>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00"/>
                <p:cNvSpPr>
                  <a:spLocks/>
                </p:cNvSpPr>
                <p:nvPr/>
              </p:nvSpPr>
              <p:spPr bwMode="auto">
                <a:xfrm>
                  <a:off x="4417" y="3090"/>
                  <a:ext cx="11" cy="11"/>
                </a:xfrm>
                <a:custGeom>
                  <a:avLst/>
                  <a:gdLst>
                    <a:gd name="T0" fmla="*/ 3 w 10"/>
                    <a:gd name="T1" fmla="*/ 10 h 10"/>
                    <a:gd name="T2" fmla="*/ 3 w 10"/>
                    <a:gd name="T3" fmla="*/ 10 h 10"/>
                    <a:gd name="T4" fmla="*/ 7 w 10"/>
                    <a:gd name="T5" fmla="*/ 10 h 10"/>
                    <a:gd name="T6" fmla="*/ 10 w 10"/>
                    <a:gd name="T7" fmla="*/ 10 h 10"/>
                    <a:gd name="T8" fmla="*/ 10 w 10"/>
                    <a:gd name="T9" fmla="*/ 7 h 10"/>
                    <a:gd name="T10" fmla="*/ 10 w 10"/>
                    <a:gd name="T11" fmla="*/ 7 h 10"/>
                    <a:gd name="T12" fmla="*/ 10 w 10"/>
                    <a:gd name="T13" fmla="*/ 3 h 10"/>
                    <a:gd name="T14" fmla="*/ 10 w 10"/>
                    <a:gd name="T15" fmla="*/ 3 h 10"/>
                    <a:gd name="T16" fmla="*/ 10 w 10"/>
                    <a:gd name="T17" fmla="*/ 0 h 10"/>
                    <a:gd name="T18" fmla="*/ 7 w 10"/>
                    <a:gd name="T19" fmla="*/ 0 h 10"/>
                    <a:gd name="T20" fmla="*/ 3 w 10"/>
                    <a:gd name="T21" fmla="*/ 0 h 10"/>
                    <a:gd name="T22" fmla="*/ 3 w 10"/>
                    <a:gd name="T23" fmla="*/ 0 h 10"/>
                    <a:gd name="T24" fmla="*/ 3 w 10"/>
                    <a:gd name="T25" fmla="*/ 0 h 10"/>
                    <a:gd name="T26" fmla="*/ 0 w 10"/>
                    <a:gd name="T27" fmla="*/ 3 h 10"/>
                    <a:gd name="T28" fmla="*/ 0 w 10"/>
                    <a:gd name="T29" fmla="*/ 7 h 10"/>
                    <a:gd name="T30" fmla="*/ 3 w 10"/>
                    <a:gd name="T31" fmla="*/ 7 h 10"/>
                    <a:gd name="T32" fmla="*/ 3 w 10"/>
                    <a:gd name="T33" fmla="*/ 10 h 10"/>
                    <a:gd name="T34" fmla="*/ 3 w 10"/>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0"/>
                      </a:moveTo>
                      <a:lnTo>
                        <a:pt x="3" y="10"/>
                      </a:lnTo>
                      <a:lnTo>
                        <a:pt x="7" y="10"/>
                      </a:lnTo>
                      <a:lnTo>
                        <a:pt x="10" y="10"/>
                      </a:lnTo>
                      <a:lnTo>
                        <a:pt x="10" y="7"/>
                      </a:lnTo>
                      <a:lnTo>
                        <a:pt x="10" y="7"/>
                      </a:lnTo>
                      <a:lnTo>
                        <a:pt x="10" y="3"/>
                      </a:lnTo>
                      <a:lnTo>
                        <a:pt x="10" y="3"/>
                      </a:lnTo>
                      <a:lnTo>
                        <a:pt x="10" y="0"/>
                      </a:lnTo>
                      <a:lnTo>
                        <a:pt x="7" y="0"/>
                      </a:lnTo>
                      <a:lnTo>
                        <a:pt x="3" y="0"/>
                      </a:lnTo>
                      <a:lnTo>
                        <a:pt x="3" y="0"/>
                      </a:lnTo>
                      <a:lnTo>
                        <a:pt x="3" y="0"/>
                      </a:lnTo>
                      <a:lnTo>
                        <a:pt x="0" y="3"/>
                      </a:lnTo>
                      <a:lnTo>
                        <a:pt x="0" y="7"/>
                      </a:lnTo>
                      <a:lnTo>
                        <a:pt x="3" y="7"/>
                      </a:lnTo>
                      <a:lnTo>
                        <a:pt x="3" y="10"/>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01"/>
                <p:cNvSpPr>
                  <a:spLocks/>
                </p:cNvSpPr>
                <p:nvPr/>
              </p:nvSpPr>
              <p:spPr bwMode="auto">
                <a:xfrm>
                  <a:off x="4446" y="3082"/>
                  <a:ext cx="7" cy="11"/>
                </a:xfrm>
                <a:custGeom>
                  <a:avLst/>
                  <a:gdLst>
                    <a:gd name="T0" fmla="*/ 6 w 6"/>
                    <a:gd name="T1" fmla="*/ 10 h 10"/>
                    <a:gd name="T2" fmla="*/ 6 w 6"/>
                    <a:gd name="T3" fmla="*/ 7 h 10"/>
                    <a:gd name="T4" fmla="*/ 3 w 6"/>
                    <a:gd name="T5" fmla="*/ 3 h 10"/>
                    <a:gd name="T6" fmla="*/ 3 w 6"/>
                    <a:gd name="T7" fmla="*/ 3 h 10"/>
                    <a:gd name="T8" fmla="*/ 0 w 6"/>
                    <a:gd name="T9" fmla="*/ 0 h 10"/>
                    <a:gd name="T10" fmla="*/ 0 w 6"/>
                    <a:gd name="T11" fmla="*/ 0 h 10"/>
                    <a:gd name="T12" fmla="*/ 0 w 6"/>
                    <a:gd name="T13" fmla="*/ 0 h 10"/>
                    <a:gd name="T14" fmla="*/ 0 w 6"/>
                    <a:gd name="T15" fmla="*/ 0 h 10"/>
                    <a:gd name="T16" fmla="*/ 0 w 6"/>
                    <a:gd name="T17" fmla="*/ 0 h 10"/>
                    <a:gd name="T18" fmla="*/ 3 w 6"/>
                    <a:gd name="T19" fmla="*/ 3 h 10"/>
                    <a:gd name="T20" fmla="*/ 3 w 6"/>
                    <a:gd name="T21" fmla="*/ 3 h 10"/>
                    <a:gd name="T22" fmla="*/ 6 w 6"/>
                    <a:gd name="T23" fmla="*/ 7 h 10"/>
                    <a:gd name="T24" fmla="*/ 6 w 6"/>
                    <a:gd name="T25" fmla="*/ 10 h 10"/>
                    <a:gd name="T26" fmla="*/ 6 w 6"/>
                    <a:gd name="T27" fmla="*/ 10 h 10"/>
                    <a:gd name="T28" fmla="*/ 6 w 6"/>
                    <a:gd name="T29" fmla="*/ 10 h 10"/>
                    <a:gd name="T30" fmla="*/ 6 w 6"/>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0">
                      <a:moveTo>
                        <a:pt x="6" y="10"/>
                      </a:moveTo>
                      <a:lnTo>
                        <a:pt x="6" y="7"/>
                      </a:lnTo>
                      <a:lnTo>
                        <a:pt x="3" y="3"/>
                      </a:lnTo>
                      <a:lnTo>
                        <a:pt x="3" y="3"/>
                      </a:lnTo>
                      <a:lnTo>
                        <a:pt x="0" y="0"/>
                      </a:lnTo>
                      <a:lnTo>
                        <a:pt x="0" y="0"/>
                      </a:lnTo>
                      <a:lnTo>
                        <a:pt x="0" y="0"/>
                      </a:lnTo>
                      <a:lnTo>
                        <a:pt x="0" y="0"/>
                      </a:lnTo>
                      <a:lnTo>
                        <a:pt x="0" y="0"/>
                      </a:lnTo>
                      <a:lnTo>
                        <a:pt x="3" y="3"/>
                      </a:lnTo>
                      <a:lnTo>
                        <a:pt x="3" y="3"/>
                      </a:lnTo>
                      <a:lnTo>
                        <a:pt x="6" y="7"/>
                      </a:lnTo>
                      <a:lnTo>
                        <a:pt x="6" y="10"/>
                      </a:lnTo>
                      <a:lnTo>
                        <a:pt x="6" y="10"/>
                      </a:lnTo>
                      <a:lnTo>
                        <a:pt x="6" y="10"/>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02"/>
                <p:cNvSpPr>
                  <a:spLocks/>
                </p:cNvSpPr>
                <p:nvPr/>
              </p:nvSpPr>
              <p:spPr bwMode="auto">
                <a:xfrm>
                  <a:off x="4464" y="3069"/>
                  <a:ext cx="22" cy="16"/>
                </a:xfrm>
                <a:custGeom>
                  <a:avLst/>
                  <a:gdLst>
                    <a:gd name="T0" fmla="*/ 4 w 20"/>
                    <a:gd name="T1" fmla="*/ 0 h 14"/>
                    <a:gd name="T2" fmla="*/ 7 w 20"/>
                    <a:gd name="T3" fmla="*/ 0 h 14"/>
                    <a:gd name="T4" fmla="*/ 7 w 20"/>
                    <a:gd name="T5" fmla="*/ 0 h 14"/>
                    <a:gd name="T6" fmla="*/ 10 w 20"/>
                    <a:gd name="T7" fmla="*/ 0 h 14"/>
                    <a:gd name="T8" fmla="*/ 14 w 20"/>
                    <a:gd name="T9" fmla="*/ 0 h 14"/>
                    <a:gd name="T10" fmla="*/ 14 w 20"/>
                    <a:gd name="T11" fmla="*/ 4 h 14"/>
                    <a:gd name="T12" fmla="*/ 17 w 20"/>
                    <a:gd name="T13" fmla="*/ 4 h 14"/>
                    <a:gd name="T14" fmla="*/ 17 w 20"/>
                    <a:gd name="T15" fmla="*/ 4 h 14"/>
                    <a:gd name="T16" fmla="*/ 17 w 20"/>
                    <a:gd name="T17" fmla="*/ 7 h 14"/>
                    <a:gd name="T18" fmla="*/ 20 w 20"/>
                    <a:gd name="T19" fmla="*/ 7 h 14"/>
                    <a:gd name="T20" fmla="*/ 20 w 20"/>
                    <a:gd name="T21" fmla="*/ 7 h 14"/>
                    <a:gd name="T22" fmla="*/ 20 w 20"/>
                    <a:gd name="T23" fmla="*/ 7 h 14"/>
                    <a:gd name="T24" fmla="*/ 17 w 20"/>
                    <a:gd name="T25" fmla="*/ 7 h 14"/>
                    <a:gd name="T26" fmla="*/ 17 w 20"/>
                    <a:gd name="T27" fmla="*/ 7 h 14"/>
                    <a:gd name="T28" fmla="*/ 17 w 20"/>
                    <a:gd name="T29" fmla="*/ 11 h 14"/>
                    <a:gd name="T30" fmla="*/ 17 w 20"/>
                    <a:gd name="T31" fmla="*/ 11 h 14"/>
                    <a:gd name="T32" fmla="*/ 14 w 20"/>
                    <a:gd name="T33" fmla="*/ 11 h 14"/>
                    <a:gd name="T34" fmla="*/ 14 w 20"/>
                    <a:gd name="T35" fmla="*/ 11 h 14"/>
                    <a:gd name="T36" fmla="*/ 10 w 20"/>
                    <a:gd name="T37" fmla="*/ 14 h 14"/>
                    <a:gd name="T38" fmla="*/ 10 w 20"/>
                    <a:gd name="T39" fmla="*/ 14 h 14"/>
                    <a:gd name="T40" fmla="*/ 7 w 20"/>
                    <a:gd name="T41" fmla="*/ 14 h 14"/>
                    <a:gd name="T42" fmla="*/ 4 w 20"/>
                    <a:gd name="T43" fmla="*/ 14 h 14"/>
                    <a:gd name="T44" fmla="*/ 4 w 20"/>
                    <a:gd name="T45" fmla="*/ 11 h 14"/>
                    <a:gd name="T46" fmla="*/ 4 w 20"/>
                    <a:gd name="T47" fmla="*/ 7 h 14"/>
                    <a:gd name="T48" fmla="*/ 4 w 20"/>
                    <a:gd name="T49" fmla="*/ 4 h 14"/>
                    <a:gd name="T50" fmla="*/ 4 w 20"/>
                    <a:gd name="T51" fmla="*/ 4 h 14"/>
                    <a:gd name="T52" fmla="*/ 0 w 20"/>
                    <a:gd name="T53" fmla="*/ 4 h 14"/>
                    <a:gd name="T54" fmla="*/ 0 w 20"/>
                    <a:gd name="T55" fmla="*/ 0 h 14"/>
                    <a:gd name="T56" fmla="*/ 0 w 20"/>
                    <a:gd name="T57" fmla="*/ 0 h 14"/>
                    <a:gd name="T58" fmla="*/ 0 w 20"/>
                    <a:gd name="T59" fmla="*/ 0 h 14"/>
                    <a:gd name="T60" fmla="*/ 0 w 20"/>
                    <a:gd name="T61" fmla="*/ 0 h 14"/>
                    <a:gd name="T62" fmla="*/ 4 w 20"/>
                    <a:gd name="T63" fmla="*/ 0 h 14"/>
                    <a:gd name="T64" fmla="*/ 4 w 20"/>
                    <a:gd name="T65" fmla="*/ 0 h 14"/>
                    <a:gd name="T66" fmla="*/ 4 w 20"/>
                    <a:gd name="T6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4">
                      <a:moveTo>
                        <a:pt x="4" y="0"/>
                      </a:moveTo>
                      <a:lnTo>
                        <a:pt x="7" y="0"/>
                      </a:lnTo>
                      <a:lnTo>
                        <a:pt x="7" y="0"/>
                      </a:lnTo>
                      <a:lnTo>
                        <a:pt x="10" y="0"/>
                      </a:lnTo>
                      <a:lnTo>
                        <a:pt x="14" y="0"/>
                      </a:lnTo>
                      <a:lnTo>
                        <a:pt x="14" y="4"/>
                      </a:lnTo>
                      <a:lnTo>
                        <a:pt x="17" y="4"/>
                      </a:lnTo>
                      <a:lnTo>
                        <a:pt x="17" y="4"/>
                      </a:lnTo>
                      <a:lnTo>
                        <a:pt x="17" y="7"/>
                      </a:lnTo>
                      <a:lnTo>
                        <a:pt x="20" y="7"/>
                      </a:lnTo>
                      <a:lnTo>
                        <a:pt x="20" y="7"/>
                      </a:lnTo>
                      <a:lnTo>
                        <a:pt x="20" y="7"/>
                      </a:lnTo>
                      <a:lnTo>
                        <a:pt x="17" y="7"/>
                      </a:lnTo>
                      <a:lnTo>
                        <a:pt x="17" y="7"/>
                      </a:lnTo>
                      <a:lnTo>
                        <a:pt x="17" y="11"/>
                      </a:lnTo>
                      <a:lnTo>
                        <a:pt x="17" y="11"/>
                      </a:lnTo>
                      <a:lnTo>
                        <a:pt x="14" y="11"/>
                      </a:lnTo>
                      <a:lnTo>
                        <a:pt x="14" y="11"/>
                      </a:lnTo>
                      <a:lnTo>
                        <a:pt x="10" y="14"/>
                      </a:lnTo>
                      <a:lnTo>
                        <a:pt x="10" y="14"/>
                      </a:lnTo>
                      <a:lnTo>
                        <a:pt x="7" y="14"/>
                      </a:lnTo>
                      <a:lnTo>
                        <a:pt x="4" y="14"/>
                      </a:lnTo>
                      <a:lnTo>
                        <a:pt x="4" y="11"/>
                      </a:lnTo>
                      <a:lnTo>
                        <a:pt x="4" y="7"/>
                      </a:lnTo>
                      <a:lnTo>
                        <a:pt x="4" y="4"/>
                      </a:lnTo>
                      <a:lnTo>
                        <a:pt x="4" y="4"/>
                      </a:lnTo>
                      <a:lnTo>
                        <a:pt x="0" y="4"/>
                      </a:lnTo>
                      <a:lnTo>
                        <a:pt x="0" y="0"/>
                      </a:lnTo>
                      <a:lnTo>
                        <a:pt x="0" y="0"/>
                      </a:lnTo>
                      <a:lnTo>
                        <a:pt x="0" y="0"/>
                      </a:lnTo>
                      <a:lnTo>
                        <a:pt x="0" y="0"/>
                      </a:lnTo>
                      <a:lnTo>
                        <a:pt x="4" y="0"/>
                      </a:lnTo>
                      <a:lnTo>
                        <a:pt x="4" y="0"/>
                      </a:lnTo>
                      <a:lnTo>
                        <a:pt x="4" y="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03"/>
                <p:cNvSpPr>
                  <a:spLocks/>
                </p:cNvSpPr>
                <p:nvPr/>
              </p:nvSpPr>
              <p:spPr bwMode="auto">
                <a:xfrm>
                  <a:off x="4468" y="3069"/>
                  <a:ext cx="15" cy="13"/>
                </a:xfrm>
                <a:custGeom>
                  <a:avLst/>
                  <a:gdLst>
                    <a:gd name="T0" fmla="*/ 0 w 13"/>
                    <a:gd name="T1" fmla="*/ 0 h 11"/>
                    <a:gd name="T2" fmla="*/ 3 w 13"/>
                    <a:gd name="T3" fmla="*/ 0 h 11"/>
                    <a:gd name="T4" fmla="*/ 3 w 13"/>
                    <a:gd name="T5" fmla="*/ 4 h 11"/>
                    <a:gd name="T6" fmla="*/ 6 w 13"/>
                    <a:gd name="T7" fmla="*/ 4 h 11"/>
                    <a:gd name="T8" fmla="*/ 10 w 13"/>
                    <a:gd name="T9" fmla="*/ 4 h 11"/>
                    <a:gd name="T10" fmla="*/ 10 w 13"/>
                    <a:gd name="T11" fmla="*/ 4 h 11"/>
                    <a:gd name="T12" fmla="*/ 10 w 13"/>
                    <a:gd name="T13" fmla="*/ 7 h 11"/>
                    <a:gd name="T14" fmla="*/ 13 w 13"/>
                    <a:gd name="T15" fmla="*/ 7 h 11"/>
                    <a:gd name="T16" fmla="*/ 13 w 13"/>
                    <a:gd name="T17" fmla="*/ 7 h 11"/>
                    <a:gd name="T18" fmla="*/ 10 w 13"/>
                    <a:gd name="T19" fmla="*/ 11 h 11"/>
                    <a:gd name="T20" fmla="*/ 10 w 13"/>
                    <a:gd name="T21" fmla="*/ 11 h 11"/>
                    <a:gd name="T22" fmla="*/ 10 w 13"/>
                    <a:gd name="T23" fmla="*/ 11 h 11"/>
                    <a:gd name="T24" fmla="*/ 6 w 13"/>
                    <a:gd name="T25" fmla="*/ 11 h 11"/>
                    <a:gd name="T26" fmla="*/ 6 w 13"/>
                    <a:gd name="T27" fmla="*/ 11 h 11"/>
                    <a:gd name="T28" fmla="*/ 3 w 13"/>
                    <a:gd name="T29" fmla="*/ 11 h 11"/>
                    <a:gd name="T30" fmla="*/ 3 w 13"/>
                    <a:gd name="T31" fmla="*/ 7 h 11"/>
                    <a:gd name="T32" fmla="*/ 3 w 13"/>
                    <a:gd name="T33" fmla="*/ 7 h 11"/>
                    <a:gd name="T34" fmla="*/ 0 w 13"/>
                    <a:gd name="T35" fmla="*/ 4 h 11"/>
                    <a:gd name="T36" fmla="*/ 0 w 13"/>
                    <a:gd name="T37" fmla="*/ 4 h 11"/>
                    <a:gd name="T38" fmla="*/ 0 w 13"/>
                    <a:gd name="T39" fmla="*/ 4 h 11"/>
                    <a:gd name="T40" fmla="*/ 0 w 13"/>
                    <a:gd name="T41" fmla="*/ 0 h 11"/>
                    <a:gd name="T42" fmla="*/ 0 w 13"/>
                    <a:gd name="T43" fmla="*/ 0 h 11"/>
                    <a:gd name="T44" fmla="*/ 0 w 13"/>
                    <a:gd name="T45" fmla="*/ 0 h 11"/>
                    <a:gd name="T46" fmla="*/ 0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0" y="0"/>
                      </a:moveTo>
                      <a:lnTo>
                        <a:pt x="3" y="0"/>
                      </a:lnTo>
                      <a:lnTo>
                        <a:pt x="3" y="4"/>
                      </a:lnTo>
                      <a:lnTo>
                        <a:pt x="6" y="4"/>
                      </a:lnTo>
                      <a:lnTo>
                        <a:pt x="10" y="4"/>
                      </a:lnTo>
                      <a:lnTo>
                        <a:pt x="10" y="4"/>
                      </a:lnTo>
                      <a:lnTo>
                        <a:pt x="10" y="7"/>
                      </a:lnTo>
                      <a:lnTo>
                        <a:pt x="13" y="7"/>
                      </a:lnTo>
                      <a:lnTo>
                        <a:pt x="13" y="7"/>
                      </a:lnTo>
                      <a:lnTo>
                        <a:pt x="10" y="11"/>
                      </a:lnTo>
                      <a:lnTo>
                        <a:pt x="10" y="11"/>
                      </a:lnTo>
                      <a:lnTo>
                        <a:pt x="10" y="11"/>
                      </a:lnTo>
                      <a:lnTo>
                        <a:pt x="6" y="11"/>
                      </a:lnTo>
                      <a:lnTo>
                        <a:pt x="6" y="11"/>
                      </a:lnTo>
                      <a:lnTo>
                        <a:pt x="3" y="11"/>
                      </a:lnTo>
                      <a:lnTo>
                        <a:pt x="3" y="7"/>
                      </a:lnTo>
                      <a:lnTo>
                        <a:pt x="3" y="7"/>
                      </a:lnTo>
                      <a:lnTo>
                        <a:pt x="0" y="4"/>
                      </a:lnTo>
                      <a:lnTo>
                        <a:pt x="0" y="4"/>
                      </a:lnTo>
                      <a:lnTo>
                        <a:pt x="0" y="4"/>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04"/>
                <p:cNvSpPr>
                  <a:spLocks/>
                </p:cNvSpPr>
                <p:nvPr/>
              </p:nvSpPr>
              <p:spPr bwMode="auto">
                <a:xfrm>
                  <a:off x="4483" y="3066"/>
                  <a:ext cx="7" cy="3"/>
                </a:xfrm>
                <a:custGeom>
                  <a:avLst/>
                  <a:gdLst>
                    <a:gd name="T0" fmla="*/ 0 w 7"/>
                    <a:gd name="T1" fmla="*/ 0 h 3"/>
                    <a:gd name="T2" fmla="*/ 0 w 7"/>
                    <a:gd name="T3" fmla="*/ 0 h 3"/>
                    <a:gd name="T4" fmla="*/ 0 w 7"/>
                    <a:gd name="T5" fmla="*/ 0 h 3"/>
                    <a:gd name="T6" fmla="*/ 0 w 7"/>
                    <a:gd name="T7" fmla="*/ 0 h 3"/>
                    <a:gd name="T8" fmla="*/ 3 w 7"/>
                    <a:gd name="T9" fmla="*/ 0 h 3"/>
                    <a:gd name="T10" fmla="*/ 3 w 7"/>
                    <a:gd name="T11" fmla="*/ 3 h 3"/>
                    <a:gd name="T12" fmla="*/ 3 w 7"/>
                    <a:gd name="T13" fmla="*/ 3 h 3"/>
                    <a:gd name="T14" fmla="*/ 3 w 7"/>
                    <a:gd name="T15" fmla="*/ 3 h 3"/>
                    <a:gd name="T16" fmla="*/ 7 w 7"/>
                    <a:gd name="T17" fmla="*/ 3 h 3"/>
                    <a:gd name="T18" fmla="*/ 7 w 7"/>
                    <a:gd name="T19" fmla="*/ 3 h 3"/>
                    <a:gd name="T20" fmla="*/ 7 w 7"/>
                    <a:gd name="T21" fmla="*/ 3 h 3"/>
                    <a:gd name="T22" fmla="*/ 7 w 7"/>
                    <a:gd name="T23" fmla="*/ 3 h 3"/>
                    <a:gd name="T24" fmla="*/ 7 w 7"/>
                    <a:gd name="T25" fmla="*/ 3 h 3"/>
                    <a:gd name="T26" fmla="*/ 7 w 7"/>
                    <a:gd name="T27" fmla="*/ 3 h 3"/>
                    <a:gd name="T28" fmla="*/ 7 w 7"/>
                    <a:gd name="T29" fmla="*/ 3 h 3"/>
                    <a:gd name="T30" fmla="*/ 3 w 7"/>
                    <a:gd name="T31" fmla="*/ 3 h 3"/>
                    <a:gd name="T32" fmla="*/ 3 w 7"/>
                    <a:gd name="T33" fmla="*/ 3 h 3"/>
                    <a:gd name="T34" fmla="*/ 3 w 7"/>
                    <a:gd name="T35" fmla="*/ 3 h 3"/>
                    <a:gd name="T36" fmla="*/ 3 w 7"/>
                    <a:gd name="T37" fmla="*/ 3 h 3"/>
                    <a:gd name="T38" fmla="*/ 0 w 7"/>
                    <a:gd name="T39" fmla="*/ 0 h 3"/>
                    <a:gd name="T40" fmla="*/ 0 w 7"/>
                    <a:gd name="T41" fmla="*/ 0 h 3"/>
                    <a:gd name="T42" fmla="*/ 0 w 7"/>
                    <a:gd name="T43" fmla="*/ 0 h 3"/>
                    <a:gd name="T44" fmla="*/ 0 w 7"/>
                    <a:gd name="T45" fmla="*/ 0 h 3"/>
                    <a:gd name="T46" fmla="*/ 0 w 7"/>
                    <a:gd name="T47" fmla="*/ 0 h 3"/>
                    <a:gd name="T48" fmla="*/ 0 w 7"/>
                    <a:gd name="T49" fmla="*/ 0 h 3"/>
                    <a:gd name="T50" fmla="*/ 0 w 7"/>
                    <a:gd name="T51" fmla="*/ 0 h 3"/>
                    <a:gd name="T52" fmla="*/ 0 w 7"/>
                    <a:gd name="T5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3">
                      <a:moveTo>
                        <a:pt x="0" y="0"/>
                      </a:moveTo>
                      <a:lnTo>
                        <a:pt x="0" y="0"/>
                      </a:lnTo>
                      <a:lnTo>
                        <a:pt x="0" y="0"/>
                      </a:lnTo>
                      <a:lnTo>
                        <a:pt x="0" y="0"/>
                      </a:lnTo>
                      <a:lnTo>
                        <a:pt x="3" y="0"/>
                      </a:lnTo>
                      <a:lnTo>
                        <a:pt x="3" y="3"/>
                      </a:lnTo>
                      <a:lnTo>
                        <a:pt x="3" y="3"/>
                      </a:lnTo>
                      <a:lnTo>
                        <a:pt x="3" y="3"/>
                      </a:lnTo>
                      <a:lnTo>
                        <a:pt x="7" y="3"/>
                      </a:lnTo>
                      <a:lnTo>
                        <a:pt x="7" y="3"/>
                      </a:lnTo>
                      <a:lnTo>
                        <a:pt x="7" y="3"/>
                      </a:lnTo>
                      <a:lnTo>
                        <a:pt x="7" y="3"/>
                      </a:lnTo>
                      <a:lnTo>
                        <a:pt x="7" y="3"/>
                      </a:lnTo>
                      <a:lnTo>
                        <a:pt x="7" y="3"/>
                      </a:lnTo>
                      <a:lnTo>
                        <a:pt x="7" y="3"/>
                      </a:lnTo>
                      <a:lnTo>
                        <a:pt x="3" y="3"/>
                      </a:lnTo>
                      <a:lnTo>
                        <a:pt x="3" y="3"/>
                      </a:lnTo>
                      <a:lnTo>
                        <a:pt x="3" y="3"/>
                      </a:lnTo>
                      <a:lnTo>
                        <a:pt x="3" y="3"/>
                      </a:lnTo>
                      <a:lnTo>
                        <a:pt x="0" y="0"/>
                      </a:lnTo>
                      <a:lnTo>
                        <a:pt x="0" y="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05"/>
                <p:cNvSpPr>
                  <a:spLocks/>
                </p:cNvSpPr>
                <p:nvPr/>
              </p:nvSpPr>
              <p:spPr bwMode="auto">
                <a:xfrm>
                  <a:off x="4475" y="3037"/>
                  <a:ext cx="11" cy="13"/>
                </a:xfrm>
                <a:custGeom>
                  <a:avLst/>
                  <a:gdLst>
                    <a:gd name="T0" fmla="*/ 10 w 10"/>
                    <a:gd name="T1" fmla="*/ 11 h 11"/>
                    <a:gd name="T2" fmla="*/ 10 w 10"/>
                    <a:gd name="T3" fmla="*/ 7 h 11"/>
                    <a:gd name="T4" fmla="*/ 10 w 10"/>
                    <a:gd name="T5" fmla="*/ 7 h 11"/>
                    <a:gd name="T6" fmla="*/ 7 w 10"/>
                    <a:gd name="T7" fmla="*/ 4 h 11"/>
                    <a:gd name="T8" fmla="*/ 7 w 10"/>
                    <a:gd name="T9" fmla="*/ 4 h 11"/>
                    <a:gd name="T10" fmla="*/ 4 w 10"/>
                    <a:gd name="T11" fmla="*/ 4 h 11"/>
                    <a:gd name="T12" fmla="*/ 4 w 10"/>
                    <a:gd name="T13" fmla="*/ 4 h 11"/>
                    <a:gd name="T14" fmla="*/ 0 w 10"/>
                    <a:gd name="T15" fmla="*/ 0 h 11"/>
                    <a:gd name="T16" fmla="*/ 0 w 10"/>
                    <a:gd name="T17" fmla="*/ 0 h 11"/>
                    <a:gd name="T18" fmla="*/ 0 w 10"/>
                    <a:gd name="T19" fmla="*/ 0 h 11"/>
                    <a:gd name="T20" fmla="*/ 0 w 10"/>
                    <a:gd name="T21" fmla="*/ 0 h 11"/>
                    <a:gd name="T22" fmla="*/ 0 w 10"/>
                    <a:gd name="T23" fmla="*/ 0 h 11"/>
                    <a:gd name="T24" fmla="*/ 0 w 10"/>
                    <a:gd name="T25" fmla="*/ 4 h 11"/>
                    <a:gd name="T26" fmla="*/ 0 w 10"/>
                    <a:gd name="T27" fmla="*/ 4 h 11"/>
                    <a:gd name="T28" fmla="*/ 4 w 10"/>
                    <a:gd name="T29" fmla="*/ 4 h 11"/>
                    <a:gd name="T30" fmla="*/ 4 w 10"/>
                    <a:gd name="T31" fmla="*/ 7 h 11"/>
                    <a:gd name="T32" fmla="*/ 4 w 10"/>
                    <a:gd name="T33" fmla="*/ 7 h 11"/>
                    <a:gd name="T34" fmla="*/ 4 w 10"/>
                    <a:gd name="T35" fmla="*/ 7 h 11"/>
                    <a:gd name="T36" fmla="*/ 7 w 10"/>
                    <a:gd name="T37" fmla="*/ 7 h 11"/>
                    <a:gd name="T38" fmla="*/ 7 w 10"/>
                    <a:gd name="T39" fmla="*/ 11 h 11"/>
                    <a:gd name="T40" fmla="*/ 7 w 10"/>
                    <a:gd name="T41" fmla="*/ 11 h 11"/>
                    <a:gd name="T42" fmla="*/ 7 w 10"/>
                    <a:gd name="T43" fmla="*/ 11 h 11"/>
                    <a:gd name="T44" fmla="*/ 10 w 10"/>
                    <a:gd name="T45" fmla="*/ 11 h 11"/>
                    <a:gd name="T46" fmla="*/ 10 w 10"/>
                    <a:gd name="T47" fmla="*/ 11 h 11"/>
                    <a:gd name="T48" fmla="*/ 10 w 10"/>
                    <a:gd name="T49" fmla="*/ 11 h 11"/>
                    <a:gd name="T50" fmla="*/ 10 w 10"/>
                    <a:gd name="T51" fmla="*/ 11 h 11"/>
                    <a:gd name="T52" fmla="*/ 10 w 10"/>
                    <a:gd name="T53" fmla="*/ 11 h 11"/>
                    <a:gd name="T54" fmla="*/ 10 w 10"/>
                    <a:gd name="T55" fmla="*/ 11 h 11"/>
                    <a:gd name="T56" fmla="*/ 10 w 10"/>
                    <a:gd name="T57" fmla="*/ 11 h 11"/>
                    <a:gd name="T58" fmla="*/ 10 w 10"/>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11">
                      <a:moveTo>
                        <a:pt x="10" y="11"/>
                      </a:moveTo>
                      <a:lnTo>
                        <a:pt x="10" y="7"/>
                      </a:lnTo>
                      <a:lnTo>
                        <a:pt x="10" y="7"/>
                      </a:lnTo>
                      <a:lnTo>
                        <a:pt x="7" y="4"/>
                      </a:lnTo>
                      <a:lnTo>
                        <a:pt x="7" y="4"/>
                      </a:lnTo>
                      <a:lnTo>
                        <a:pt x="4" y="4"/>
                      </a:lnTo>
                      <a:lnTo>
                        <a:pt x="4" y="4"/>
                      </a:lnTo>
                      <a:lnTo>
                        <a:pt x="0" y="0"/>
                      </a:lnTo>
                      <a:lnTo>
                        <a:pt x="0" y="0"/>
                      </a:lnTo>
                      <a:lnTo>
                        <a:pt x="0" y="0"/>
                      </a:lnTo>
                      <a:lnTo>
                        <a:pt x="0" y="0"/>
                      </a:lnTo>
                      <a:lnTo>
                        <a:pt x="0" y="0"/>
                      </a:lnTo>
                      <a:lnTo>
                        <a:pt x="0" y="4"/>
                      </a:lnTo>
                      <a:lnTo>
                        <a:pt x="0" y="4"/>
                      </a:lnTo>
                      <a:lnTo>
                        <a:pt x="4" y="4"/>
                      </a:lnTo>
                      <a:lnTo>
                        <a:pt x="4" y="7"/>
                      </a:lnTo>
                      <a:lnTo>
                        <a:pt x="4" y="7"/>
                      </a:lnTo>
                      <a:lnTo>
                        <a:pt x="4" y="7"/>
                      </a:lnTo>
                      <a:lnTo>
                        <a:pt x="7" y="7"/>
                      </a:lnTo>
                      <a:lnTo>
                        <a:pt x="7" y="11"/>
                      </a:lnTo>
                      <a:lnTo>
                        <a:pt x="7" y="11"/>
                      </a:lnTo>
                      <a:lnTo>
                        <a:pt x="7" y="11"/>
                      </a:lnTo>
                      <a:lnTo>
                        <a:pt x="10" y="11"/>
                      </a:lnTo>
                      <a:lnTo>
                        <a:pt x="10" y="11"/>
                      </a:lnTo>
                      <a:lnTo>
                        <a:pt x="10" y="11"/>
                      </a:lnTo>
                      <a:lnTo>
                        <a:pt x="10" y="11"/>
                      </a:lnTo>
                      <a:lnTo>
                        <a:pt x="10" y="11"/>
                      </a:lnTo>
                      <a:lnTo>
                        <a:pt x="10" y="11"/>
                      </a:lnTo>
                      <a:lnTo>
                        <a:pt x="10" y="11"/>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06"/>
                <p:cNvSpPr>
                  <a:spLocks/>
                </p:cNvSpPr>
                <p:nvPr/>
              </p:nvSpPr>
              <p:spPr bwMode="auto">
                <a:xfrm>
                  <a:off x="4497" y="2940"/>
                  <a:ext cx="8" cy="3"/>
                </a:xfrm>
                <a:custGeom>
                  <a:avLst/>
                  <a:gdLst>
                    <a:gd name="T0" fmla="*/ 7 w 7"/>
                    <a:gd name="T1" fmla="*/ 0 h 3"/>
                    <a:gd name="T2" fmla="*/ 7 w 7"/>
                    <a:gd name="T3" fmla="*/ 3 h 3"/>
                    <a:gd name="T4" fmla="*/ 7 w 7"/>
                    <a:gd name="T5" fmla="*/ 3 h 3"/>
                    <a:gd name="T6" fmla="*/ 7 w 7"/>
                    <a:gd name="T7" fmla="*/ 3 h 3"/>
                    <a:gd name="T8" fmla="*/ 7 w 7"/>
                    <a:gd name="T9" fmla="*/ 3 h 3"/>
                    <a:gd name="T10" fmla="*/ 7 w 7"/>
                    <a:gd name="T11" fmla="*/ 3 h 3"/>
                    <a:gd name="T12" fmla="*/ 7 w 7"/>
                    <a:gd name="T13" fmla="*/ 3 h 3"/>
                    <a:gd name="T14" fmla="*/ 7 w 7"/>
                    <a:gd name="T15" fmla="*/ 3 h 3"/>
                    <a:gd name="T16" fmla="*/ 4 w 7"/>
                    <a:gd name="T17" fmla="*/ 3 h 3"/>
                    <a:gd name="T18" fmla="*/ 4 w 7"/>
                    <a:gd name="T19" fmla="*/ 3 h 3"/>
                    <a:gd name="T20" fmla="*/ 4 w 7"/>
                    <a:gd name="T21" fmla="*/ 3 h 3"/>
                    <a:gd name="T22" fmla="*/ 4 w 7"/>
                    <a:gd name="T23" fmla="*/ 3 h 3"/>
                    <a:gd name="T24" fmla="*/ 4 w 7"/>
                    <a:gd name="T25" fmla="*/ 3 h 3"/>
                    <a:gd name="T26" fmla="*/ 0 w 7"/>
                    <a:gd name="T27" fmla="*/ 3 h 3"/>
                    <a:gd name="T28" fmla="*/ 0 w 7"/>
                    <a:gd name="T29" fmla="*/ 3 h 3"/>
                    <a:gd name="T30" fmla="*/ 0 w 7"/>
                    <a:gd name="T31" fmla="*/ 0 h 3"/>
                    <a:gd name="T32" fmla="*/ 0 w 7"/>
                    <a:gd name="T33" fmla="*/ 0 h 3"/>
                    <a:gd name="T34" fmla="*/ 0 w 7"/>
                    <a:gd name="T35" fmla="*/ 0 h 3"/>
                    <a:gd name="T36" fmla="*/ 0 w 7"/>
                    <a:gd name="T37" fmla="*/ 0 h 3"/>
                    <a:gd name="T38" fmla="*/ 0 w 7"/>
                    <a:gd name="T39" fmla="*/ 0 h 3"/>
                    <a:gd name="T40" fmla="*/ 4 w 7"/>
                    <a:gd name="T41" fmla="*/ 0 h 3"/>
                    <a:gd name="T42" fmla="*/ 4 w 7"/>
                    <a:gd name="T43" fmla="*/ 0 h 3"/>
                    <a:gd name="T44" fmla="*/ 4 w 7"/>
                    <a:gd name="T45" fmla="*/ 0 h 3"/>
                    <a:gd name="T46" fmla="*/ 7 w 7"/>
                    <a:gd name="T47" fmla="*/ 0 h 3"/>
                    <a:gd name="T48" fmla="*/ 7 w 7"/>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3">
                      <a:moveTo>
                        <a:pt x="7" y="0"/>
                      </a:moveTo>
                      <a:lnTo>
                        <a:pt x="7" y="3"/>
                      </a:lnTo>
                      <a:lnTo>
                        <a:pt x="7" y="3"/>
                      </a:lnTo>
                      <a:lnTo>
                        <a:pt x="7" y="3"/>
                      </a:lnTo>
                      <a:lnTo>
                        <a:pt x="7" y="3"/>
                      </a:lnTo>
                      <a:lnTo>
                        <a:pt x="7" y="3"/>
                      </a:lnTo>
                      <a:lnTo>
                        <a:pt x="7" y="3"/>
                      </a:lnTo>
                      <a:lnTo>
                        <a:pt x="7" y="3"/>
                      </a:lnTo>
                      <a:lnTo>
                        <a:pt x="4" y="3"/>
                      </a:lnTo>
                      <a:lnTo>
                        <a:pt x="4" y="3"/>
                      </a:lnTo>
                      <a:lnTo>
                        <a:pt x="4" y="3"/>
                      </a:lnTo>
                      <a:lnTo>
                        <a:pt x="4" y="3"/>
                      </a:lnTo>
                      <a:lnTo>
                        <a:pt x="4" y="3"/>
                      </a:lnTo>
                      <a:lnTo>
                        <a:pt x="0" y="3"/>
                      </a:lnTo>
                      <a:lnTo>
                        <a:pt x="0" y="3"/>
                      </a:lnTo>
                      <a:lnTo>
                        <a:pt x="0" y="0"/>
                      </a:lnTo>
                      <a:lnTo>
                        <a:pt x="0" y="0"/>
                      </a:lnTo>
                      <a:lnTo>
                        <a:pt x="0" y="0"/>
                      </a:lnTo>
                      <a:lnTo>
                        <a:pt x="0" y="0"/>
                      </a:lnTo>
                      <a:lnTo>
                        <a:pt x="0" y="0"/>
                      </a:lnTo>
                      <a:lnTo>
                        <a:pt x="4" y="0"/>
                      </a:lnTo>
                      <a:lnTo>
                        <a:pt x="4" y="0"/>
                      </a:lnTo>
                      <a:lnTo>
                        <a:pt x="4" y="0"/>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07"/>
                <p:cNvSpPr>
                  <a:spLocks/>
                </p:cNvSpPr>
                <p:nvPr/>
              </p:nvSpPr>
              <p:spPr bwMode="auto">
                <a:xfrm>
                  <a:off x="4501" y="3050"/>
                  <a:ext cx="11" cy="8"/>
                </a:xfrm>
                <a:custGeom>
                  <a:avLst/>
                  <a:gdLst>
                    <a:gd name="T0" fmla="*/ 3 w 10"/>
                    <a:gd name="T1" fmla="*/ 0 h 7"/>
                    <a:gd name="T2" fmla="*/ 3 w 10"/>
                    <a:gd name="T3" fmla="*/ 0 h 7"/>
                    <a:gd name="T4" fmla="*/ 6 w 10"/>
                    <a:gd name="T5" fmla="*/ 0 h 7"/>
                    <a:gd name="T6" fmla="*/ 10 w 10"/>
                    <a:gd name="T7" fmla="*/ 0 h 7"/>
                    <a:gd name="T8" fmla="*/ 10 w 10"/>
                    <a:gd name="T9" fmla="*/ 3 h 7"/>
                    <a:gd name="T10" fmla="*/ 10 w 10"/>
                    <a:gd name="T11" fmla="*/ 3 h 7"/>
                    <a:gd name="T12" fmla="*/ 10 w 10"/>
                    <a:gd name="T13" fmla="*/ 3 h 7"/>
                    <a:gd name="T14" fmla="*/ 10 w 10"/>
                    <a:gd name="T15" fmla="*/ 3 h 7"/>
                    <a:gd name="T16" fmla="*/ 6 w 10"/>
                    <a:gd name="T17" fmla="*/ 7 h 7"/>
                    <a:gd name="T18" fmla="*/ 6 w 10"/>
                    <a:gd name="T19" fmla="*/ 3 h 7"/>
                    <a:gd name="T20" fmla="*/ 6 w 10"/>
                    <a:gd name="T21" fmla="*/ 3 h 7"/>
                    <a:gd name="T22" fmla="*/ 6 w 10"/>
                    <a:gd name="T23" fmla="*/ 0 h 7"/>
                    <a:gd name="T24" fmla="*/ 6 w 10"/>
                    <a:gd name="T25" fmla="*/ 0 h 7"/>
                    <a:gd name="T26" fmla="*/ 3 w 10"/>
                    <a:gd name="T27" fmla="*/ 0 h 7"/>
                    <a:gd name="T28" fmla="*/ 3 w 10"/>
                    <a:gd name="T29" fmla="*/ 0 h 7"/>
                    <a:gd name="T30" fmla="*/ 3 w 10"/>
                    <a:gd name="T31" fmla="*/ 0 h 7"/>
                    <a:gd name="T32" fmla="*/ 3 w 10"/>
                    <a:gd name="T33" fmla="*/ 0 h 7"/>
                    <a:gd name="T34" fmla="*/ 0 w 10"/>
                    <a:gd name="T35" fmla="*/ 0 h 7"/>
                    <a:gd name="T36" fmla="*/ 3 w 10"/>
                    <a:gd name="T37" fmla="*/ 0 h 7"/>
                    <a:gd name="T38" fmla="*/ 3 w 10"/>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7">
                      <a:moveTo>
                        <a:pt x="3" y="0"/>
                      </a:moveTo>
                      <a:lnTo>
                        <a:pt x="3" y="0"/>
                      </a:lnTo>
                      <a:lnTo>
                        <a:pt x="6" y="0"/>
                      </a:lnTo>
                      <a:lnTo>
                        <a:pt x="10" y="0"/>
                      </a:lnTo>
                      <a:lnTo>
                        <a:pt x="10" y="3"/>
                      </a:lnTo>
                      <a:lnTo>
                        <a:pt x="10" y="3"/>
                      </a:lnTo>
                      <a:lnTo>
                        <a:pt x="10" y="3"/>
                      </a:lnTo>
                      <a:lnTo>
                        <a:pt x="10" y="3"/>
                      </a:lnTo>
                      <a:lnTo>
                        <a:pt x="6" y="7"/>
                      </a:lnTo>
                      <a:lnTo>
                        <a:pt x="6" y="3"/>
                      </a:lnTo>
                      <a:lnTo>
                        <a:pt x="6" y="3"/>
                      </a:lnTo>
                      <a:lnTo>
                        <a:pt x="6" y="0"/>
                      </a:lnTo>
                      <a:lnTo>
                        <a:pt x="6" y="0"/>
                      </a:lnTo>
                      <a:lnTo>
                        <a:pt x="3" y="0"/>
                      </a:lnTo>
                      <a:lnTo>
                        <a:pt x="3" y="0"/>
                      </a:lnTo>
                      <a:lnTo>
                        <a:pt x="3" y="0"/>
                      </a:lnTo>
                      <a:lnTo>
                        <a:pt x="3" y="0"/>
                      </a:lnTo>
                      <a:lnTo>
                        <a:pt x="0"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08"/>
                <p:cNvSpPr>
                  <a:spLocks/>
                </p:cNvSpPr>
                <p:nvPr/>
              </p:nvSpPr>
              <p:spPr bwMode="auto">
                <a:xfrm>
                  <a:off x="4475" y="3034"/>
                  <a:ext cx="19" cy="8"/>
                </a:xfrm>
                <a:custGeom>
                  <a:avLst/>
                  <a:gdLst>
                    <a:gd name="T0" fmla="*/ 4 w 17"/>
                    <a:gd name="T1" fmla="*/ 0 h 7"/>
                    <a:gd name="T2" fmla="*/ 4 w 17"/>
                    <a:gd name="T3" fmla="*/ 0 h 7"/>
                    <a:gd name="T4" fmla="*/ 0 w 17"/>
                    <a:gd name="T5" fmla="*/ 0 h 7"/>
                    <a:gd name="T6" fmla="*/ 0 w 17"/>
                    <a:gd name="T7" fmla="*/ 0 h 7"/>
                    <a:gd name="T8" fmla="*/ 4 w 17"/>
                    <a:gd name="T9" fmla="*/ 0 h 7"/>
                    <a:gd name="T10" fmla="*/ 7 w 17"/>
                    <a:gd name="T11" fmla="*/ 0 h 7"/>
                    <a:gd name="T12" fmla="*/ 7 w 17"/>
                    <a:gd name="T13" fmla="*/ 0 h 7"/>
                    <a:gd name="T14" fmla="*/ 10 w 17"/>
                    <a:gd name="T15" fmla="*/ 0 h 7"/>
                    <a:gd name="T16" fmla="*/ 10 w 17"/>
                    <a:gd name="T17" fmla="*/ 0 h 7"/>
                    <a:gd name="T18" fmla="*/ 14 w 17"/>
                    <a:gd name="T19" fmla="*/ 0 h 7"/>
                    <a:gd name="T20" fmla="*/ 17 w 17"/>
                    <a:gd name="T21" fmla="*/ 3 h 7"/>
                    <a:gd name="T22" fmla="*/ 17 w 17"/>
                    <a:gd name="T23" fmla="*/ 3 h 7"/>
                    <a:gd name="T24" fmla="*/ 17 w 17"/>
                    <a:gd name="T25" fmla="*/ 3 h 7"/>
                    <a:gd name="T26" fmla="*/ 17 w 17"/>
                    <a:gd name="T27" fmla="*/ 7 h 7"/>
                    <a:gd name="T28" fmla="*/ 17 w 17"/>
                    <a:gd name="T29" fmla="*/ 7 h 7"/>
                    <a:gd name="T30" fmla="*/ 17 w 17"/>
                    <a:gd name="T31" fmla="*/ 7 h 7"/>
                    <a:gd name="T32" fmla="*/ 17 w 17"/>
                    <a:gd name="T33" fmla="*/ 7 h 7"/>
                    <a:gd name="T34" fmla="*/ 17 w 17"/>
                    <a:gd name="T35" fmla="*/ 7 h 7"/>
                    <a:gd name="T36" fmla="*/ 17 w 17"/>
                    <a:gd name="T37" fmla="*/ 3 h 7"/>
                    <a:gd name="T38" fmla="*/ 14 w 17"/>
                    <a:gd name="T39" fmla="*/ 3 h 7"/>
                    <a:gd name="T40" fmla="*/ 10 w 17"/>
                    <a:gd name="T41" fmla="*/ 0 h 7"/>
                    <a:gd name="T42" fmla="*/ 7 w 17"/>
                    <a:gd name="T43" fmla="*/ 0 h 7"/>
                    <a:gd name="T44" fmla="*/ 4 w 17"/>
                    <a:gd name="T45" fmla="*/ 0 h 7"/>
                    <a:gd name="T46" fmla="*/ 4 w 17"/>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7">
                      <a:moveTo>
                        <a:pt x="4" y="0"/>
                      </a:moveTo>
                      <a:lnTo>
                        <a:pt x="4" y="0"/>
                      </a:lnTo>
                      <a:lnTo>
                        <a:pt x="0" y="0"/>
                      </a:lnTo>
                      <a:lnTo>
                        <a:pt x="0" y="0"/>
                      </a:lnTo>
                      <a:lnTo>
                        <a:pt x="4" y="0"/>
                      </a:lnTo>
                      <a:lnTo>
                        <a:pt x="7" y="0"/>
                      </a:lnTo>
                      <a:lnTo>
                        <a:pt x="7" y="0"/>
                      </a:lnTo>
                      <a:lnTo>
                        <a:pt x="10" y="0"/>
                      </a:lnTo>
                      <a:lnTo>
                        <a:pt x="10" y="0"/>
                      </a:lnTo>
                      <a:lnTo>
                        <a:pt x="14" y="0"/>
                      </a:lnTo>
                      <a:lnTo>
                        <a:pt x="17" y="3"/>
                      </a:lnTo>
                      <a:lnTo>
                        <a:pt x="17" y="3"/>
                      </a:lnTo>
                      <a:lnTo>
                        <a:pt x="17" y="3"/>
                      </a:lnTo>
                      <a:lnTo>
                        <a:pt x="17" y="7"/>
                      </a:lnTo>
                      <a:lnTo>
                        <a:pt x="17" y="7"/>
                      </a:lnTo>
                      <a:lnTo>
                        <a:pt x="17" y="7"/>
                      </a:lnTo>
                      <a:lnTo>
                        <a:pt x="17" y="7"/>
                      </a:lnTo>
                      <a:lnTo>
                        <a:pt x="17" y="7"/>
                      </a:lnTo>
                      <a:lnTo>
                        <a:pt x="17" y="3"/>
                      </a:lnTo>
                      <a:lnTo>
                        <a:pt x="14" y="3"/>
                      </a:lnTo>
                      <a:lnTo>
                        <a:pt x="10" y="0"/>
                      </a:lnTo>
                      <a:lnTo>
                        <a:pt x="7"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09"/>
                <p:cNvSpPr>
                  <a:spLocks/>
                </p:cNvSpPr>
                <p:nvPr/>
              </p:nvSpPr>
              <p:spPr bwMode="auto">
                <a:xfrm>
                  <a:off x="4402" y="2971"/>
                  <a:ext cx="132" cy="90"/>
                </a:xfrm>
                <a:custGeom>
                  <a:avLst/>
                  <a:gdLst>
                    <a:gd name="T0" fmla="*/ 23 w 120"/>
                    <a:gd name="T1" fmla="*/ 38 h 80"/>
                    <a:gd name="T2" fmla="*/ 30 w 120"/>
                    <a:gd name="T3" fmla="*/ 28 h 80"/>
                    <a:gd name="T4" fmla="*/ 40 w 120"/>
                    <a:gd name="T5" fmla="*/ 21 h 80"/>
                    <a:gd name="T6" fmla="*/ 46 w 120"/>
                    <a:gd name="T7" fmla="*/ 14 h 80"/>
                    <a:gd name="T8" fmla="*/ 53 w 120"/>
                    <a:gd name="T9" fmla="*/ 10 h 80"/>
                    <a:gd name="T10" fmla="*/ 60 w 120"/>
                    <a:gd name="T11" fmla="*/ 7 h 80"/>
                    <a:gd name="T12" fmla="*/ 66 w 120"/>
                    <a:gd name="T13" fmla="*/ 0 h 80"/>
                    <a:gd name="T14" fmla="*/ 76 w 120"/>
                    <a:gd name="T15" fmla="*/ 0 h 80"/>
                    <a:gd name="T16" fmla="*/ 83 w 120"/>
                    <a:gd name="T17" fmla="*/ 3 h 80"/>
                    <a:gd name="T18" fmla="*/ 93 w 120"/>
                    <a:gd name="T19" fmla="*/ 7 h 80"/>
                    <a:gd name="T20" fmla="*/ 103 w 120"/>
                    <a:gd name="T21" fmla="*/ 14 h 80"/>
                    <a:gd name="T22" fmla="*/ 113 w 120"/>
                    <a:gd name="T23" fmla="*/ 24 h 80"/>
                    <a:gd name="T24" fmla="*/ 116 w 120"/>
                    <a:gd name="T25" fmla="*/ 35 h 80"/>
                    <a:gd name="T26" fmla="*/ 120 w 120"/>
                    <a:gd name="T27" fmla="*/ 42 h 80"/>
                    <a:gd name="T28" fmla="*/ 120 w 120"/>
                    <a:gd name="T29" fmla="*/ 49 h 80"/>
                    <a:gd name="T30" fmla="*/ 120 w 120"/>
                    <a:gd name="T31" fmla="*/ 52 h 80"/>
                    <a:gd name="T32" fmla="*/ 116 w 120"/>
                    <a:gd name="T33" fmla="*/ 59 h 80"/>
                    <a:gd name="T34" fmla="*/ 113 w 120"/>
                    <a:gd name="T35" fmla="*/ 66 h 80"/>
                    <a:gd name="T36" fmla="*/ 106 w 120"/>
                    <a:gd name="T37" fmla="*/ 70 h 80"/>
                    <a:gd name="T38" fmla="*/ 103 w 120"/>
                    <a:gd name="T39" fmla="*/ 70 h 80"/>
                    <a:gd name="T40" fmla="*/ 103 w 120"/>
                    <a:gd name="T41" fmla="*/ 70 h 80"/>
                    <a:gd name="T42" fmla="*/ 106 w 120"/>
                    <a:gd name="T43" fmla="*/ 66 h 80"/>
                    <a:gd name="T44" fmla="*/ 106 w 120"/>
                    <a:gd name="T45" fmla="*/ 63 h 80"/>
                    <a:gd name="T46" fmla="*/ 100 w 120"/>
                    <a:gd name="T47" fmla="*/ 63 h 80"/>
                    <a:gd name="T48" fmla="*/ 93 w 120"/>
                    <a:gd name="T49" fmla="*/ 63 h 80"/>
                    <a:gd name="T50" fmla="*/ 86 w 120"/>
                    <a:gd name="T51" fmla="*/ 59 h 80"/>
                    <a:gd name="T52" fmla="*/ 83 w 120"/>
                    <a:gd name="T53" fmla="*/ 52 h 80"/>
                    <a:gd name="T54" fmla="*/ 80 w 120"/>
                    <a:gd name="T55" fmla="*/ 49 h 80"/>
                    <a:gd name="T56" fmla="*/ 83 w 120"/>
                    <a:gd name="T57" fmla="*/ 49 h 80"/>
                    <a:gd name="T58" fmla="*/ 90 w 120"/>
                    <a:gd name="T59" fmla="*/ 49 h 80"/>
                    <a:gd name="T60" fmla="*/ 90 w 120"/>
                    <a:gd name="T61" fmla="*/ 49 h 80"/>
                    <a:gd name="T62" fmla="*/ 80 w 120"/>
                    <a:gd name="T63" fmla="*/ 45 h 80"/>
                    <a:gd name="T64" fmla="*/ 73 w 120"/>
                    <a:gd name="T65" fmla="*/ 45 h 80"/>
                    <a:gd name="T66" fmla="*/ 70 w 120"/>
                    <a:gd name="T67" fmla="*/ 45 h 80"/>
                    <a:gd name="T68" fmla="*/ 63 w 120"/>
                    <a:gd name="T69" fmla="*/ 45 h 80"/>
                    <a:gd name="T70" fmla="*/ 56 w 120"/>
                    <a:gd name="T71" fmla="*/ 45 h 80"/>
                    <a:gd name="T72" fmla="*/ 53 w 120"/>
                    <a:gd name="T73" fmla="*/ 49 h 80"/>
                    <a:gd name="T74" fmla="*/ 50 w 120"/>
                    <a:gd name="T75" fmla="*/ 49 h 80"/>
                    <a:gd name="T76" fmla="*/ 50 w 120"/>
                    <a:gd name="T77" fmla="*/ 45 h 80"/>
                    <a:gd name="T78" fmla="*/ 46 w 120"/>
                    <a:gd name="T79" fmla="*/ 45 h 80"/>
                    <a:gd name="T80" fmla="*/ 40 w 120"/>
                    <a:gd name="T81" fmla="*/ 49 h 80"/>
                    <a:gd name="T82" fmla="*/ 36 w 120"/>
                    <a:gd name="T83" fmla="*/ 56 h 80"/>
                    <a:gd name="T84" fmla="*/ 36 w 120"/>
                    <a:gd name="T85" fmla="*/ 66 h 80"/>
                    <a:gd name="T86" fmla="*/ 33 w 120"/>
                    <a:gd name="T87" fmla="*/ 77 h 80"/>
                    <a:gd name="T88" fmla="*/ 26 w 120"/>
                    <a:gd name="T89" fmla="*/ 80 h 80"/>
                    <a:gd name="T90" fmla="*/ 20 w 120"/>
                    <a:gd name="T91" fmla="*/ 80 h 80"/>
                    <a:gd name="T92" fmla="*/ 16 w 120"/>
                    <a:gd name="T93" fmla="*/ 77 h 80"/>
                    <a:gd name="T94" fmla="*/ 10 w 120"/>
                    <a:gd name="T95" fmla="*/ 77 h 80"/>
                    <a:gd name="T96" fmla="*/ 6 w 120"/>
                    <a:gd name="T97" fmla="*/ 70 h 80"/>
                    <a:gd name="T98" fmla="*/ 6 w 120"/>
                    <a:gd name="T99" fmla="*/ 66 h 80"/>
                    <a:gd name="T100" fmla="*/ 3 w 120"/>
                    <a:gd name="T101" fmla="*/ 63 h 80"/>
                    <a:gd name="T102" fmla="*/ 0 w 120"/>
                    <a:gd name="T103" fmla="*/ 56 h 80"/>
                    <a:gd name="T104" fmla="*/ 3 w 120"/>
                    <a:gd name="T105" fmla="*/ 49 h 80"/>
                    <a:gd name="T106" fmla="*/ 6 w 120"/>
                    <a:gd name="T107" fmla="*/ 49 h 80"/>
                    <a:gd name="T108" fmla="*/ 13 w 120"/>
                    <a:gd name="T109" fmla="*/ 49 h 80"/>
                    <a:gd name="T110" fmla="*/ 20 w 120"/>
                    <a:gd name="T111" fmla="*/ 45 h 80"/>
                    <a:gd name="T112" fmla="*/ 20 w 120"/>
                    <a:gd name="T113" fmla="*/ 4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80">
                      <a:moveTo>
                        <a:pt x="20" y="42"/>
                      </a:moveTo>
                      <a:lnTo>
                        <a:pt x="23" y="38"/>
                      </a:lnTo>
                      <a:lnTo>
                        <a:pt x="26" y="35"/>
                      </a:lnTo>
                      <a:lnTo>
                        <a:pt x="30" y="28"/>
                      </a:lnTo>
                      <a:lnTo>
                        <a:pt x="36" y="24"/>
                      </a:lnTo>
                      <a:lnTo>
                        <a:pt x="40" y="21"/>
                      </a:lnTo>
                      <a:lnTo>
                        <a:pt x="43" y="17"/>
                      </a:lnTo>
                      <a:lnTo>
                        <a:pt x="46" y="14"/>
                      </a:lnTo>
                      <a:lnTo>
                        <a:pt x="50" y="14"/>
                      </a:lnTo>
                      <a:lnTo>
                        <a:pt x="53" y="10"/>
                      </a:lnTo>
                      <a:lnTo>
                        <a:pt x="56" y="7"/>
                      </a:lnTo>
                      <a:lnTo>
                        <a:pt x="60" y="7"/>
                      </a:lnTo>
                      <a:lnTo>
                        <a:pt x="63" y="3"/>
                      </a:lnTo>
                      <a:lnTo>
                        <a:pt x="66" y="0"/>
                      </a:lnTo>
                      <a:lnTo>
                        <a:pt x="70" y="0"/>
                      </a:lnTo>
                      <a:lnTo>
                        <a:pt x="76" y="0"/>
                      </a:lnTo>
                      <a:lnTo>
                        <a:pt x="80" y="0"/>
                      </a:lnTo>
                      <a:lnTo>
                        <a:pt x="83" y="3"/>
                      </a:lnTo>
                      <a:lnTo>
                        <a:pt x="90" y="3"/>
                      </a:lnTo>
                      <a:lnTo>
                        <a:pt x="93" y="7"/>
                      </a:lnTo>
                      <a:lnTo>
                        <a:pt x="100" y="10"/>
                      </a:lnTo>
                      <a:lnTo>
                        <a:pt x="103" y="14"/>
                      </a:lnTo>
                      <a:lnTo>
                        <a:pt x="106" y="17"/>
                      </a:lnTo>
                      <a:lnTo>
                        <a:pt x="113" y="24"/>
                      </a:lnTo>
                      <a:lnTo>
                        <a:pt x="116" y="28"/>
                      </a:lnTo>
                      <a:lnTo>
                        <a:pt x="116" y="35"/>
                      </a:lnTo>
                      <a:lnTo>
                        <a:pt x="120" y="38"/>
                      </a:lnTo>
                      <a:lnTo>
                        <a:pt x="120" y="42"/>
                      </a:lnTo>
                      <a:lnTo>
                        <a:pt x="120" y="45"/>
                      </a:lnTo>
                      <a:lnTo>
                        <a:pt x="120" y="49"/>
                      </a:lnTo>
                      <a:lnTo>
                        <a:pt x="120" y="49"/>
                      </a:lnTo>
                      <a:lnTo>
                        <a:pt x="120" y="52"/>
                      </a:lnTo>
                      <a:lnTo>
                        <a:pt x="120" y="56"/>
                      </a:lnTo>
                      <a:lnTo>
                        <a:pt x="116" y="59"/>
                      </a:lnTo>
                      <a:lnTo>
                        <a:pt x="116" y="63"/>
                      </a:lnTo>
                      <a:lnTo>
                        <a:pt x="113" y="66"/>
                      </a:lnTo>
                      <a:lnTo>
                        <a:pt x="110" y="70"/>
                      </a:lnTo>
                      <a:lnTo>
                        <a:pt x="106" y="70"/>
                      </a:lnTo>
                      <a:lnTo>
                        <a:pt x="103" y="70"/>
                      </a:lnTo>
                      <a:lnTo>
                        <a:pt x="103" y="70"/>
                      </a:lnTo>
                      <a:lnTo>
                        <a:pt x="100" y="70"/>
                      </a:lnTo>
                      <a:lnTo>
                        <a:pt x="103" y="70"/>
                      </a:lnTo>
                      <a:lnTo>
                        <a:pt x="106" y="66"/>
                      </a:lnTo>
                      <a:lnTo>
                        <a:pt x="106" y="66"/>
                      </a:lnTo>
                      <a:lnTo>
                        <a:pt x="106" y="63"/>
                      </a:lnTo>
                      <a:lnTo>
                        <a:pt x="106" y="63"/>
                      </a:lnTo>
                      <a:lnTo>
                        <a:pt x="103" y="63"/>
                      </a:lnTo>
                      <a:lnTo>
                        <a:pt x="100" y="63"/>
                      </a:lnTo>
                      <a:lnTo>
                        <a:pt x="96" y="63"/>
                      </a:lnTo>
                      <a:lnTo>
                        <a:pt x="93" y="63"/>
                      </a:lnTo>
                      <a:lnTo>
                        <a:pt x="90" y="59"/>
                      </a:lnTo>
                      <a:lnTo>
                        <a:pt x="86" y="59"/>
                      </a:lnTo>
                      <a:lnTo>
                        <a:pt x="83" y="56"/>
                      </a:lnTo>
                      <a:lnTo>
                        <a:pt x="83" y="52"/>
                      </a:lnTo>
                      <a:lnTo>
                        <a:pt x="80" y="52"/>
                      </a:lnTo>
                      <a:lnTo>
                        <a:pt x="80" y="49"/>
                      </a:lnTo>
                      <a:lnTo>
                        <a:pt x="76" y="49"/>
                      </a:lnTo>
                      <a:lnTo>
                        <a:pt x="83" y="49"/>
                      </a:lnTo>
                      <a:lnTo>
                        <a:pt x="86" y="52"/>
                      </a:lnTo>
                      <a:lnTo>
                        <a:pt x="90" y="49"/>
                      </a:lnTo>
                      <a:lnTo>
                        <a:pt x="93" y="49"/>
                      </a:lnTo>
                      <a:lnTo>
                        <a:pt x="90" y="49"/>
                      </a:lnTo>
                      <a:lnTo>
                        <a:pt x="86" y="49"/>
                      </a:lnTo>
                      <a:lnTo>
                        <a:pt x="80" y="45"/>
                      </a:lnTo>
                      <a:lnTo>
                        <a:pt x="76" y="45"/>
                      </a:lnTo>
                      <a:lnTo>
                        <a:pt x="73" y="45"/>
                      </a:lnTo>
                      <a:lnTo>
                        <a:pt x="73" y="45"/>
                      </a:lnTo>
                      <a:lnTo>
                        <a:pt x="70" y="45"/>
                      </a:lnTo>
                      <a:lnTo>
                        <a:pt x="66" y="45"/>
                      </a:lnTo>
                      <a:lnTo>
                        <a:pt x="63" y="45"/>
                      </a:lnTo>
                      <a:lnTo>
                        <a:pt x="60" y="45"/>
                      </a:lnTo>
                      <a:lnTo>
                        <a:pt x="56" y="45"/>
                      </a:lnTo>
                      <a:lnTo>
                        <a:pt x="56" y="45"/>
                      </a:lnTo>
                      <a:lnTo>
                        <a:pt x="53" y="49"/>
                      </a:lnTo>
                      <a:lnTo>
                        <a:pt x="53" y="49"/>
                      </a:lnTo>
                      <a:lnTo>
                        <a:pt x="50" y="49"/>
                      </a:lnTo>
                      <a:lnTo>
                        <a:pt x="50" y="49"/>
                      </a:lnTo>
                      <a:lnTo>
                        <a:pt x="50" y="45"/>
                      </a:lnTo>
                      <a:lnTo>
                        <a:pt x="46" y="45"/>
                      </a:lnTo>
                      <a:lnTo>
                        <a:pt x="46" y="45"/>
                      </a:lnTo>
                      <a:lnTo>
                        <a:pt x="43" y="45"/>
                      </a:lnTo>
                      <a:lnTo>
                        <a:pt x="40" y="49"/>
                      </a:lnTo>
                      <a:lnTo>
                        <a:pt x="36" y="52"/>
                      </a:lnTo>
                      <a:lnTo>
                        <a:pt x="36" y="56"/>
                      </a:lnTo>
                      <a:lnTo>
                        <a:pt x="36" y="59"/>
                      </a:lnTo>
                      <a:lnTo>
                        <a:pt x="36" y="66"/>
                      </a:lnTo>
                      <a:lnTo>
                        <a:pt x="36" y="73"/>
                      </a:lnTo>
                      <a:lnTo>
                        <a:pt x="33" y="77"/>
                      </a:lnTo>
                      <a:lnTo>
                        <a:pt x="30" y="77"/>
                      </a:lnTo>
                      <a:lnTo>
                        <a:pt x="26" y="80"/>
                      </a:lnTo>
                      <a:lnTo>
                        <a:pt x="23" y="80"/>
                      </a:lnTo>
                      <a:lnTo>
                        <a:pt x="20" y="80"/>
                      </a:lnTo>
                      <a:lnTo>
                        <a:pt x="16" y="80"/>
                      </a:lnTo>
                      <a:lnTo>
                        <a:pt x="16" y="77"/>
                      </a:lnTo>
                      <a:lnTo>
                        <a:pt x="13" y="77"/>
                      </a:lnTo>
                      <a:lnTo>
                        <a:pt x="10" y="77"/>
                      </a:lnTo>
                      <a:lnTo>
                        <a:pt x="6" y="73"/>
                      </a:lnTo>
                      <a:lnTo>
                        <a:pt x="6" y="70"/>
                      </a:lnTo>
                      <a:lnTo>
                        <a:pt x="6" y="70"/>
                      </a:lnTo>
                      <a:lnTo>
                        <a:pt x="6" y="66"/>
                      </a:lnTo>
                      <a:lnTo>
                        <a:pt x="6" y="66"/>
                      </a:lnTo>
                      <a:lnTo>
                        <a:pt x="3" y="63"/>
                      </a:lnTo>
                      <a:lnTo>
                        <a:pt x="0" y="59"/>
                      </a:lnTo>
                      <a:lnTo>
                        <a:pt x="0" y="56"/>
                      </a:lnTo>
                      <a:lnTo>
                        <a:pt x="3" y="49"/>
                      </a:lnTo>
                      <a:lnTo>
                        <a:pt x="3" y="49"/>
                      </a:lnTo>
                      <a:lnTo>
                        <a:pt x="6" y="49"/>
                      </a:lnTo>
                      <a:lnTo>
                        <a:pt x="6" y="49"/>
                      </a:lnTo>
                      <a:lnTo>
                        <a:pt x="10" y="49"/>
                      </a:lnTo>
                      <a:lnTo>
                        <a:pt x="13" y="49"/>
                      </a:lnTo>
                      <a:lnTo>
                        <a:pt x="16" y="49"/>
                      </a:lnTo>
                      <a:lnTo>
                        <a:pt x="20" y="45"/>
                      </a:lnTo>
                      <a:lnTo>
                        <a:pt x="20" y="42"/>
                      </a:lnTo>
                      <a:lnTo>
                        <a:pt x="2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10"/>
                <p:cNvSpPr>
                  <a:spLocks/>
                </p:cNvSpPr>
                <p:nvPr/>
              </p:nvSpPr>
              <p:spPr bwMode="auto">
                <a:xfrm>
                  <a:off x="4483" y="2994"/>
                  <a:ext cx="14" cy="12"/>
                </a:xfrm>
                <a:custGeom>
                  <a:avLst/>
                  <a:gdLst>
                    <a:gd name="T0" fmla="*/ 3 w 13"/>
                    <a:gd name="T1" fmla="*/ 10 h 10"/>
                    <a:gd name="T2" fmla="*/ 3 w 13"/>
                    <a:gd name="T3" fmla="*/ 10 h 10"/>
                    <a:gd name="T4" fmla="*/ 7 w 13"/>
                    <a:gd name="T5" fmla="*/ 10 h 10"/>
                    <a:gd name="T6" fmla="*/ 10 w 13"/>
                    <a:gd name="T7" fmla="*/ 10 h 10"/>
                    <a:gd name="T8" fmla="*/ 10 w 13"/>
                    <a:gd name="T9" fmla="*/ 7 h 10"/>
                    <a:gd name="T10" fmla="*/ 13 w 13"/>
                    <a:gd name="T11" fmla="*/ 7 h 10"/>
                    <a:gd name="T12" fmla="*/ 13 w 13"/>
                    <a:gd name="T13" fmla="*/ 3 h 10"/>
                    <a:gd name="T14" fmla="*/ 10 w 13"/>
                    <a:gd name="T15" fmla="*/ 3 h 10"/>
                    <a:gd name="T16" fmla="*/ 10 w 13"/>
                    <a:gd name="T17" fmla="*/ 0 h 10"/>
                    <a:gd name="T18" fmla="*/ 7 w 13"/>
                    <a:gd name="T19" fmla="*/ 0 h 10"/>
                    <a:gd name="T20" fmla="*/ 7 w 13"/>
                    <a:gd name="T21" fmla="*/ 0 h 10"/>
                    <a:gd name="T22" fmla="*/ 3 w 13"/>
                    <a:gd name="T23" fmla="*/ 0 h 10"/>
                    <a:gd name="T24" fmla="*/ 3 w 13"/>
                    <a:gd name="T25" fmla="*/ 3 h 10"/>
                    <a:gd name="T26" fmla="*/ 0 w 13"/>
                    <a:gd name="T27" fmla="*/ 3 h 10"/>
                    <a:gd name="T28" fmla="*/ 0 w 13"/>
                    <a:gd name="T29" fmla="*/ 7 h 10"/>
                    <a:gd name="T30" fmla="*/ 3 w 13"/>
                    <a:gd name="T31" fmla="*/ 7 h 10"/>
                    <a:gd name="T32" fmla="*/ 3 w 13"/>
                    <a:gd name="T33" fmla="*/ 10 h 10"/>
                    <a:gd name="T34" fmla="*/ 3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3" y="10"/>
                      </a:moveTo>
                      <a:lnTo>
                        <a:pt x="3" y="10"/>
                      </a:lnTo>
                      <a:lnTo>
                        <a:pt x="7" y="10"/>
                      </a:lnTo>
                      <a:lnTo>
                        <a:pt x="10" y="10"/>
                      </a:lnTo>
                      <a:lnTo>
                        <a:pt x="10" y="7"/>
                      </a:lnTo>
                      <a:lnTo>
                        <a:pt x="13" y="7"/>
                      </a:lnTo>
                      <a:lnTo>
                        <a:pt x="13" y="3"/>
                      </a:lnTo>
                      <a:lnTo>
                        <a:pt x="10" y="3"/>
                      </a:lnTo>
                      <a:lnTo>
                        <a:pt x="10" y="0"/>
                      </a:lnTo>
                      <a:lnTo>
                        <a:pt x="7" y="0"/>
                      </a:lnTo>
                      <a:lnTo>
                        <a:pt x="7" y="0"/>
                      </a:lnTo>
                      <a:lnTo>
                        <a:pt x="3" y="0"/>
                      </a:lnTo>
                      <a:lnTo>
                        <a:pt x="3" y="3"/>
                      </a:lnTo>
                      <a:lnTo>
                        <a:pt x="0" y="3"/>
                      </a:lnTo>
                      <a:lnTo>
                        <a:pt x="0" y="7"/>
                      </a:lnTo>
                      <a:lnTo>
                        <a:pt x="3" y="7"/>
                      </a:lnTo>
                      <a:lnTo>
                        <a:pt x="3"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11"/>
                <p:cNvSpPr>
                  <a:spLocks/>
                </p:cNvSpPr>
                <p:nvPr/>
              </p:nvSpPr>
              <p:spPr bwMode="auto">
                <a:xfrm>
                  <a:off x="4299" y="3355"/>
                  <a:ext cx="14" cy="11"/>
                </a:xfrm>
                <a:custGeom>
                  <a:avLst/>
                  <a:gdLst>
                    <a:gd name="T0" fmla="*/ 7 w 13"/>
                    <a:gd name="T1" fmla="*/ 10 h 10"/>
                    <a:gd name="T2" fmla="*/ 7 w 13"/>
                    <a:gd name="T3" fmla="*/ 10 h 10"/>
                    <a:gd name="T4" fmla="*/ 10 w 13"/>
                    <a:gd name="T5" fmla="*/ 10 h 10"/>
                    <a:gd name="T6" fmla="*/ 10 w 13"/>
                    <a:gd name="T7" fmla="*/ 7 h 10"/>
                    <a:gd name="T8" fmla="*/ 13 w 13"/>
                    <a:gd name="T9" fmla="*/ 7 h 10"/>
                    <a:gd name="T10" fmla="*/ 10 w 13"/>
                    <a:gd name="T11" fmla="*/ 3 h 10"/>
                    <a:gd name="T12" fmla="*/ 10 w 13"/>
                    <a:gd name="T13" fmla="*/ 3 h 10"/>
                    <a:gd name="T14" fmla="*/ 10 w 13"/>
                    <a:gd name="T15" fmla="*/ 0 h 10"/>
                    <a:gd name="T16" fmla="*/ 7 w 13"/>
                    <a:gd name="T17" fmla="*/ 0 h 10"/>
                    <a:gd name="T18" fmla="*/ 3 w 13"/>
                    <a:gd name="T19" fmla="*/ 0 h 10"/>
                    <a:gd name="T20" fmla="*/ 3 w 13"/>
                    <a:gd name="T21" fmla="*/ 3 h 10"/>
                    <a:gd name="T22" fmla="*/ 3 w 13"/>
                    <a:gd name="T23" fmla="*/ 3 h 10"/>
                    <a:gd name="T24" fmla="*/ 0 w 13"/>
                    <a:gd name="T25" fmla="*/ 7 h 10"/>
                    <a:gd name="T26" fmla="*/ 0 w 13"/>
                    <a:gd name="T27" fmla="*/ 7 h 10"/>
                    <a:gd name="T28" fmla="*/ 3 w 13"/>
                    <a:gd name="T29" fmla="*/ 10 h 10"/>
                    <a:gd name="T30" fmla="*/ 3 w 13"/>
                    <a:gd name="T31" fmla="*/ 10 h 10"/>
                    <a:gd name="T32" fmla="*/ 7 w 13"/>
                    <a:gd name="T33" fmla="*/ 10 h 10"/>
                    <a:gd name="T34" fmla="*/ 7 w 13"/>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7" y="10"/>
                      </a:moveTo>
                      <a:lnTo>
                        <a:pt x="7" y="10"/>
                      </a:lnTo>
                      <a:lnTo>
                        <a:pt x="10" y="10"/>
                      </a:lnTo>
                      <a:lnTo>
                        <a:pt x="10" y="7"/>
                      </a:lnTo>
                      <a:lnTo>
                        <a:pt x="13" y="7"/>
                      </a:lnTo>
                      <a:lnTo>
                        <a:pt x="10" y="3"/>
                      </a:lnTo>
                      <a:lnTo>
                        <a:pt x="10" y="3"/>
                      </a:lnTo>
                      <a:lnTo>
                        <a:pt x="10" y="0"/>
                      </a:lnTo>
                      <a:lnTo>
                        <a:pt x="7" y="0"/>
                      </a:lnTo>
                      <a:lnTo>
                        <a:pt x="3" y="0"/>
                      </a:lnTo>
                      <a:lnTo>
                        <a:pt x="3" y="3"/>
                      </a:lnTo>
                      <a:lnTo>
                        <a:pt x="3" y="3"/>
                      </a:lnTo>
                      <a:lnTo>
                        <a:pt x="0" y="7"/>
                      </a:lnTo>
                      <a:lnTo>
                        <a:pt x="0" y="7"/>
                      </a:lnTo>
                      <a:lnTo>
                        <a:pt x="3" y="10"/>
                      </a:lnTo>
                      <a:lnTo>
                        <a:pt x="3" y="10"/>
                      </a:lnTo>
                      <a:lnTo>
                        <a:pt x="7"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12"/>
                <p:cNvSpPr>
                  <a:spLocks/>
                </p:cNvSpPr>
                <p:nvPr/>
              </p:nvSpPr>
              <p:spPr bwMode="auto">
                <a:xfrm>
                  <a:off x="4263" y="3077"/>
                  <a:ext cx="179" cy="317"/>
                </a:xfrm>
                <a:custGeom>
                  <a:avLst/>
                  <a:gdLst>
                    <a:gd name="T0" fmla="*/ 147 w 163"/>
                    <a:gd name="T1" fmla="*/ 0 h 280"/>
                    <a:gd name="T2" fmla="*/ 130 w 163"/>
                    <a:gd name="T3" fmla="*/ 4 h 280"/>
                    <a:gd name="T4" fmla="*/ 110 w 163"/>
                    <a:gd name="T5" fmla="*/ 18 h 280"/>
                    <a:gd name="T6" fmla="*/ 93 w 163"/>
                    <a:gd name="T7" fmla="*/ 39 h 280"/>
                    <a:gd name="T8" fmla="*/ 80 w 163"/>
                    <a:gd name="T9" fmla="*/ 63 h 280"/>
                    <a:gd name="T10" fmla="*/ 70 w 163"/>
                    <a:gd name="T11" fmla="*/ 91 h 280"/>
                    <a:gd name="T12" fmla="*/ 66 w 163"/>
                    <a:gd name="T13" fmla="*/ 122 h 280"/>
                    <a:gd name="T14" fmla="*/ 60 w 163"/>
                    <a:gd name="T15" fmla="*/ 143 h 280"/>
                    <a:gd name="T16" fmla="*/ 53 w 163"/>
                    <a:gd name="T17" fmla="*/ 157 h 280"/>
                    <a:gd name="T18" fmla="*/ 40 w 163"/>
                    <a:gd name="T19" fmla="*/ 171 h 280"/>
                    <a:gd name="T20" fmla="*/ 26 w 163"/>
                    <a:gd name="T21" fmla="*/ 185 h 280"/>
                    <a:gd name="T22" fmla="*/ 10 w 163"/>
                    <a:gd name="T23" fmla="*/ 199 h 280"/>
                    <a:gd name="T24" fmla="*/ 3 w 163"/>
                    <a:gd name="T25" fmla="*/ 217 h 280"/>
                    <a:gd name="T26" fmla="*/ 0 w 163"/>
                    <a:gd name="T27" fmla="*/ 238 h 280"/>
                    <a:gd name="T28" fmla="*/ 3 w 163"/>
                    <a:gd name="T29" fmla="*/ 255 h 280"/>
                    <a:gd name="T30" fmla="*/ 13 w 163"/>
                    <a:gd name="T31" fmla="*/ 269 h 280"/>
                    <a:gd name="T32" fmla="*/ 26 w 163"/>
                    <a:gd name="T33" fmla="*/ 276 h 280"/>
                    <a:gd name="T34" fmla="*/ 36 w 163"/>
                    <a:gd name="T35" fmla="*/ 280 h 280"/>
                    <a:gd name="T36" fmla="*/ 50 w 163"/>
                    <a:gd name="T37" fmla="*/ 280 h 280"/>
                    <a:gd name="T38" fmla="*/ 56 w 163"/>
                    <a:gd name="T39" fmla="*/ 280 h 280"/>
                    <a:gd name="T40" fmla="*/ 63 w 163"/>
                    <a:gd name="T41" fmla="*/ 276 h 280"/>
                    <a:gd name="T42" fmla="*/ 70 w 163"/>
                    <a:gd name="T43" fmla="*/ 266 h 280"/>
                    <a:gd name="T44" fmla="*/ 80 w 163"/>
                    <a:gd name="T45" fmla="*/ 255 h 280"/>
                    <a:gd name="T46" fmla="*/ 86 w 163"/>
                    <a:gd name="T47" fmla="*/ 245 h 280"/>
                    <a:gd name="T48" fmla="*/ 93 w 163"/>
                    <a:gd name="T49" fmla="*/ 238 h 280"/>
                    <a:gd name="T50" fmla="*/ 97 w 163"/>
                    <a:gd name="T51" fmla="*/ 227 h 280"/>
                    <a:gd name="T52" fmla="*/ 103 w 163"/>
                    <a:gd name="T53" fmla="*/ 217 h 280"/>
                    <a:gd name="T54" fmla="*/ 110 w 163"/>
                    <a:gd name="T55" fmla="*/ 206 h 280"/>
                    <a:gd name="T56" fmla="*/ 113 w 163"/>
                    <a:gd name="T57" fmla="*/ 192 h 280"/>
                    <a:gd name="T58" fmla="*/ 120 w 163"/>
                    <a:gd name="T59" fmla="*/ 178 h 280"/>
                    <a:gd name="T60" fmla="*/ 127 w 163"/>
                    <a:gd name="T61" fmla="*/ 164 h 280"/>
                    <a:gd name="T62" fmla="*/ 133 w 163"/>
                    <a:gd name="T63" fmla="*/ 150 h 280"/>
                    <a:gd name="T64" fmla="*/ 140 w 163"/>
                    <a:gd name="T65" fmla="*/ 140 h 280"/>
                    <a:gd name="T66" fmla="*/ 143 w 163"/>
                    <a:gd name="T67" fmla="*/ 133 h 280"/>
                    <a:gd name="T68" fmla="*/ 147 w 163"/>
                    <a:gd name="T69" fmla="*/ 129 h 280"/>
                    <a:gd name="T70" fmla="*/ 153 w 163"/>
                    <a:gd name="T71" fmla="*/ 126 h 280"/>
                    <a:gd name="T72" fmla="*/ 160 w 163"/>
                    <a:gd name="T73" fmla="*/ 122 h 280"/>
                    <a:gd name="T74" fmla="*/ 163 w 163"/>
                    <a:gd name="T75" fmla="*/ 119 h 280"/>
                    <a:gd name="T76" fmla="*/ 163 w 163"/>
                    <a:gd name="T77" fmla="*/ 109 h 280"/>
                    <a:gd name="T78" fmla="*/ 160 w 163"/>
                    <a:gd name="T79" fmla="*/ 91 h 280"/>
                    <a:gd name="T80" fmla="*/ 160 w 163"/>
                    <a:gd name="T81" fmla="*/ 60 h 280"/>
                    <a:gd name="T82" fmla="*/ 160 w 163"/>
                    <a:gd name="T83" fmla="*/ 18 h 280"/>
                    <a:gd name="T84" fmla="*/ 153 w 163"/>
                    <a:gd name="T85"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280">
                      <a:moveTo>
                        <a:pt x="153" y="4"/>
                      </a:moveTo>
                      <a:lnTo>
                        <a:pt x="147" y="0"/>
                      </a:lnTo>
                      <a:lnTo>
                        <a:pt x="137" y="4"/>
                      </a:lnTo>
                      <a:lnTo>
                        <a:pt x="130" y="4"/>
                      </a:lnTo>
                      <a:lnTo>
                        <a:pt x="120" y="11"/>
                      </a:lnTo>
                      <a:lnTo>
                        <a:pt x="110" y="18"/>
                      </a:lnTo>
                      <a:lnTo>
                        <a:pt x="100" y="25"/>
                      </a:lnTo>
                      <a:lnTo>
                        <a:pt x="93" y="39"/>
                      </a:lnTo>
                      <a:lnTo>
                        <a:pt x="83" y="49"/>
                      </a:lnTo>
                      <a:lnTo>
                        <a:pt x="80" y="63"/>
                      </a:lnTo>
                      <a:lnTo>
                        <a:pt x="73" y="77"/>
                      </a:lnTo>
                      <a:lnTo>
                        <a:pt x="70" y="91"/>
                      </a:lnTo>
                      <a:lnTo>
                        <a:pt x="66" y="109"/>
                      </a:lnTo>
                      <a:lnTo>
                        <a:pt x="66" y="122"/>
                      </a:lnTo>
                      <a:lnTo>
                        <a:pt x="63" y="133"/>
                      </a:lnTo>
                      <a:lnTo>
                        <a:pt x="60" y="143"/>
                      </a:lnTo>
                      <a:lnTo>
                        <a:pt x="60" y="150"/>
                      </a:lnTo>
                      <a:lnTo>
                        <a:pt x="53" y="157"/>
                      </a:lnTo>
                      <a:lnTo>
                        <a:pt x="50" y="164"/>
                      </a:lnTo>
                      <a:lnTo>
                        <a:pt x="40" y="171"/>
                      </a:lnTo>
                      <a:lnTo>
                        <a:pt x="33" y="178"/>
                      </a:lnTo>
                      <a:lnTo>
                        <a:pt x="26" y="185"/>
                      </a:lnTo>
                      <a:lnTo>
                        <a:pt x="16" y="196"/>
                      </a:lnTo>
                      <a:lnTo>
                        <a:pt x="10" y="199"/>
                      </a:lnTo>
                      <a:lnTo>
                        <a:pt x="6" y="206"/>
                      </a:lnTo>
                      <a:lnTo>
                        <a:pt x="3" y="217"/>
                      </a:lnTo>
                      <a:lnTo>
                        <a:pt x="0" y="227"/>
                      </a:lnTo>
                      <a:lnTo>
                        <a:pt x="0" y="238"/>
                      </a:lnTo>
                      <a:lnTo>
                        <a:pt x="0" y="245"/>
                      </a:lnTo>
                      <a:lnTo>
                        <a:pt x="3" y="255"/>
                      </a:lnTo>
                      <a:lnTo>
                        <a:pt x="10" y="262"/>
                      </a:lnTo>
                      <a:lnTo>
                        <a:pt x="13" y="269"/>
                      </a:lnTo>
                      <a:lnTo>
                        <a:pt x="23" y="273"/>
                      </a:lnTo>
                      <a:lnTo>
                        <a:pt x="26" y="276"/>
                      </a:lnTo>
                      <a:lnTo>
                        <a:pt x="33" y="280"/>
                      </a:lnTo>
                      <a:lnTo>
                        <a:pt x="36" y="280"/>
                      </a:lnTo>
                      <a:lnTo>
                        <a:pt x="43" y="280"/>
                      </a:lnTo>
                      <a:lnTo>
                        <a:pt x="50" y="280"/>
                      </a:lnTo>
                      <a:lnTo>
                        <a:pt x="53" y="280"/>
                      </a:lnTo>
                      <a:lnTo>
                        <a:pt x="56" y="280"/>
                      </a:lnTo>
                      <a:lnTo>
                        <a:pt x="60" y="280"/>
                      </a:lnTo>
                      <a:lnTo>
                        <a:pt x="63" y="276"/>
                      </a:lnTo>
                      <a:lnTo>
                        <a:pt x="66" y="273"/>
                      </a:lnTo>
                      <a:lnTo>
                        <a:pt x="70" y="266"/>
                      </a:lnTo>
                      <a:lnTo>
                        <a:pt x="73" y="262"/>
                      </a:lnTo>
                      <a:lnTo>
                        <a:pt x="80" y="255"/>
                      </a:lnTo>
                      <a:lnTo>
                        <a:pt x="83" y="248"/>
                      </a:lnTo>
                      <a:lnTo>
                        <a:pt x="86" y="245"/>
                      </a:lnTo>
                      <a:lnTo>
                        <a:pt x="90" y="241"/>
                      </a:lnTo>
                      <a:lnTo>
                        <a:pt x="93" y="238"/>
                      </a:lnTo>
                      <a:lnTo>
                        <a:pt x="93" y="234"/>
                      </a:lnTo>
                      <a:lnTo>
                        <a:pt x="97" y="227"/>
                      </a:lnTo>
                      <a:lnTo>
                        <a:pt x="100" y="224"/>
                      </a:lnTo>
                      <a:lnTo>
                        <a:pt x="103" y="217"/>
                      </a:lnTo>
                      <a:lnTo>
                        <a:pt x="107" y="213"/>
                      </a:lnTo>
                      <a:lnTo>
                        <a:pt x="110" y="206"/>
                      </a:lnTo>
                      <a:lnTo>
                        <a:pt x="113" y="199"/>
                      </a:lnTo>
                      <a:lnTo>
                        <a:pt x="113" y="192"/>
                      </a:lnTo>
                      <a:lnTo>
                        <a:pt x="117" y="185"/>
                      </a:lnTo>
                      <a:lnTo>
                        <a:pt x="120" y="178"/>
                      </a:lnTo>
                      <a:lnTo>
                        <a:pt x="123" y="171"/>
                      </a:lnTo>
                      <a:lnTo>
                        <a:pt x="127" y="164"/>
                      </a:lnTo>
                      <a:lnTo>
                        <a:pt x="130" y="157"/>
                      </a:lnTo>
                      <a:lnTo>
                        <a:pt x="133" y="150"/>
                      </a:lnTo>
                      <a:lnTo>
                        <a:pt x="137" y="143"/>
                      </a:lnTo>
                      <a:lnTo>
                        <a:pt x="140" y="140"/>
                      </a:lnTo>
                      <a:lnTo>
                        <a:pt x="140" y="136"/>
                      </a:lnTo>
                      <a:lnTo>
                        <a:pt x="143" y="133"/>
                      </a:lnTo>
                      <a:lnTo>
                        <a:pt x="143" y="129"/>
                      </a:lnTo>
                      <a:lnTo>
                        <a:pt x="147" y="129"/>
                      </a:lnTo>
                      <a:lnTo>
                        <a:pt x="150" y="129"/>
                      </a:lnTo>
                      <a:lnTo>
                        <a:pt x="153" y="126"/>
                      </a:lnTo>
                      <a:lnTo>
                        <a:pt x="157" y="122"/>
                      </a:lnTo>
                      <a:lnTo>
                        <a:pt x="160" y="122"/>
                      </a:lnTo>
                      <a:lnTo>
                        <a:pt x="160" y="119"/>
                      </a:lnTo>
                      <a:lnTo>
                        <a:pt x="163" y="119"/>
                      </a:lnTo>
                      <a:lnTo>
                        <a:pt x="163" y="116"/>
                      </a:lnTo>
                      <a:lnTo>
                        <a:pt x="163" y="109"/>
                      </a:lnTo>
                      <a:lnTo>
                        <a:pt x="160" y="102"/>
                      </a:lnTo>
                      <a:lnTo>
                        <a:pt x="160" y="91"/>
                      </a:lnTo>
                      <a:lnTo>
                        <a:pt x="157" y="77"/>
                      </a:lnTo>
                      <a:lnTo>
                        <a:pt x="160" y="60"/>
                      </a:lnTo>
                      <a:lnTo>
                        <a:pt x="163" y="39"/>
                      </a:lnTo>
                      <a:lnTo>
                        <a:pt x="160" y="18"/>
                      </a:lnTo>
                      <a:lnTo>
                        <a:pt x="153" y="4"/>
                      </a:lnTo>
                      <a:lnTo>
                        <a:pt x="153" y="4"/>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13"/>
                <p:cNvSpPr>
                  <a:spLocks/>
                </p:cNvSpPr>
                <p:nvPr/>
              </p:nvSpPr>
              <p:spPr bwMode="auto">
                <a:xfrm>
                  <a:off x="4398" y="3125"/>
                  <a:ext cx="15" cy="12"/>
                </a:xfrm>
                <a:custGeom>
                  <a:avLst/>
                  <a:gdLst>
                    <a:gd name="T0" fmla="*/ 4 w 14"/>
                    <a:gd name="T1" fmla="*/ 11 h 11"/>
                    <a:gd name="T2" fmla="*/ 7 w 14"/>
                    <a:gd name="T3" fmla="*/ 11 h 11"/>
                    <a:gd name="T4" fmla="*/ 7 w 14"/>
                    <a:gd name="T5" fmla="*/ 11 h 11"/>
                    <a:gd name="T6" fmla="*/ 10 w 14"/>
                    <a:gd name="T7" fmla="*/ 11 h 11"/>
                    <a:gd name="T8" fmla="*/ 10 w 14"/>
                    <a:gd name="T9" fmla="*/ 7 h 11"/>
                    <a:gd name="T10" fmla="*/ 14 w 14"/>
                    <a:gd name="T11" fmla="*/ 7 h 11"/>
                    <a:gd name="T12" fmla="*/ 10 w 14"/>
                    <a:gd name="T13" fmla="*/ 4 h 11"/>
                    <a:gd name="T14" fmla="*/ 10 w 14"/>
                    <a:gd name="T15" fmla="*/ 4 h 11"/>
                    <a:gd name="T16" fmla="*/ 10 w 14"/>
                    <a:gd name="T17" fmla="*/ 0 h 11"/>
                    <a:gd name="T18" fmla="*/ 7 w 14"/>
                    <a:gd name="T19" fmla="*/ 0 h 11"/>
                    <a:gd name="T20" fmla="*/ 7 w 14"/>
                    <a:gd name="T21" fmla="*/ 0 h 11"/>
                    <a:gd name="T22" fmla="*/ 4 w 14"/>
                    <a:gd name="T23" fmla="*/ 4 h 11"/>
                    <a:gd name="T24" fmla="*/ 4 w 14"/>
                    <a:gd name="T25" fmla="*/ 4 h 11"/>
                    <a:gd name="T26" fmla="*/ 0 w 14"/>
                    <a:gd name="T27" fmla="*/ 7 h 11"/>
                    <a:gd name="T28" fmla="*/ 0 w 14"/>
                    <a:gd name="T29" fmla="*/ 7 h 11"/>
                    <a:gd name="T30" fmla="*/ 4 w 14"/>
                    <a:gd name="T31" fmla="*/ 11 h 11"/>
                    <a:gd name="T32" fmla="*/ 4 w 14"/>
                    <a:gd name="T33" fmla="*/ 11 h 11"/>
                    <a:gd name="T34" fmla="*/ 4 w 14"/>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
                      <a:moveTo>
                        <a:pt x="4" y="11"/>
                      </a:moveTo>
                      <a:lnTo>
                        <a:pt x="7" y="11"/>
                      </a:lnTo>
                      <a:lnTo>
                        <a:pt x="7" y="11"/>
                      </a:lnTo>
                      <a:lnTo>
                        <a:pt x="10" y="11"/>
                      </a:lnTo>
                      <a:lnTo>
                        <a:pt x="10" y="7"/>
                      </a:lnTo>
                      <a:lnTo>
                        <a:pt x="14" y="7"/>
                      </a:lnTo>
                      <a:lnTo>
                        <a:pt x="10" y="4"/>
                      </a:lnTo>
                      <a:lnTo>
                        <a:pt x="10" y="4"/>
                      </a:lnTo>
                      <a:lnTo>
                        <a:pt x="10" y="0"/>
                      </a:lnTo>
                      <a:lnTo>
                        <a:pt x="7" y="0"/>
                      </a:lnTo>
                      <a:lnTo>
                        <a:pt x="7" y="0"/>
                      </a:lnTo>
                      <a:lnTo>
                        <a:pt x="4" y="4"/>
                      </a:lnTo>
                      <a:lnTo>
                        <a:pt x="4" y="4"/>
                      </a:lnTo>
                      <a:lnTo>
                        <a:pt x="0" y="7"/>
                      </a:lnTo>
                      <a:lnTo>
                        <a:pt x="0" y="7"/>
                      </a:lnTo>
                      <a:lnTo>
                        <a:pt x="4" y="11"/>
                      </a:lnTo>
                      <a:lnTo>
                        <a:pt x="4" y="11"/>
                      </a:lnTo>
                      <a:lnTo>
                        <a:pt x="4"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14"/>
                <p:cNvSpPr>
                  <a:spLocks/>
                </p:cNvSpPr>
                <p:nvPr/>
              </p:nvSpPr>
              <p:spPr bwMode="auto">
                <a:xfrm>
                  <a:off x="4417" y="3090"/>
                  <a:ext cx="11" cy="11"/>
                </a:xfrm>
                <a:custGeom>
                  <a:avLst/>
                  <a:gdLst>
                    <a:gd name="T0" fmla="*/ 3 w 10"/>
                    <a:gd name="T1" fmla="*/ 10 h 10"/>
                    <a:gd name="T2" fmla="*/ 7 w 10"/>
                    <a:gd name="T3" fmla="*/ 10 h 10"/>
                    <a:gd name="T4" fmla="*/ 7 w 10"/>
                    <a:gd name="T5" fmla="*/ 10 h 10"/>
                    <a:gd name="T6" fmla="*/ 10 w 10"/>
                    <a:gd name="T7" fmla="*/ 10 h 10"/>
                    <a:gd name="T8" fmla="*/ 10 w 10"/>
                    <a:gd name="T9" fmla="*/ 7 h 10"/>
                    <a:gd name="T10" fmla="*/ 10 w 10"/>
                    <a:gd name="T11" fmla="*/ 7 h 10"/>
                    <a:gd name="T12" fmla="*/ 10 w 10"/>
                    <a:gd name="T13" fmla="*/ 3 h 10"/>
                    <a:gd name="T14" fmla="*/ 10 w 10"/>
                    <a:gd name="T15" fmla="*/ 0 h 10"/>
                    <a:gd name="T16" fmla="*/ 10 w 10"/>
                    <a:gd name="T17" fmla="*/ 0 h 10"/>
                    <a:gd name="T18" fmla="*/ 7 w 10"/>
                    <a:gd name="T19" fmla="*/ 0 h 10"/>
                    <a:gd name="T20" fmla="*/ 3 w 10"/>
                    <a:gd name="T21" fmla="*/ 0 h 10"/>
                    <a:gd name="T22" fmla="*/ 3 w 10"/>
                    <a:gd name="T23" fmla="*/ 0 h 10"/>
                    <a:gd name="T24" fmla="*/ 0 w 10"/>
                    <a:gd name="T25" fmla="*/ 3 h 10"/>
                    <a:gd name="T26" fmla="*/ 0 w 10"/>
                    <a:gd name="T27" fmla="*/ 3 h 10"/>
                    <a:gd name="T28" fmla="*/ 0 w 10"/>
                    <a:gd name="T29" fmla="*/ 7 h 10"/>
                    <a:gd name="T30" fmla="*/ 3 w 10"/>
                    <a:gd name="T31" fmla="*/ 7 h 10"/>
                    <a:gd name="T32" fmla="*/ 3 w 10"/>
                    <a:gd name="T33" fmla="*/ 10 h 10"/>
                    <a:gd name="T34" fmla="*/ 3 w 10"/>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0"/>
                      </a:moveTo>
                      <a:lnTo>
                        <a:pt x="7" y="10"/>
                      </a:lnTo>
                      <a:lnTo>
                        <a:pt x="7" y="10"/>
                      </a:lnTo>
                      <a:lnTo>
                        <a:pt x="10" y="10"/>
                      </a:lnTo>
                      <a:lnTo>
                        <a:pt x="10" y="7"/>
                      </a:lnTo>
                      <a:lnTo>
                        <a:pt x="10" y="7"/>
                      </a:lnTo>
                      <a:lnTo>
                        <a:pt x="10" y="3"/>
                      </a:lnTo>
                      <a:lnTo>
                        <a:pt x="10" y="0"/>
                      </a:lnTo>
                      <a:lnTo>
                        <a:pt x="10" y="0"/>
                      </a:lnTo>
                      <a:lnTo>
                        <a:pt x="7" y="0"/>
                      </a:lnTo>
                      <a:lnTo>
                        <a:pt x="3" y="0"/>
                      </a:lnTo>
                      <a:lnTo>
                        <a:pt x="3" y="0"/>
                      </a:lnTo>
                      <a:lnTo>
                        <a:pt x="0" y="3"/>
                      </a:lnTo>
                      <a:lnTo>
                        <a:pt x="0" y="3"/>
                      </a:lnTo>
                      <a:lnTo>
                        <a:pt x="0" y="7"/>
                      </a:lnTo>
                      <a:lnTo>
                        <a:pt x="3" y="7"/>
                      </a:lnTo>
                      <a:lnTo>
                        <a:pt x="3" y="10"/>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15"/>
                <p:cNvSpPr>
                  <a:spLocks/>
                </p:cNvSpPr>
                <p:nvPr/>
              </p:nvSpPr>
              <p:spPr bwMode="auto">
                <a:xfrm>
                  <a:off x="4299" y="3355"/>
                  <a:ext cx="11" cy="11"/>
                </a:xfrm>
                <a:custGeom>
                  <a:avLst/>
                  <a:gdLst>
                    <a:gd name="T0" fmla="*/ 3 w 10"/>
                    <a:gd name="T1" fmla="*/ 10 h 10"/>
                    <a:gd name="T2" fmla="*/ 7 w 10"/>
                    <a:gd name="T3" fmla="*/ 10 h 10"/>
                    <a:gd name="T4" fmla="*/ 7 w 10"/>
                    <a:gd name="T5" fmla="*/ 10 h 10"/>
                    <a:gd name="T6" fmla="*/ 10 w 10"/>
                    <a:gd name="T7" fmla="*/ 10 h 10"/>
                    <a:gd name="T8" fmla="*/ 10 w 10"/>
                    <a:gd name="T9" fmla="*/ 10 h 10"/>
                    <a:gd name="T10" fmla="*/ 10 w 10"/>
                    <a:gd name="T11" fmla="*/ 7 h 10"/>
                    <a:gd name="T12" fmla="*/ 10 w 10"/>
                    <a:gd name="T13" fmla="*/ 3 h 10"/>
                    <a:gd name="T14" fmla="*/ 10 w 10"/>
                    <a:gd name="T15" fmla="*/ 3 h 10"/>
                    <a:gd name="T16" fmla="*/ 10 w 10"/>
                    <a:gd name="T17" fmla="*/ 0 h 10"/>
                    <a:gd name="T18" fmla="*/ 7 w 10"/>
                    <a:gd name="T19" fmla="*/ 0 h 10"/>
                    <a:gd name="T20" fmla="*/ 7 w 10"/>
                    <a:gd name="T21" fmla="*/ 0 h 10"/>
                    <a:gd name="T22" fmla="*/ 3 w 10"/>
                    <a:gd name="T23" fmla="*/ 3 h 10"/>
                    <a:gd name="T24" fmla="*/ 3 w 10"/>
                    <a:gd name="T25" fmla="*/ 3 h 10"/>
                    <a:gd name="T26" fmla="*/ 0 w 10"/>
                    <a:gd name="T27" fmla="*/ 7 h 10"/>
                    <a:gd name="T28" fmla="*/ 0 w 10"/>
                    <a:gd name="T29" fmla="*/ 7 h 10"/>
                    <a:gd name="T30" fmla="*/ 3 w 10"/>
                    <a:gd name="T31" fmla="*/ 10 h 10"/>
                    <a:gd name="T32" fmla="*/ 3 w 10"/>
                    <a:gd name="T33" fmla="*/ 10 h 10"/>
                    <a:gd name="T34" fmla="*/ 3 w 10"/>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0"/>
                      </a:moveTo>
                      <a:lnTo>
                        <a:pt x="7" y="10"/>
                      </a:lnTo>
                      <a:lnTo>
                        <a:pt x="7" y="10"/>
                      </a:lnTo>
                      <a:lnTo>
                        <a:pt x="10" y="10"/>
                      </a:lnTo>
                      <a:lnTo>
                        <a:pt x="10" y="10"/>
                      </a:lnTo>
                      <a:lnTo>
                        <a:pt x="10" y="7"/>
                      </a:lnTo>
                      <a:lnTo>
                        <a:pt x="10" y="3"/>
                      </a:lnTo>
                      <a:lnTo>
                        <a:pt x="10" y="3"/>
                      </a:lnTo>
                      <a:lnTo>
                        <a:pt x="10" y="0"/>
                      </a:lnTo>
                      <a:lnTo>
                        <a:pt x="7" y="0"/>
                      </a:lnTo>
                      <a:lnTo>
                        <a:pt x="7" y="0"/>
                      </a:lnTo>
                      <a:lnTo>
                        <a:pt x="3" y="3"/>
                      </a:lnTo>
                      <a:lnTo>
                        <a:pt x="3" y="3"/>
                      </a:lnTo>
                      <a:lnTo>
                        <a:pt x="0" y="7"/>
                      </a:lnTo>
                      <a:lnTo>
                        <a:pt x="0" y="7"/>
                      </a:lnTo>
                      <a:lnTo>
                        <a:pt x="3" y="10"/>
                      </a:lnTo>
                      <a:lnTo>
                        <a:pt x="3" y="10"/>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16"/>
                <p:cNvSpPr>
                  <a:spLocks/>
                </p:cNvSpPr>
                <p:nvPr/>
              </p:nvSpPr>
              <p:spPr bwMode="auto">
                <a:xfrm>
                  <a:off x="4255" y="3252"/>
                  <a:ext cx="140" cy="158"/>
                </a:xfrm>
                <a:custGeom>
                  <a:avLst/>
                  <a:gdLst>
                    <a:gd name="T0" fmla="*/ 7 w 127"/>
                    <a:gd name="T1" fmla="*/ 63 h 140"/>
                    <a:gd name="T2" fmla="*/ 3 w 127"/>
                    <a:gd name="T3" fmla="*/ 77 h 140"/>
                    <a:gd name="T4" fmla="*/ 0 w 127"/>
                    <a:gd name="T5" fmla="*/ 94 h 140"/>
                    <a:gd name="T6" fmla="*/ 7 w 127"/>
                    <a:gd name="T7" fmla="*/ 115 h 140"/>
                    <a:gd name="T8" fmla="*/ 27 w 127"/>
                    <a:gd name="T9" fmla="*/ 133 h 140"/>
                    <a:gd name="T10" fmla="*/ 43 w 127"/>
                    <a:gd name="T11" fmla="*/ 140 h 140"/>
                    <a:gd name="T12" fmla="*/ 60 w 127"/>
                    <a:gd name="T13" fmla="*/ 136 h 140"/>
                    <a:gd name="T14" fmla="*/ 70 w 127"/>
                    <a:gd name="T15" fmla="*/ 133 h 140"/>
                    <a:gd name="T16" fmla="*/ 77 w 127"/>
                    <a:gd name="T17" fmla="*/ 126 h 140"/>
                    <a:gd name="T18" fmla="*/ 87 w 127"/>
                    <a:gd name="T19" fmla="*/ 112 h 140"/>
                    <a:gd name="T20" fmla="*/ 93 w 127"/>
                    <a:gd name="T21" fmla="*/ 98 h 140"/>
                    <a:gd name="T22" fmla="*/ 100 w 127"/>
                    <a:gd name="T23" fmla="*/ 84 h 140"/>
                    <a:gd name="T24" fmla="*/ 110 w 127"/>
                    <a:gd name="T25" fmla="*/ 73 h 140"/>
                    <a:gd name="T26" fmla="*/ 117 w 127"/>
                    <a:gd name="T27" fmla="*/ 52 h 140"/>
                    <a:gd name="T28" fmla="*/ 124 w 127"/>
                    <a:gd name="T29" fmla="*/ 42 h 140"/>
                    <a:gd name="T30" fmla="*/ 127 w 127"/>
                    <a:gd name="T31" fmla="*/ 31 h 140"/>
                    <a:gd name="T32" fmla="*/ 124 w 127"/>
                    <a:gd name="T33" fmla="*/ 28 h 140"/>
                    <a:gd name="T34" fmla="*/ 117 w 127"/>
                    <a:gd name="T35" fmla="*/ 24 h 140"/>
                    <a:gd name="T36" fmla="*/ 114 w 127"/>
                    <a:gd name="T37" fmla="*/ 21 h 140"/>
                    <a:gd name="T38" fmla="*/ 107 w 127"/>
                    <a:gd name="T39" fmla="*/ 21 h 140"/>
                    <a:gd name="T40" fmla="*/ 100 w 127"/>
                    <a:gd name="T41" fmla="*/ 21 h 140"/>
                    <a:gd name="T42" fmla="*/ 90 w 127"/>
                    <a:gd name="T43" fmla="*/ 17 h 140"/>
                    <a:gd name="T44" fmla="*/ 83 w 127"/>
                    <a:gd name="T45" fmla="*/ 10 h 140"/>
                    <a:gd name="T46" fmla="*/ 77 w 127"/>
                    <a:gd name="T47" fmla="*/ 7 h 140"/>
                    <a:gd name="T48" fmla="*/ 70 w 127"/>
                    <a:gd name="T49" fmla="*/ 3 h 140"/>
                    <a:gd name="T50" fmla="*/ 63 w 127"/>
                    <a:gd name="T51" fmla="*/ 0 h 140"/>
                    <a:gd name="T52" fmla="*/ 57 w 127"/>
                    <a:gd name="T53" fmla="*/ 3 h 140"/>
                    <a:gd name="T54" fmla="*/ 53 w 127"/>
                    <a:gd name="T55" fmla="*/ 10 h 140"/>
                    <a:gd name="T56" fmla="*/ 47 w 127"/>
                    <a:gd name="T57" fmla="*/ 14 h 140"/>
                    <a:gd name="T58" fmla="*/ 37 w 127"/>
                    <a:gd name="T59" fmla="*/ 24 h 140"/>
                    <a:gd name="T60" fmla="*/ 23 w 127"/>
                    <a:gd name="T61" fmla="*/ 38 h 140"/>
                    <a:gd name="T62" fmla="*/ 10 w 127"/>
                    <a:gd name="T63" fmla="*/ 52 h 140"/>
                    <a:gd name="T64" fmla="*/ 7 w 127"/>
                    <a:gd name="T65" fmla="*/ 5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40">
                      <a:moveTo>
                        <a:pt x="7" y="59"/>
                      </a:moveTo>
                      <a:lnTo>
                        <a:pt x="7" y="63"/>
                      </a:lnTo>
                      <a:lnTo>
                        <a:pt x="3" y="70"/>
                      </a:lnTo>
                      <a:lnTo>
                        <a:pt x="3" y="77"/>
                      </a:lnTo>
                      <a:lnTo>
                        <a:pt x="0" y="84"/>
                      </a:lnTo>
                      <a:lnTo>
                        <a:pt x="0" y="94"/>
                      </a:lnTo>
                      <a:lnTo>
                        <a:pt x="3" y="105"/>
                      </a:lnTo>
                      <a:lnTo>
                        <a:pt x="7" y="115"/>
                      </a:lnTo>
                      <a:lnTo>
                        <a:pt x="17" y="122"/>
                      </a:lnTo>
                      <a:lnTo>
                        <a:pt x="27" y="133"/>
                      </a:lnTo>
                      <a:lnTo>
                        <a:pt x="33" y="136"/>
                      </a:lnTo>
                      <a:lnTo>
                        <a:pt x="43" y="140"/>
                      </a:lnTo>
                      <a:lnTo>
                        <a:pt x="53" y="140"/>
                      </a:lnTo>
                      <a:lnTo>
                        <a:pt x="60" y="136"/>
                      </a:lnTo>
                      <a:lnTo>
                        <a:pt x="67" y="136"/>
                      </a:lnTo>
                      <a:lnTo>
                        <a:pt x="70" y="133"/>
                      </a:lnTo>
                      <a:lnTo>
                        <a:pt x="73" y="129"/>
                      </a:lnTo>
                      <a:lnTo>
                        <a:pt x="77" y="126"/>
                      </a:lnTo>
                      <a:lnTo>
                        <a:pt x="80" y="119"/>
                      </a:lnTo>
                      <a:lnTo>
                        <a:pt x="87" y="112"/>
                      </a:lnTo>
                      <a:lnTo>
                        <a:pt x="90" y="105"/>
                      </a:lnTo>
                      <a:lnTo>
                        <a:pt x="93" y="98"/>
                      </a:lnTo>
                      <a:lnTo>
                        <a:pt x="100" y="91"/>
                      </a:lnTo>
                      <a:lnTo>
                        <a:pt x="100" y="84"/>
                      </a:lnTo>
                      <a:lnTo>
                        <a:pt x="104" y="84"/>
                      </a:lnTo>
                      <a:lnTo>
                        <a:pt x="110" y="73"/>
                      </a:lnTo>
                      <a:lnTo>
                        <a:pt x="114" y="63"/>
                      </a:lnTo>
                      <a:lnTo>
                        <a:pt x="117" y="52"/>
                      </a:lnTo>
                      <a:lnTo>
                        <a:pt x="120" y="45"/>
                      </a:lnTo>
                      <a:lnTo>
                        <a:pt x="124" y="42"/>
                      </a:lnTo>
                      <a:lnTo>
                        <a:pt x="124" y="35"/>
                      </a:lnTo>
                      <a:lnTo>
                        <a:pt x="127" y="31"/>
                      </a:lnTo>
                      <a:lnTo>
                        <a:pt x="127" y="24"/>
                      </a:lnTo>
                      <a:lnTo>
                        <a:pt x="124" y="28"/>
                      </a:lnTo>
                      <a:lnTo>
                        <a:pt x="120" y="24"/>
                      </a:lnTo>
                      <a:lnTo>
                        <a:pt x="117" y="24"/>
                      </a:lnTo>
                      <a:lnTo>
                        <a:pt x="117" y="21"/>
                      </a:lnTo>
                      <a:lnTo>
                        <a:pt x="114" y="21"/>
                      </a:lnTo>
                      <a:lnTo>
                        <a:pt x="110" y="21"/>
                      </a:lnTo>
                      <a:lnTo>
                        <a:pt x="107" y="21"/>
                      </a:lnTo>
                      <a:lnTo>
                        <a:pt x="104" y="21"/>
                      </a:lnTo>
                      <a:lnTo>
                        <a:pt x="100" y="21"/>
                      </a:lnTo>
                      <a:lnTo>
                        <a:pt x="97" y="21"/>
                      </a:lnTo>
                      <a:lnTo>
                        <a:pt x="90" y="17"/>
                      </a:lnTo>
                      <a:lnTo>
                        <a:pt x="87" y="14"/>
                      </a:lnTo>
                      <a:lnTo>
                        <a:pt x="83" y="10"/>
                      </a:lnTo>
                      <a:lnTo>
                        <a:pt x="80" y="10"/>
                      </a:lnTo>
                      <a:lnTo>
                        <a:pt x="77" y="7"/>
                      </a:lnTo>
                      <a:lnTo>
                        <a:pt x="73" y="7"/>
                      </a:lnTo>
                      <a:lnTo>
                        <a:pt x="70" y="3"/>
                      </a:lnTo>
                      <a:lnTo>
                        <a:pt x="67" y="0"/>
                      </a:lnTo>
                      <a:lnTo>
                        <a:pt x="63" y="0"/>
                      </a:lnTo>
                      <a:lnTo>
                        <a:pt x="60" y="0"/>
                      </a:lnTo>
                      <a:lnTo>
                        <a:pt x="57" y="3"/>
                      </a:lnTo>
                      <a:lnTo>
                        <a:pt x="57" y="7"/>
                      </a:lnTo>
                      <a:lnTo>
                        <a:pt x="53" y="10"/>
                      </a:lnTo>
                      <a:lnTo>
                        <a:pt x="50" y="10"/>
                      </a:lnTo>
                      <a:lnTo>
                        <a:pt x="47" y="14"/>
                      </a:lnTo>
                      <a:lnTo>
                        <a:pt x="43" y="17"/>
                      </a:lnTo>
                      <a:lnTo>
                        <a:pt x="37" y="24"/>
                      </a:lnTo>
                      <a:lnTo>
                        <a:pt x="30" y="31"/>
                      </a:lnTo>
                      <a:lnTo>
                        <a:pt x="23" y="38"/>
                      </a:lnTo>
                      <a:lnTo>
                        <a:pt x="17" y="45"/>
                      </a:lnTo>
                      <a:lnTo>
                        <a:pt x="10" y="52"/>
                      </a:lnTo>
                      <a:lnTo>
                        <a:pt x="7" y="59"/>
                      </a:lnTo>
                      <a:lnTo>
                        <a:pt x="7" y="5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17"/>
                <p:cNvSpPr>
                  <a:spLocks/>
                </p:cNvSpPr>
                <p:nvPr/>
              </p:nvSpPr>
              <p:spPr bwMode="auto">
                <a:xfrm>
                  <a:off x="4318" y="3058"/>
                  <a:ext cx="135" cy="225"/>
                </a:xfrm>
                <a:custGeom>
                  <a:avLst/>
                  <a:gdLst>
                    <a:gd name="T0" fmla="*/ 6 w 123"/>
                    <a:gd name="T1" fmla="*/ 171 h 199"/>
                    <a:gd name="T2" fmla="*/ 13 w 123"/>
                    <a:gd name="T3" fmla="*/ 174 h 199"/>
                    <a:gd name="T4" fmla="*/ 20 w 123"/>
                    <a:gd name="T5" fmla="*/ 178 h 199"/>
                    <a:gd name="T6" fmla="*/ 26 w 123"/>
                    <a:gd name="T7" fmla="*/ 181 h 199"/>
                    <a:gd name="T8" fmla="*/ 33 w 123"/>
                    <a:gd name="T9" fmla="*/ 188 h 199"/>
                    <a:gd name="T10" fmla="*/ 43 w 123"/>
                    <a:gd name="T11" fmla="*/ 192 h 199"/>
                    <a:gd name="T12" fmla="*/ 50 w 123"/>
                    <a:gd name="T13" fmla="*/ 192 h 199"/>
                    <a:gd name="T14" fmla="*/ 57 w 123"/>
                    <a:gd name="T15" fmla="*/ 192 h 199"/>
                    <a:gd name="T16" fmla="*/ 60 w 123"/>
                    <a:gd name="T17" fmla="*/ 195 h 199"/>
                    <a:gd name="T18" fmla="*/ 67 w 123"/>
                    <a:gd name="T19" fmla="*/ 199 h 199"/>
                    <a:gd name="T20" fmla="*/ 73 w 123"/>
                    <a:gd name="T21" fmla="*/ 195 h 199"/>
                    <a:gd name="T22" fmla="*/ 80 w 123"/>
                    <a:gd name="T23" fmla="*/ 192 h 199"/>
                    <a:gd name="T24" fmla="*/ 83 w 123"/>
                    <a:gd name="T25" fmla="*/ 185 h 199"/>
                    <a:gd name="T26" fmla="*/ 90 w 123"/>
                    <a:gd name="T27" fmla="*/ 167 h 199"/>
                    <a:gd name="T28" fmla="*/ 93 w 123"/>
                    <a:gd name="T29" fmla="*/ 157 h 199"/>
                    <a:gd name="T30" fmla="*/ 100 w 123"/>
                    <a:gd name="T31" fmla="*/ 153 h 199"/>
                    <a:gd name="T32" fmla="*/ 107 w 123"/>
                    <a:gd name="T33" fmla="*/ 146 h 199"/>
                    <a:gd name="T34" fmla="*/ 113 w 123"/>
                    <a:gd name="T35" fmla="*/ 136 h 199"/>
                    <a:gd name="T36" fmla="*/ 113 w 123"/>
                    <a:gd name="T37" fmla="*/ 122 h 199"/>
                    <a:gd name="T38" fmla="*/ 117 w 123"/>
                    <a:gd name="T39" fmla="*/ 87 h 199"/>
                    <a:gd name="T40" fmla="*/ 120 w 123"/>
                    <a:gd name="T41" fmla="*/ 66 h 199"/>
                    <a:gd name="T42" fmla="*/ 117 w 123"/>
                    <a:gd name="T43" fmla="*/ 66 h 199"/>
                    <a:gd name="T44" fmla="*/ 117 w 123"/>
                    <a:gd name="T45" fmla="*/ 59 h 199"/>
                    <a:gd name="T46" fmla="*/ 123 w 123"/>
                    <a:gd name="T47" fmla="*/ 52 h 199"/>
                    <a:gd name="T48" fmla="*/ 120 w 123"/>
                    <a:gd name="T49" fmla="*/ 45 h 199"/>
                    <a:gd name="T50" fmla="*/ 110 w 123"/>
                    <a:gd name="T51" fmla="*/ 28 h 199"/>
                    <a:gd name="T52" fmla="*/ 103 w 123"/>
                    <a:gd name="T53" fmla="*/ 17 h 199"/>
                    <a:gd name="T54" fmla="*/ 97 w 123"/>
                    <a:gd name="T55" fmla="*/ 3 h 199"/>
                    <a:gd name="T56" fmla="*/ 93 w 123"/>
                    <a:gd name="T57" fmla="*/ 0 h 199"/>
                    <a:gd name="T58" fmla="*/ 90 w 123"/>
                    <a:gd name="T59" fmla="*/ 3 h 199"/>
                    <a:gd name="T60" fmla="*/ 87 w 123"/>
                    <a:gd name="T61" fmla="*/ 7 h 199"/>
                    <a:gd name="T62" fmla="*/ 83 w 123"/>
                    <a:gd name="T63" fmla="*/ 10 h 199"/>
                    <a:gd name="T64" fmla="*/ 83 w 123"/>
                    <a:gd name="T65" fmla="*/ 14 h 199"/>
                    <a:gd name="T66" fmla="*/ 80 w 123"/>
                    <a:gd name="T67" fmla="*/ 17 h 199"/>
                    <a:gd name="T68" fmla="*/ 77 w 123"/>
                    <a:gd name="T69" fmla="*/ 17 h 199"/>
                    <a:gd name="T70" fmla="*/ 73 w 123"/>
                    <a:gd name="T71" fmla="*/ 17 h 199"/>
                    <a:gd name="T72" fmla="*/ 70 w 123"/>
                    <a:gd name="T73" fmla="*/ 24 h 199"/>
                    <a:gd name="T74" fmla="*/ 63 w 123"/>
                    <a:gd name="T75" fmla="*/ 31 h 199"/>
                    <a:gd name="T76" fmla="*/ 50 w 123"/>
                    <a:gd name="T77" fmla="*/ 38 h 199"/>
                    <a:gd name="T78" fmla="*/ 40 w 123"/>
                    <a:gd name="T79" fmla="*/ 52 h 199"/>
                    <a:gd name="T80" fmla="*/ 33 w 123"/>
                    <a:gd name="T81" fmla="*/ 63 h 199"/>
                    <a:gd name="T82" fmla="*/ 30 w 123"/>
                    <a:gd name="T83" fmla="*/ 73 h 199"/>
                    <a:gd name="T84" fmla="*/ 23 w 123"/>
                    <a:gd name="T85" fmla="*/ 84 h 199"/>
                    <a:gd name="T86" fmla="*/ 20 w 123"/>
                    <a:gd name="T87" fmla="*/ 101 h 199"/>
                    <a:gd name="T88" fmla="*/ 13 w 123"/>
                    <a:gd name="T89" fmla="*/ 129 h 199"/>
                    <a:gd name="T90" fmla="*/ 6 w 123"/>
                    <a:gd name="T91" fmla="*/ 153 h 199"/>
                    <a:gd name="T92" fmla="*/ 0 w 123"/>
                    <a:gd name="T93" fmla="*/ 160 h 199"/>
                    <a:gd name="T94" fmla="*/ 0 w 123"/>
                    <a:gd name="T95" fmla="*/ 167 h 199"/>
                    <a:gd name="T96" fmla="*/ 3 w 123"/>
                    <a:gd name="T97" fmla="*/ 1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99">
                      <a:moveTo>
                        <a:pt x="3" y="171"/>
                      </a:moveTo>
                      <a:lnTo>
                        <a:pt x="6" y="171"/>
                      </a:lnTo>
                      <a:lnTo>
                        <a:pt x="10" y="171"/>
                      </a:lnTo>
                      <a:lnTo>
                        <a:pt x="13" y="174"/>
                      </a:lnTo>
                      <a:lnTo>
                        <a:pt x="16" y="178"/>
                      </a:lnTo>
                      <a:lnTo>
                        <a:pt x="20" y="178"/>
                      </a:lnTo>
                      <a:lnTo>
                        <a:pt x="23" y="181"/>
                      </a:lnTo>
                      <a:lnTo>
                        <a:pt x="26" y="181"/>
                      </a:lnTo>
                      <a:lnTo>
                        <a:pt x="30" y="185"/>
                      </a:lnTo>
                      <a:lnTo>
                        <a:pt x="33" y="188"/>
                      </a:lnTo>
                      <a:lnTo>
                        <a:pt x="40" y="192"/>
                      </a:lnTo>
                      <a:lnTo>
                        <a:pt x="43" y="192"/>
                      </a:lnTo>
                      <a:lnTo>
                        <a:pt x="47" y="192"/>
                      </a:lnTo>
                      <a:lnTo>
                        <a:pt x="50" y="192"/>
                      </a:lnTo>
                      <a:lnTo>
                        <a:pt x="53" y="192"/>
                      </a:lnTo>
                      <a:lnTo>
                        <a:pt x="57" y="192"/>
                      </a:lnTo>
                      <a:lnTo>
                        <a:pt x="60" y="192"/>
                      </a:lnTo>
                      <a:lnTo>
                        <a:pt x="60" y="195"/>
                      </a:lnTo>
                      <a:lnTo>
                        <a:pt x="63" y="195"/>
                      </a:lnTo>
                      <a:lnTo>
                        <a:pt x="67" y="199"/>
                      </a:lnTo>
                      <a:lnTo>
                        <a:pt x="70" y="195"/>
                      </a:lnTo>
                      <a:lnTo>
                        <a:pt x="73" y="195"/>
                      </a:lnTo>
                      <a:lnTo>
                        <a:pt x="80" y="195"/>
                      </a:lnTo>
                      <a:lnTo>
                        <a:pt x="80" y="192"/>
                      </a:lnTo>
                      <a:lnTo>
                        <a:pt x="83" y="192"/>
                      </a:lnTo>
                      <a:lnTo>
                        <a:pt x="83" y="185"/>
                      </a:lnTo>
                      <a:lnTo>
                        <a:pt x="87" y="178"/>
                      </a:lnTo>
                      <a:lnTo>
                        <a:pt x="90" y="167"/>
                      </a:lnTo>
                      <a:lnTo>
                        <a:pt x="90" y="160"/>
                      </a:lnTo>
                      <a:lnTo>
                        <a:pt x="93" y="157"/>
                      </a:lnTo>
                      <a:lnTo>
                        <a:pt x="97" y="157"/>
                      </a:lnTo>
                      <a:lnTo>
                        <a:pt x="100" y="153"/>
                      </a:lnTo>
                      <a:lnTo>
                        <a:pt x="103" y="150"/>
                      </a:lnTo>
                      <a:lnTo>
                        <a:pt x="107" y="146"/>
                      </a:lnTo>
                      <a:lnTo>
                        <a:pt x="110" y="143"/>
                      </a:lnTo>
                      <a:lnTo>
                        <a:pt x="113" y="136"/>
                      </a:lnTo>
                      <a:lnTo>
                        <a:pt x="113" y="129"/>
                      </a:lnTo>
                      <a:lnTo>
                        <a:pt x="113" y="122"/>
                      </a:lnTo>
                      <a:lnTo>
                        <a:pt x="113" y="105"/>
                      </a:lnTo>
                      <a:lnTo>
                        <a:pt x="117" y="87"/>
                      </a:lnTo>
                      <a:lnTo>
                        <a:pt x="120" y="66"/>
                      </a:lnTo>
                      <a:lnTo>
                        <a:pt x="120" y="66"/>
                      </a:lnTo>
                      <a:lnTo>
                        <a:pt x="120" y="66"/>
                      </a:lnTo>
                      <a:lnTo>
                        <a:pt x="117" y="66"/>
                      </a:lnTo>
                      <a:lnTo>
                        <a:pt x="117" y="63"/>
                      </a:lnTo>
                      <a:lnTo>
                        <a:pt x="117" y="59"/>
                      </a:lnTo>
                      <a:lnTo>
                        <a:pt x="120" y="56"/>
                      </a:lnTo>
                      <a:lnTo>
                        <a:pt x="123" y="52"/>
                      </a:lnTo>
                      <a:lnTo>
                        <a:pt x="123" y="49"/>
                      </a:lnTo>
                      <a:lnTo>
                        <a:pt x="120" y="45"/>
                      </a:lnTo>
                      <a:lnTo>
                        <a:pt x="117" y="35"/>
                      </a:lnTo>
                      <a:lnTo>
                        <a:pt x="110" y="28"/>
                      </a:lnTo>
                      <a:lnTo>
                        <a:pt x="107" y="21"/>
                      </a:lnTo>
                      <a:lnTo>
                        <a:pt x="103" y="17"/>
                      </a:lnTo>
                      <a:lnTo>
                        <a:pt x="100" y="10"/>
                      </a:lnTo>
                      <a:lnTo>
                        <a:pt x="97" y="3"/>
                      </a:lnTo>
                      <a:lnTo>
                        <a:pt x="93" y="0"/>
                      </a:lnTo>
                      <a:lnTo>
                        <a:pt x="93" y="0"/>
                      </a:lnTo>
                      <a:lnTo>
                        <a:pt x="93" y="0"/>
                      </a:lnTo>
                      <a:lnTo>
                        <a:pt x="90" y="3"/>
                      </a:lnTo>
                      <a:lnTo>
                        <a:pt x="90" y="3"/>
                      </a:lnTo>
                      <a:lnTo>
                        <a:pt x="87" y="7"/>
                      </a:lnTo>
                      <a:lnTo>
                        <a:pt x="83" y="10"/>
                      </a:lnTo>
                      <a:lnTo>
                        <a:pt x="83" y="10"/>
                      </a:lnTo>
                      <a:lnTo>
                        <a:pt x="83" y="14"/>
                      </a:lnTo>
                      <a:lnTo>
                        <a:pt x="83" y="14"/>
                      </a:lnTo>
                      <a:lnTo>
                        <a:pt x="83" y="17"/>
                      </a:lnTo>
                      <a:lnTo>
                        <a:pt x="80" y="17"/>
                      </a:lnTo>
                      <a:lnTo>
                        <a:pt x="80" y="17"/>
                      </a:lnTo>
                      <a:lnTo>
                        <a:pt x="77" y="17"/>
                      </a:lnTo>
                      <a:lnTo>
                        <a:pt x="77" y="17"/>
                      </a:lnTo>
                      <a:lnTo>
                        <a:pt x="73" y="17"/>
                      </a:lnTo>
                      <a:lnTo>
                        <a:pt x="70" y="21"/>
                      </a:lnTo>
                      <a:lnTo>
                        <a:pt x="70" y="24"/>
                      </a:lnTo>
                      <a:lnTo>
                        <a:pt x="67" y="24"/>
                      </a:lnTo>
                      <a:lnTo>
                        <a:pt x="63" y="31"/>
                      </a:lnTo>
                      <a:lnTo>
                        <a:pt x="57" y="35"/>
                      </a:lnTo>
                      <a:lnTo>
                        <a:pt x="50" y="38"/>
                      </a:lnTo>
                      <a:lnTo>
                        <a:pt x="47" y="45"/>
                      </a:lnTo>
                      <a:lnTo>
                        <a:pt x="40" y="52"/>
                      </a:lnTo>
                      <a:lnTo>
                        <a:pt x="36" y="56"/>
                      </a:lnTo>
                      <a:lnTo>
                        <a:pt x="33" y="63"/>
                      </a:lnTo>
                      <a:lnTo>
                        <a:pt x="33" y="66"/>
                      </a:lnTo>
                      <a:lnTo>
                        <a:pt x="30" y="73"/>
                      </a:lnTo>
                      <a:lnTo>
                        <a:pt x="26" y="77"/>
                      </a:lnTo>
                      <a:lnTo>
                        <a:pt x="23" y="84"/>
                      </a:lnTo>
                      <a:lnTo>
                        <a:pt x="23" y="94"/>
                      </a:lnTo>
                      <a:lnTo>
                        <a:pt x="20" y="101"/>
                      </a:lnTo>
                      <a:lnTo>
                        <a:pt x="16" y="112"/>
                      </a:lnTo>
                      <a:lnTo>
                        <a:pt x="13" y="129"/>
                      </a:lnTo>
                      <a:lnTo>
                        <a:pt x="10" y="143"/>
                      </a:lnTo>
                      <a:lnTo>
                        <a:pt x="6" y="153"/>
                      </a:lnTo>
                      <a:lnTo>
                        <a:pt x="3" y="157"/>
                      </a:lnTo>
                      <a:lnTo>
                        <a:pt x="0" y="160"/>
                      </a:lnTo>
                      <a:lnTo>
                        <a:pt x="0" y="164"/>
                      </a:lnTo>
                      <a:lnTo>
                        <a:pt x="0" y="167"/>
                      </a:lnTo>
                      <a:lnTo>
                        <a:pt x="3" y="171"/>
                      </a:lnTo>
                      <a:lnTo>
                        <a:pt x="3" y="171"/>
                      </a:lnTo>
                      <a:close/>
                    </a:path>
                  </a:pathLst>
                </a:custGeom>
                <a:solidFill>
                  <a:srgbClr val="33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18"/>
                <p:cNvSpPr>
                  <a:spLocks/>
                </p:cNvSpPr>
                <p:nvPr/>
              </p:nvSpPr>
              <p:spPr bwMode="auto">
                <a:xfrm>
                  <a:off x="4332" y="3339"/>
                  <a:ext cx="33" cy="83"/>
                </a:xfrm>
                <a:custGeom>
                  <a:avLst/>
                  <a:gdLst>
                    <a:gd name="T0" fmla="*/ 0 w 30"/>
                    <a:gd name="T1" fmla="*/ 7 h 73"/>
                    <a:gd name="T2" fmla="*/ 0 w 30"/>
                    <a:gd name="T3" fmla="*/ 7 h 73"/>
                    <a:gd name="T4" fmla="*/ 0 w 30"/>
                    <a:gd name="T5" fmla="*/ 3 h 73"/>
                    <a:gd name="T6" fmla="*/ 0 w 30"/>
                    <a:gd name="T7" fmla="*/ 3 h 73"/>
                    <a:gd name="T8" fmla="*/ 3 w 30"/>
                    <a:gd name="T9" fmla="*/ 0 h 73"/>
                    <a:gd name="T10" fmla="*/ 3 w 30"/>
                    <a:gd name="T11" fmla="*/ 0 h 73"/>
                    <a:gd name="T12" fmla="*/ 7 w 30"/>
                    <a:gd name="T13" fmla="*/ 3 h 73"/>
                    <a:gd name="T14" fmla="*/ 7 w 30"/>
                    <a:gd name="T15" fmla="*/ 3 h 73"/>
                    <a:gd name="T16" fmla="*/ 10 w 30"/>
                    <a:gd name="T17" fmla="*/ 7 h 73"/>
                    <a:gd name="T18" fmla="*/ 10 w 30"/>
                    <a:gd name="T19" fmla="*/ 7 h 73"/>
                    <a:gd name="T20" fmla="*/ 13 w 30"/>
                    <a:gd name="T21" fmla="*/ 10 h 73"/>
                    <a:gd name="T22" fmla="*/ 17 w 30"/>
                    <a:gd name="T23" fmla="*/ 17 h 73"/>
                    <a:gd name="T24" fmla="*/ 20 w 30"/>
                    <a:gd name="T25" fmla="*/ 21 h 73"/>
                    <a:gd name="T26" fmla="*/ 23 w 30"/>
                    <a:gd name="T27" fmla="*/ 28 h 73"/>
                    <a:gd name="T28" fmla="*/ 23 w 30"/>
                    <a:gd name="T29" fmla="*/ 31 h 73"/>
                    <a:gd name="T30" fmla="*/ 27 w 30"/>
                    <a:gd name="T31" fmla="*/ 35 h 73"/>
                    <a:gd name="T32" fmla="*/ 27 w 30"/>
                    <a:gd name="T33" fmla="*/ 38 h 73"/>
                    <a:gd name="T34" fmla="*/ 27 w 30"/>
                    <a:gd name="T35" fmla="*/ 42 h 73"/>
                    <a:gd name="T36" fmla="*/ 30 w 30"/>
                    <a:gd name="T37" fmla="*/ 49 h 73"/>
                    <a:gd name="T38" fmla="*/ 30 w 30"/>
                    <a:gd name="T39" fmla="*/ 52 h 73"/>
                    <a:gd name="T40" fmla="*/ 30 w 30"/>
                    <a:gd name="T41" fmla="*/ 56 h 73"/>
                    <a:gd name="T42" fmla="*/ 30 w 30"/>
                    <a:gd name="T43" fmla="*/ 59 h 73"/>
                    <a:gd name="T44" fmla="*/ 30 w 30"/>
                    <a:gd name="T45" fmla="*/ 59 h 73"/>
                    <a:gd name="T46" fmla="*/ 27 w 30"/>
                    <a:gd name="T47" fmla="*/ 63 h 73"/>
                    <a:gd name="T48" fmla="*/ 27 w 30"/>
                    <a:gd name="T49" fmla="*/ 63 h 73"/>
                    <a:gd name="T50" fmla="*/ 23 w 30"/>
                    <a:gd name="T51" fmla="*/ 66 h 73"/>
                    <a:gd name="T52" fmla="*/ 20 w 30"/>
                    <a:gd name="T53" fmla="*/ 70 h 73"/>
                    <a:gd name="T54" fmla="*/ 20 w 30"/>
                    <a:gd name="T55" fmla="*/ 73 h 73"/>
                    <a:gd name="T56" fmla="*/ 17 w 30"/>
                    <a:gd name="T57" fmla="*/ 73 h 73"/>
                    <a:gd name="T58" fmla="*/ 13 w 30"/>
                    <a:gd name="T59" fmla="*/ 73 h 73"/>
                    <a:gd name="T60" fmla="*/ 13 w 30"/>
                    <a:gd name="T61" fmla="*/ 70 h 73"/>
                    <a:gd name="T62" fmla="*/ 13 w 30"/>
                    <a:gd name="T63" fmla="*/ 70 h 73"/>
                    <a:gd name="T64" fmla="*/ 13 w 30"/>
                    <a:gd name="T65" fmla="*/ 66 h 73"/>
                    <a:gd name="T66" fmla="*/ 17 w 30"/>
                    <a:gd name="T67" fmla="*/ 66 h 73"/>
                    <a:gd name="T68" fmla="*/ 17 w 30"/>
                    <a:gd name="T69" fmla="*/ 63 h 73"/>
                    <a:gd name="T70" fmla="*/ 17 w 30"/>
                    <a:gd name="T71" fmla="*/ 59 h 73"/>
                    <a:gd name="T72" fmla="*/ 17 w 30"/>
                    <a:gd name="T73" fmla="*/ 59 h 73"/>
                    <a:gd name="T74" fmla="*/ 17 w 30"/>
                    <a:gd name="T75" fmla="*/ 56 h 73"/>
                    <a:gd name="T76" fmla="*/ 17 w 30"/>
                    <a:gd name="T77" fmla="*/ 52 h 73"/>
                    <a:gd name="T78" fmla="*/ 13 w 30"/>
                    <a:gd name="T79" fmla="*/ 45 h 73"/>
                    <a:gd name="T80" fmla="*/ 13 w 30"/>
                    <a:gd name="T81" fmla="*/ 42 h 73"/>
                    <a:gd name="T82" fmla="*/ 10 w 30"/>
                    <a:gd name="T83" fmla="*/ 38 h 73"/>
                    <a:gd name="T84" fmla="*/ 7 w 30"/>
                    <a:gd name="T85" fmla="*/ 35 h 73"/>
                    <a:gd name="T86" fmla="*/ 3 w 30"/>
                    <a:gd name="T87" fmla="*/ 28 h 73"/>
                    <a:gd name="T88" fmla="*/ 3 w 30"/>
                    <a:gd name="T89" fmla="*/ 24 h 73"/>
                    <a:gd name="T90" fmla="*/ 0 w 30"/>
                    <a:gd name="T91" fmla="*/ 21 h 73"/>
                    <a:gd name="T92" fmla="*/ 0 w 30"/>
                    <a:gd name="T93" fmla="*/ 17 h 73"/>
                    <a:gd name="T94" fmla="*/ 0 w 30"/>
                    <a:gd name="T95" fmla="*/ 10 h 73"/>
                    <a:gd name="T96" fmla="*/ 0 w 30"/>
                    <a:gd name="T97" fmla="*/ 7 h 73"/>
                    <a:gd name="T98" fmla="*/ 0 w 30"/>
                    <a:gd name="T9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73">
                      <a:moveTo>
                        <a:pt x="0" y="7"/>
                      </a:moveTo>
                      <a:lnTo>
                        <a:pt x="0" y="7"/>
                      </a:lnTo>
                      <a:lnTo>
                        <a:pt x="0" y="3"/>
                      </a:lnTo>
                      <a:lnTo>
                        <a:pt x="0" y="3"/>
                      </a:lnTo>
                      <a:lnTo>
                        <a:pt x="3" y="0"/>
                      </a:lnTo>
                      <a:lnTo>
                        <a:pt x="3" y="0"/>
                      </a:lnTo>
                      <a:lnTo>
                        <a:pt x="7" y="3"/>
                      </a:lnTo>
                      <a:lnTo>
                        <a:pt x="7" y="3"/>
                      </a:lnTo>
                      <a:lnTo>
                        <a:pt x="10" y="7"/>
                      </a:lnTo>
                      <a:lnTo>
                        <a:pt x="10" y="7"/>
                      </a:lnTo>
                      <a:lnTo>
                        <a:pt x="13" y="10"/>
                      </a:lnTo>
                      <a:lnTo>
                        <a:pt x="17" y="17"/>
                      </a:lnTo>
                      <a:lnTo>
                        <a:pt x="20" y="21"/>
                      </a:lnTo>
                      <a:lnTo>
                        <a:pt x="23" y="28"/>
                      </a:lnTo>
                      <a:lnTo>
                        <a:pt x="23" y="31"/>
                      </a:lnTo>
                      <a:lnTo>
                        <a:pt x="27" y="35"/>
                      </a:lnTo>
                      <a:lnTo>
                        <a:pt x="27" y="38"/>
                      </a:lnTo>
                      <a:lnTo>
                        <a:pt x="27" y="42"/>
                      </a:lnTo>
                      <a:lnTo>
                        <a:pt x="30" y="49"/>
                      </a:lnTo>
                      <a:lnTo>
                        <a:pt x="30" y="52"/>
                      </a:lnTo>
                      <a:lnTo>
                        <a:pt x="30" y="56"/>
                      </a:lnTo>
                      <a:lnTo>
                        <a:pt x="30" y="59"/>
                      </a:lnTo>
                      <a:lnTo>
                        <a:pt x="30" y="59"/>
                      </a:lnTo>
                      <a:lnTo>
                        <a:pt x="27" y="63"/>
                      </a:lnTo>
                      <a:lnTo>
                        <a:pt x="27" y="63"/>
                      </a:lnTo>
                      <a:lnTo>
                        <a:pt x="23" y="66"/>
                      </a:lnTo>
                      <a:lnTo>
                        <a:pt x="20" y="70"/>
                      </a:lnTo>
                      <a:lnTo>
                        <a:pt x="20" y="73"/>
                      </a:lnTo>
                      <a:lnTo>
                        <a:pt x="17" y="73"/>
                      </a:lnTo>
                      <a:lnTo>
                        <a:pt x="13" y="73"/>
                      </a:lnTo>
                      <a:lnTo>
                        <a:pt x="13" y="70"/>
                      </a:lnTo>
                      <a:lnTo>
                        <a:pt x="13" y="70"/>
                      </a:lnTo>
                      <a:lnTo>
                        <a:pt x="13" y="66"/>
                      </a:lnTo>
                      <a:lnTo>
                        <a:pt x="17" y="66"/>
                      </a:lnTo>
                      <a:lnTo>
                        <a:pt x="17" y="63"/>
                      </a:lnTo>
                      <a:lnTo>
                        <a:pt x="17" y="59"/>
                      </a:lnTo>
                      <a:lnTo>
                        <a:pt x="17" y="59"/>
                      </a:lnTo>
                      <a:lnTo>
                        <a:pt x="17" y="56"/>
                      </a:lnTo>
                      <a:lnTo>
                        <a:pt x="17" y="52"/>
                      </a:lnTo>
                      <a:lnTo>
                        <a:pt x="13" y="45"/>
                      </a:lnTo>
                      <a:lnTo>
                        <a:pt x="13" y="42"/>
                      </a:lnTo>
                      <a:lnTo>
                        <a:pt x="10" y="38"/>
                      </a:lnTo>
                      <a:lnTo>
                        <a:pt x="7" y="35"/>
                      </a:lnTo>
                      <a:lnTo>
                        <a:pt x="3" y="28"/>
                      </a:lnTo>
                      <a:lnTo>
                        <a:pt x="3" y="24"/>
                      </a:lnTo>
                      <a:lnTo>
                        <a:pt x="0" y="21"/>
                      </a:lnTo>
                      <a:lnTo>
                        <a:pt x="0" y="17"/>
                      </a:lnTo>
                      <a:lnTo>
                        <a:pt x="0" y="10"/>
                      </a:lnTo>
                      <a:lnTo>
                        <a:pt x="0" y="7"/>
                      </a:lnTo>
                      <a:lnTo>
                        <a:pt x="0" y="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19"/>
                <p:cNvSpPr>
                  <a:spLocks/>
                </p:cNvSpPr>
                <p:nvPr/>
              </p:nvSpPr>
              <p:spPr bwMode="auto">
                <a:xfrm>
                  <a:off x="4332" y="3339"/>
                  <a:ext cx="11" cy="16"/>
                </a:xfrm>
                <a:custGeom>
                  <a:avLst/>
                  <a:gdLst>
                    <a:gd name="T0" fmla="*/ 7 w 10"/>
                    <a:gd name="T1" fmla="*/ 14 h 14"/>
                    <a:gd name="T2" fmla="*/ 7 w 10"/>
                    <a:gd name="T3" fmla="*/ 10 h 14"/>
                    <a:gd name="T4" fmla="*/ 10 w 10"/>
                    <a:gd name="T5" fmla="*/ 10 h 14"/>
                    <a:gd name="T6" fmla="*/ 10 w 10"/>
                    <a:gd name="T7" fmla="*/ 7 h 14"/>
                    <a:gd name="T8" fmla="*/ 10 w 10"/>
                    <a:gd name="T9" fmla="*/ 7 h 14"/>
                    <a:gd name="T10" fmla="*/ 7 w 10"/>
                    <a:gd name="T11" fmla="*/ 3 h 14"/>
                    <a:gd name="T12" fmla="*/ 7 w 10"/>
                    <a:gd name="T13" fmla="*/ 3 h 14"/>
                    <a:gd name="T14" fmla="*/ 3 w 10"/>
                    <a:gd name="T15" fmla="*/ 0 h 14"/>
                    <a:gd name="T16" fmla="*/ 3 w 10"/>
                    <a:gd name="T17" fmla="*/ 3 h 14"/>
                    <a:gd name="T18" fmla="*/ 0 w 10"/>
                    <a:gd name="T19" fmla="*/ 3 h 14"/>
                    <a:gd name="T20" fmla="*/ 0 w 10"/>
                    <a:gd name="T21" fmla="*/ 3 h 14"/>
                    <a:gd name="T22" fmla="*/ 0 w 10"/>
                    <a:gd name="T23" fmla="*/ 7 h 14"/>
                    <a:gd name="T24" fmla="*/ 0 w 10"/>
                    <a:gd name="T25" fmla="*/ 7 h 14"/>
                    <a:gd name="T26" fmla="*/ 0 w 10"/>
                    <a:gd name="T27" fmla="*/ 10 h 14"/>
                    <a:gd name="T28" fmla="*/ 0 w 10"/>
                    <a:gd name="T29" fmla="*/ 10 h 14"/>
                    <a:gd name="T30" fmla="*/ 3 w 10"/>
                    <a:gd name="T31" fmla="*/ 14 h 14"/>
                    <a:gd name="T32" fmla="*/ 7 w 10"/>
                    <a:gd name="T33" fmla="*/ 14 h 14"/>
                    <a:gd name="T34" fmla="*/ 7 w 10"/>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7" y="14"/>
                      </a:moveTo>
                      <a:lnTo>
                        <a:pt x="7" y="10"/>
                      </a:lnTo>
                      <a:lnTo>
                        <a:pt x="10" y="10"/>
                      </a:lnTo>
                      <a:lnTo>
                        <a:pt x="10" y="7"/>
                      </a:lnTo>
                      <a:lnTo>
                        <a:pt x="10" y="7"/>
                      </a:lnTo>
                      <a:lnTo>
                        <a:pt x="7" y="3"/>
                      </a:lnTo>
                      <a:lnTo>
                        <a:pt x="7" y="3"/>
                      </a:lnTo>
                      <a:lnTo>
                        <a:pt x="3" y="0"/>
                      </a:lnTo>
                      <a:lnTo>
                        <a:pt x="3" y="3"/>
                      </a:lnTo>
                      <a:lnTo>
                        <a:pt x="0" y="3"/>
                      </a:lnTo>
                      <a:lnTo>
                        <a:pt x="0" y="3"/>
                      </a:lnTo>
                      <a:lnTo>
                        <a:pt x="0" y="7"/>
                      </a:lnTo>
                      <a:lnTo>
                        <a:pt x="0" y="7"/>
                      </a:lnTo>
                      <a:lnTo>
                        <a:pt x="0" y="10"/>
                      </a:lnTo>
                      <a:lnTo>
                        <a:pt x="0" y="10"/>
                      </a:lnTo>
                      <a:lnTo>
                        <a:pt x="3" y="14"/>
                      </a:lnTo>
                      <a:lnTo>
                        <a:pt x="7" y="14"/>
                      </a:lnTo>
                      <a:lnTo>
                        <a:pt x="7" y="14"/>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0"/>
                <p:cNvSpPr>
                  <a:spLocks/>
                </p:cNvSpPr>
                <p:nvPr/>
              </p:nvSpPr>
              <p:spPr bwMode="auto">
                <a:xfrm>
                  <a:off x="4313" y="3105"/>
                  <a:ext cx="118" cy="250"/>
                </a:xfrm>
                <a:custGeom>
                  <a:avLst/>
                  <a:gdLst>
                    <a:gd name="T0" fmla="*/ 0 w 107"/>
                    <a:gd name="T1" fmla="*/ 132 h 220"/>
                    <a:gd name="T2" fmla="*/ 4 w 107"/>
                    <a:gd name="T3" fmla="*/ 108 h 220"/>
                    <a:gd name="T4" fmla="*/ 4 w 107"/>
                    <a:gd name="T5" fmla="*/ 97 h 220"/>
                    <a:gd name="T6" fmla="*/ 4 w 107"/>
                    <a:gd name="T7" fmla="*/ 94 h 220"/>
                    <a:gd name="T8" fmla="*/ 7 w 107"/>
                    <a:gd name="T9" fmla="*/ 87 h 220"/>
                    <a:gd name="T10" fmla="*/ 14 w 107"/>
                    <a:gd name="T11" fmla="*/ 80 h 220"/>
                    <a:gd name="T12" fmla="*/ 20 w 107"/>
                    <a:gd name="T13" fmla="*/ 70 h 220"/>
                    <a:gd name="T14" fmla="*/ 27 w 107"/>
                    <a:gd name="T15" fmla="*/ 63 h 220"/>
                    <a:gd name="T16" fmla="*/ 30 w 107"/>
                    <a:gd name="T17" fmla="*/ 56 h 220"/>
                    <a:gd name="T18" fmla="*/ 44 w 107"/>
                    <a:gd name="T19" fmla="*/ 42 h 220"/>
                    <a:gd name="T20" fmla="*/ 57 w 107"/>
                    <a:gd name="T21" fmla="*/ 24 h 220"/>
                    <a:gd name="T22" fmla="*/ 71 w 107"/>
                    <a:gd name="T23" fmla="*/ 14 h 220"/>
                    <a:gd name="T24" fmla="*/ 81 w 107"/>
                    <a:gd name="T25" fmla="*/ 3 h 220"/>
                    <a:gd name="T26" fmla="*/ 94 w 107"/>
                    <a:gd name="T27" fmla="*/ 3 h 220"/>
                    <a:gd name="T28" fmla="*/ 104 w 107"/>
                    <a:gd name="T29" fmla="*/ 14 h 220"/>
                    <a:gd name="T30" fmla="*/ 107 w 107"/>
                    <a:gd name="T31" fmla="*/ 28 h 220"/>
                    <a:gd name="T32" fmla="*/ 97 w 107"/>
                    <a:gd name="T33" fmla="*/ 42 h 220"/>
                    <a:gd name="T34" fmla="*/ 91 w 107"/>
                    <a:gd name="T35" fmla="*/ 49 h 220"/>
                    <a:gd name="T36" fmla="*/ 84 w 107"/>
                    <a:gd name="T37" fmla="*/ 56 h 220"/>
                    <a:gd name="T38" fmla="*/ 77 w 107"/>
                    <a:gd name="T39" fmla="*/ 63 h 220"/>
                    <a:gd name="T40" fmla="*/ 67 w 107"/>
                    <a:gd name="T41" fmla="*/ 73 h 220"/>
                    <a:gd name="T42" fmla="*/ 54 w 107"/>
                    <a:gd name="T43" fmla="*/ 84 h 220"/>
                    <a:gd name="T44" fmla="*/ 44 w 107"/>
                    <a:gd name="T45" fmla="*/ 94 h 220"/>
                    <a:gd name="T46" fmla="*/ 37 w 107"/>
                    <a:gd name="T47" fmla="*/ 101 h 220"/>
                    <a:gd name="T48" fmla="*/ 34 w 107"/>
                    <a:gd name="T49" fmla="*/ 104 h 220"/>
                    <a:gd name="T50" fmla="*/ 30 w 107"/>
                    <a:gd name="T51" fmla="*/ 108 h 220"/>
                    <a:gd name="T52" fmla="*/ 30 w 107"/>
                    <a:gd name="T53" fmla="*/ 115 h 220"/>
                    <a:gd name="T54" fmla="*/ 30 w 107"/>
                    <a:gd name="T55" fmla="*/ 129 h 220"/>
                    <a:gd name="T56" fmla="*/ 27 w 107"/>
                    <a:gd name="T57" fmla="*/ 153 h 220"/>
                    <a:gd name="T58" fmla="*/ 27 w 107"/>
                    <a:gd name="T59" fmla="*/ 185 h 220"/>
                    <a:gd name="T60" fmla="*/ 27 w 107"/>
                    <a:gd name="T61" fmla="*/ 202 h 220"/>
                    <a:gd name="T62" fmla="*/ 27 w 107"/>
                    <a:gd name="T63" fmla="*/ 209 h 220"/>
                    <a:gd name="T64" fmla="*/ 27 w 107"/>
                    <a:gd name="T65" fmla="*/ 213 h 220"/>
                    <a:gd name="T66" fmla="*/ 27 w 107"/>
                    <a:gd name="T67" fmla="*/ 216 h 220"/>
                    <a:gd name="T68" fmla="*/ 24 w 107"/>
                    <a:gd name="T69" fmla="*/ 220 h 220"/>
                    <a:gd name="T70" fmla="*/ 20 w 107"/>
                    <a:gd name="T71" fmla="*/ 220 h 220"/>
                    <a:gd name="T72" fmla="*/ 17 w 107"/>
                    <a:gd name="T73" fmla="*/ 216 h 220"/>
                    <a:gd name="T74" fmla="*/ 17 w 107"/>
                    <a:gd name="T75" fmla="*/ 216 h 220"/>
                    <a:gd name="T76" fmla="*/ 14 w 107"/>
                    <a:gd name="T77" fmla="*/ 206 h 220"/>
                    <a:gd name="T78" fmla="*/ 4 w 107"/>
                    <a:gd name="T79" fmla="*/ 171 h 220"/>
                    <a:gd name="T80" fmla="*/ 0 w 107"/>
                    <a:gd name="T81" fmla="*/ 14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220">
                      <a:moveTo>
                        <a:pt x="0" y="143"/>
                      </a:moveTo>
                      <a:lnTo>
                        <a:pt x="0" y="132"/>
                      </a:lnTo>
                      <a:lnTo>
                        <a:pt x="4" y="122"/>
                      </a:lnTo>
                      <a:lnTo>
                        <a:pt x="4" y="108"/>
                      </a:lnTo>
                      <a:lnTo>
                        <a:pt x="4" y="101"/>
                      </a:lnTo>
                      <a:lnTo>
                        <a:pt x="4" y="97"/>
                      </a:lnTo>
                      <a:lnTo>
                        <a:pt x="4" y="97"/>
                      </a:lnTo>
                      <a:lnTo>
                        <a:pt x="4" y="94"/>
                      </a:lnTo>
                      <a:lnTo>
                        <a:pt x="4" y="91"/>
                      </a:lnTo>
                      <a:lnTo>
                        <a:pt x="7" y="87"/>
                      </a:lnTo>
                      <a:lnTo>
                        <a:pt x="10" y="87"/>
                      </a:lnTo>
                      <a:lnTo>
                        <a:pt x="14" y="80"/>
                      </a:lnTo>
                      <a:lnTo>
                        <a:pt x="17" y="77"/>
                      </a:lnTo>
                      <a:lnTo>
                        <a:pt x="20" y="70"/>
                      </a:lnTo>
                      <a:lnTo>
                        <a:pt x="24" y="66"/>
                      </a:lnTo>
                      <a:lnTo>
                        <a:pt x="27" y="63"/>
                      </a:lnTo>
                      <a:lnTo>
                        <a:pt x="27" y="59"/>
                      </a:lnTo>
                      <a:lnTo>
                        <a:pt x="30" y="56"/>
                      </a:lnTo>
                      <a:lnTo>
                        <a:pt x="37" y="49"/>
                      </a:lnTo>
                      <a:lnTo>
                        <a:pt x="44" y="42"/>
                      </a:lnTo>
                      <a:lnTo>
                        <a:pt x="51" y="35"/>
                      </a:lnTo>
                      <a:lnTo>
                        <a:pt x="57" y="24"/>
                      </a:lnTo>
                      <a:lnTo>
                        <a:pt x="64" y="17"/>
                      </a:lnTo>
                      <a:lnTo>
                        <a:pt x="71" y="14"/>
                      </a:lnTo>
                      <a:lnTo>
                        <a:pt x="71" y="10"/>
                      </a:lnTo>
                      <a:lnTo>
                        <a:pt x="81" y="3"/>
                      </a:lnTo>
                      <a:lnTo>
                        <a:pt x="87" y="0"/>
                      </a:lnTo>
                      <a:lnTo>
                        <a:pt x="94" y="3"/>
                      </a:lnTo>
                      <a:lnTo>
                        <a:pt x="101" y="7"/>
                      </a:lnTo>
                      <a:lnTo>
                        <a:pt x="104" y="14"/>
                      </a:lnTo>
                      <a:lnTo>
                        <a:pt x="107" y="21"/>
                      </a:lnTo>
                      <a:lnTo>
                        <a:pt x="107" y="28"/>
                      </a:lnTo>
                      <a:lnTo>
                        <a:pt x="101" y="38"/>
                      </a:lnTo>
                      <a:lnTo>
                        <a:pt x="97" y="42"/>
                      </a:lnTo>
                      <a:lnTo>
                        <a:pt x="97" y="45"/>
                      </a:lnTo>
                      <a:lnTo>
                        <a:pt x="91" y="49"/>
                      </a:lnTo>
                      <a:lnTo>
                        <a:pt x="87" y="52"/>
                      </a:lnTo>
                      <a:lnTo>
                        <a:pt x="84" y="56"/>
                      </a:lnTo>
                      <a:lnTo>
                        <a:pt x="81" y="56"/>
                      </a:lnTo>
                      <a:lnTo>
                        <a:pt x="77" y="63"/>
                      </a:lnTo>
                      <a:lnTo>
                        <a:pt x="71" y="66"/>
                      </a:lnTo>
                      <a:lnTo>
                        <a:pt x="67" y="73"/>
                      </a:lnTo>
                      <a:lnTo>
                        <a:pt x="61" y="77"/>
                      </a:lnTo>
                      <a:lnTo>
                        <a:pt x="54" y="84"/>
                      </a:lnTo>
                      <a:lnTo>
                        <a:pt x="51" y="87"/>
                      </a:lnTo>
                      <a:lnTo>
                        <a:pt x="44" y="94"/>
                      </a:lnTo>
                      <a:lnTo>
                        <a:pt x="40" y="97"/>
                      </a:lnTo>
                      <a:lnTo>
                        <a:pt x="37" y="101"/>
                      </a:lnTo>
                      <a:lnTo>
                        <a:pt x="34" y="101"/>
                      </a:lnTo>
                      <a:lnTo>
                        <a:pt x="34" y="104"/>
                      </a:lnTo>
                      <a:lnTo>
                        <a:pt x="30" y="108"/>
                      </a:lnTo>
                      <a:lnTo>
                        <a:pt x="30" y="108"/>
                      </a:lnTo>
                      <a:lnTo>
                        <a:pt x="30" y="111"/>
                      </a:lnTo>
                      <a:lnTo>
                        <a:pt x="30" y="115"/>
                      </a:lnTo>
                      <a:lnTo>
                        <a:pt x="30" y="122"/>
                      </a:lnTo>
                      <a:lnTo>
                        <a:pt x="30" y="129"/>
                      </a:lnTo>
                      <a:lnTo>
                        <a:pt x="30" y="139"/>
                      </a:lnTo>
                      <a:lnTo>
                        <a:pt x="27" y="153"/>
                      </a:lnTo>
                      <a:lnTo>
                        <a:pt x="27" y="171"/>
                      </a:lnTo>
                      <a:lnTo>
                        <a:pt x="27" y="185"/>
                      </a:lnTo>
                      <a:lnTo>
                        <a:pt x="27" y="199"/>
                      </a:lnTo>
                      <a:lnTo>
                        <a:pt x="27" y="202"/>
                      </a:lnTo>
                      <a:lnTo>
                        <a:pt x="27" y="206"/>
                      </a:lnTo>
                      <a:lnTo>
                        <a:pt x="27" y="209"/>
                      </a:lnTo>
                      <a:lnTo>
                        <a:pt x="27" y="213"/>
                      </a:lnTo>
                      <a:lnTo>
                        <a:pt x="27" y="213"/>
                      </a:lnTo>
                      <a:lnTo>
                        <a:pt x="27" y="213"/>
                      </a:lnTo>
                      <a:lnTo>
                        <a:pt x="27" y="216"/>
                      </a:lnTo>
                      <a:lnTo>
                        <a:pt x="27" y="216"/>
                      </a:lnTo>
                      <a:lnTo>
                        <a:pt x="24" y="220"/>
                      </a:lnTo>
                      <a:lnTo>
                        <a:pt x="20" y="220"/>
                      </a:lnTo>
                      <a:lnTo>
                        <a:pt x="20" y="220"/>
                      </a:lnTo>
                      <a:lnTo>
                        <a:pt x="17" y="216"/>
                      </a:lnTo>
                      <a:lnTo>
                        <a:pt x="17" y="216"/>
                      </a:lnTo>
                      <a:lnTo>
                        <a:pt x="17" y="216"/>
                      </a:lnTo>
                      <a:lnTo>
                        <a:pt x="17" y="216"/>
                      </a:lnTo>
                      <a:lnTo>
                        <a:pt x="17" y="213"/>
                      </a:lnTo>
                      <a:lnTo>
                        <a:pt x="14" y="206"/>
                      </a:lnTo>
                      <a:lnTo>
                        <a:pt x="10" y="192"/>
                      </a:lnTo>
                      <a:lnTo>
                        <a:pt x="4" y="171"/>
                      </a:lnTo>
                      <a:lnTo>
                        <a:pt x="0" y="143"/>
                      </a:lnTo>
                      <a:lnTo>
                        <a:pt x="0" y="143"/>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21"/>
                <p:cNvSpPr>
                  <a:spLocks/>
                </p:cNvSpPr>
                <p:nvPr/>
              </p:nvSpPr>
              <p:spPr bwMode="auto">
                <a:xfrm>
                  <a:off x="4332" y="3339"/>
                  <a:ext cx="11" cy="16"/>
                </a:xfrm>
                <a:custGeom>
                  <a:avLst/>
                  <a:gdLst>
                    <a:gd name="T0" fmla="*/ 0 w 10"/>
                    <a:gd name="T1" fmla="*/ 10 h 14"/>
                    <a:gd name="T2" fmla="*/ 3 w 10"/>
                    <a:gd name="T3" fmla="*/ 14 h 14"/>
                    <a:gd name="T4" fmla="*/ 3 w 10"/>
                    <a:gd name="T5" fmla="*/ 14 h 14"/>
                    <a:gd name="T6" fmla="*/ 7 w 10"/>
                    <a:gd name="T7" fmla="*/ 10 h 14"/>
                    <a:gd name="T8" fmla="*/ 10 w 10"/>
                    <a:gd name="T9" fmla="*/ 10 h 14"/>
                    <a:gd name="T10" fmla="*/ 10 w 10"/>
                    <a:gd name="T11" fmla="*/ 7 h 14"/>
                    <a:gd name="T12" fmla="*/ 10 w 10"/>
                    <a:gd name="T13" fmla="*/ 7 h 14"/>
                    <a:gd name="T14" fmla="*/ 10 w 10"/>
                    <a:gd name="T15" fmla="*/ 3 h 14"/>
                    <a:gd name="T16" fmla="*/ 7 w 10"/>
                    <a:gd name="T17" fmla="*/ 3 h 14"/>
                    <a:gd name="T18" fmla="*/ 7 w 10"/>
                    <a:gd name="T19" fmla="*/ 0 h 14"/>
                    <a:gd name="T20" fmla="*/ 3 w 10"/>
                    <a:gd name="T21" fmla="*/ 0 h 14"/>
                    <a:gd name="T22" fmla="*/ 0 w 10"/>
                    <a:gd name="T23" fmla="*/ 3 h 14"/>
                    <a:gd name="T24" fmla="*/ 0 w 10"/>
                    <a:gd name="T25" fmla="*/ 3 h 14"/>
                    <a:gd name="T26" fmla="*/ 0 w 10"/>
                    <a:gd name="T27" fmla="*/ 7 h 14"/>
                    <a:gd name="T28" fmla="*/ 0 w 10"/>
                    <a:gd name="T29" fmla="*/ 7 h 14"/>
                    <a:gd name="T30" fmla="*/ 0 w 10"/>
                    <a:gd name="T31" fmla="*/ 10 h 14"/>
                    <a:gd name="T32" fmla="*/ 0 w 10"/>
                    <a:gd name="T33" fmla="*/ 10 h 14"/>
                    <a:gd name="T34" fmla="*/ 0 w 10"/>
                    <a:gd name="T3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0" y="10"/>
                      </a:moveTo>
                      <a:lnTo>
                        <a:pt x="3" y="14"/>
                      </a:lnTo>
                      <a:lnTo>
                        <a:pt x="3" y="14"/>
                      </a:lnTo>
                      <a:lnTo>
                        <a:pt x="7" y="10"/>
                      </a:lnTo>
                      <a:lnTo>
                        <a:pt x="10" y="10"/>
                      </a:lnTo>
                      <a:lnTo>
                        <a:pt x="10" y="7"/>
                      </a:lnTo>
                      <a:lnTo>
                        <a:pt x="10" y="7"/>
                      </a:lnTo>
                      <a:lnTo>
                        <a:pt x="10" y="3"/>
                      </a:lnTo>
                      <a:lnTo>
                        <a:pt x="7" y="3"/>
                      </a:lnTo>
                      <a:lnTo>
                        <a:pt x="7" y="0"/>
                      </a:lnTo>
                      <a:lnTo>
                        <a:pt x="3" y="0"/>
                      </a:lnTo>
                      <a:lnTo>
                        <a:pt x="0" y="3"/>
                      </a:lnTo>
                      <a:lnTo>
                        <a:pt x="0" y="3"/>
                      </a:lnTo>
                      <a:lnTo>
                        <a:pt x="0" y="7"/>
                      </a:lnTo>
                      <a:lnTo>
                        <a:pt x="0" y="7"/>
                      </a:lnTo>
                      <a:lnTo>
                        <a:pt x="0" y="10"/>
                      </a:lnTo>
                      <a:lnTo>
                        <a:pt x="0" y="10"/>
                      </a:lnTo>
                      <a:lnTo>
                        <a:pt x="0"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22"/>
                <p:cNvSpPr>
                  <a:spLocks/>
                </p:cNvSpPr>
                <p:nvPr/>
              </p:nvSpPr>
              <p:spPr bwMode="auto">
                <a:xfrm>
                  <a:off x="4398" y="3125"/>
                  <a:ext cx="15" cy="12"/>
                </a:xfrm>
                <a:custGeom>
                  <a:avLst/>
                  <a:gdLst>
                    <a:gd name="T0" fmla="*/ 4 w 14"/>
                    <a:gd name="T1" fmla="*/ 11 h 11"/>
                    <a:gd name="T2" fmla="*/ 7 w 14"/>
                    <a:gd name="T3" fmla="*/ 11 h 11"/>
                    <a:gd name="T4" fmla="*/ 7 w 14"/>
                    <a:gd name="T5" fmla="*/ 11 h 11"/>
                    <a:gd name="T6" fmla="*/ 10 w 14"/>
                    <a:gd name="T7" fmla="*/ 11 h 11"/>
                    <a:gd name="T8" fmla="*/ 10 w 14"/>
                    <a:gd name="T9" fmla="*/ 11 h 11"/>
                    <a:gd name="T10" fmla="*/ 14 w 14"/>
                    <a:gd name="T11" fmla="*/ 7 h 11"/>
                    <a:gd name="T12" fmla="*/ 14 w 14"/>
                    <a:gd name="T13" fmla="*/ 7 h 11"/>
                    <a:gd name="T14" fmla="*/ 10 w 14"/>
                    <a:gd name="T15" fmla="*/ 4 h 11"/>
                    <a:gd name="T16" fmla="*/ 10 w 14"/>
                    <a:gd name="T17" fmla="*/ 0 h 11"/>
                    <a:gd name="T18" fmla="*/ 7 w 14"/>
                    <a:gd name="T19" fmla="*/ 0 h 11"/>
                    <a:gd name="T20" fmla="*/ 7 w 14"/>
                    <a:gd name="T21" fmla="*/ 0 h 11"/>
                    <a:gd name="T22" fmla="*/ 4 w 14"/>
                    <a:gd name="T23" fmla="*/ 0 h 11"/>
                    <a:gd name="T24" fmla="*/ 4 w 14"/>
                    <a:gd name="T25" fmla="*/ 4 h 11"/>
                    <a:gd name="T26" fmla="*/ 0 w 14"/>
                    <a:gd name="T27" fmla="*/ 4 h 11"/>
                    <a:gd name="T28" fmla="*/ 0 w 14"/>
                    <a:gd name="T29" fmla="*/ 7 h 11"/>
                    <a:gd name="T30" fmla="*/ 4 w 14"/>
                    <a:gd name="T31" fmla="*/ 7 h 11"/>
                    <a:gd name="T32" fmla="*/ 4 w 14"/>
                    <a:gd name="T33" fmla="*/ 11 h 11"/>
                    <a:gd name="T34" fmla="*/ 4 w 14"/>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
                      <a:moveTo>
                        <a:pt x="4" y="11"/>
                      </a:moveTo>
                      <a:lnTo>
                        <a:pt x="7" y="11"/>
                      </a:lnTo>
                      <a:lnTo>
                        <a:pt x="7" y="11"/>
                      </a:lnTo>
                      <a:lnTo>
                        <a:pt x="10" y="11"/>
                      </a:lnTo>
                      <a:lnTo>
                        <a:pt x="10" y="11"/>
                      </a:lnTo>
                      <a:lnTo>
                        <a:pt x="14" y="7"/>
                      </a:lnTo>
                      <a:lnTo>
                        <a:pt x="14" y="7"/>
                      </a:lnTo>
                      <a:lnTo>
                        <a:pt x="10" y="4"/>
                      </a:lnTo>
                      <a:lnTo>
                        <a:pt x="10" y="0"/>
                      </a:lnTo>
                      <a:lnTo>
                        <a:pt x="7" y="0"/>
                      </a:lnTo>
                      <a:lnTo>
                        <a:pt x="7" y="0"/>
                      </a:lnTo>
                      <a:lnTo>
                        <a:pt x="4" y="0"/>
                      </a:lnTo>
                      <a:lnTo>
                        <a:pt x="4" y="4"/>
                      </a:lnTo>
                      <a:lnTo>
                        <a:pt x="0" y="4"/>
                      </a:lnTo>
                      <a:lnTo>
                        <a:pt x="0" y="7"/>
                      </a:lnTo>
                      <a:lnTo>
                        <a:pt x="4" y="7"/>
                      </a:lnTo>
                      <a:lnTo>
                        <a:pt x="4" y="11"/>
                      </a:lnTo>
                      <a:lnTo>
                        <a:pt x="4"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23"/>
                <p:cNvSpPr>
                  <a:spLocks/>
                </p:cNvSpPr>
                <p:nvPr/>
              </p:nvSpPr>
              <p:spPr bwMode="auto">
                <a:xfrm>
                  <a:off x="4299" y="3105"/>
                  <a:ext cx="136" cy="218"/>
                </a:xfrm>
                <a:custGeom>
                  <a:avLst/>
                  <a:gdLst>
                    <a:gd name="T0" fmla="*/ 100 w 124"/>
                    <a:gd name="T1" fmla="*/ 59 h 192"/>
                    <a:gd name="T2" fmla="*/ 110 w 124"/>
                    <a:gd name="T3" fmla="*/ 49 h 192"/>
                    <a:gd name="T4" fmla="*/ 117 w 124"/>
                    <a:gd name="T5" fmla="*/ 38 h 192"/>
                    <a:gd name="T6" fmla="*/ 120 w 124"/>
                    <a:gd name="T7" fmla="*/ 28 h 192"/>
                    <a:gd name="T8" fmla="*/ 124 w 124"/>
                    <a:gd name="T9" fmla="*/ 14 h 192"/>
                    <a:gd name="T10" fmla="*/ 114 w 124"/>
                    <a:gd name="T11" fmla="*/ 0 h 192"/>
                    <a:gd name="T12" fmla="*/ 97 w 124"/>
                    <a:gd name="T13" fmla="*/ 0 h 192"/>
                    <a:gd name="T14" fmla="*/ 87 w 124"/>
                    <a:gd name="T15" fmla="*/ 3 h 192"/>
                    <a:gd name="T16" fmla="*/ 80 w 124"/>
                    <a:gd name="T17" fmla="*/ 14 h 192"/>
                    <a:gd name="T18" fmla="*/ 67 w 124"/>
                    <a:gd name="T19" fmla="*/ 28 h 192"/>
                    <a:gd name="T20" fmla="*/ 50 w 124"/>
                    <a:gd name="T21" fmla="*/ 42 h 192"/>
                    <a:gd name="T22" fmla="*/ 40 w 124"/>
                    <a:gd name="T23" fmla="*/ 52 h 192"/>
                    <a:gd name="T24" fmla="*/ 33 w 124"/>
                    <a:gd name="T25" fmla="*/ 59 h 192"/>
                    <a:gd name="T26" fmla="*/ 27 w 124"/>
                    <a:gd name="T27" fmla="*/ 70 h 192"/>
                    <a:gd name="T28" fmla="*/ 20 w 124"/>
                    <a:gd name="T29" fmla="*/ 80 h 192"/>
                    <a:gd name="T30" fmla="*/ 13 w 124"/>
                    <a:gd name="T31" fmla="*/ 91 h 192"/>
                    <a:gd name="T32" fmla="*/ 10 w 124"/>
                    <a:gd name="T33" fmla="*/ 101 h 192"/>
                    <a:gd name="T34" fmla="*/ 7 w 124"/>
                    <a:gd name="T35" fmla="*/ 122 h 192"/>
                    <a:gd name="T36" fmla="*/ 3 w 124"/>
                    <a:gd name="T37" fmla="*/ 136 h 192"/>
                    <a:gd name="T38" fmla="*/ 0 w 124"/>
                    <a:gd name="T39" fmla="*/ 150 h 192"/>
                    <a:gd name="T40" fmla="*/ 3 w 124"/>
                    <a:gd name="T41" fmla="*/ 160 h 192"/>
                    <a:gd name="T42" fmla="*/ 7 w 124"/>
                    <a:gd name="T43" fmla="*/ 167 h 192"/>
                    <a:gd name="T44" fmla="*/ 10 w 124"/>
                    <a:gd name="T45" fmla="*/ 167 h 192"/>
                    <a:gd name="T46" fmla="*/ 17 w 124"/>
                    <a:gd name="T47" fmla="*/ 171 h 192"/>
                    <a:gd name="T48" fmla="*/ 17 w 124"/>
                    <a:gd name="T49" fmla="*/ 178 h 192"/>
                    <a:gd name="T50" fmla="*/ 20 w 124"/>
                    <a:gd name="T51" fmla="*/ 188 h 192"/>
                    <a:gd name="T52" fmla="*/ 23 w 124"/>
                    <a:gd name="T53" fmla="*/ 188 h 192"/>
                    <a:gd name="T54" fmla="*/ 30 w 124"/>
                    <a:gd name="T55" fmla="*/ 188 h 192"/>
                    <a:gd name="T56" fmla="*/ 33 w 124"/>
                    <a:gd name="T57" fmla="*/ 188 h 192"/>
                    <a:gd name="T58" fmla="*/ 40 w 124"/>
                    <a:gd name="T59" fmla="*/ 192 h 192"/>
                    <a:gd name="T60" fmla="*/ 40 w 124"/>
                    <a:gd name="T61" fmla="*/ 188 h 192"/>
                    <a:gd name="T62" fmla="*/ 40 w 124"/>
                    <a:gd name="T63" fmla="*/ 178 h 192"/>
                    <a:gd name="T64" fmla="*/ 43 w 124"/>
                    <a:gd name="T65" fmla="*/ 171 h 192"/>
                    <a:gd name="T66" fmla="*/ 50 w 124"/>
                    <a:gd name="T67" fmla="*/ 167 h 192"/>
                    <a:gd name="T68" fmla="*/ 50 w 124"/>
                    <a:gd name="T69" fmla="*/ 160 h 192"/>
                    <a:gd name="T70" fmla="*/ 50 w 124"/>
                    <a:gd name="T71" fmla="*/ 153 h 192"/>
                    <a:gd name="T72" fmla="*/ 50 w 124"/>
                    <a:gd name="T73" fmla="*/ 146 h 192"/>
                    <a:gd name="T74" fmla="*/ 50 w 124"/>
                    <a:gd name="T75" fmla="*/ 136 h 192"/>
                    <a:gd name="T76" fmla="*/ 50 w 124"/>
                    <a:gd name="T77" fmla="*/ 122 h 192"/>
                    <a:gd name="T78" fmla="*/ 53 w 124"/>
                    <a:gd name="T79" fmla="*/ 108 h 192"/>
                    <a:gd name="T80" fmla="*/ 60 w 124"/>
                    <a:gd name="T81" fmla="*/ 97 h 192"/>
                    <a:gd name="T82" fmla="*/ 70 w 124"/>
                    <a:gd name="T83" fmla="*/ 91 h 192"/>
                    <a:gd name="T84" fmla="*/ 87 w 124"/>
                    <a:gd name="T85" fmla="*/ 77 h 192"/>
                    <a:gd name="T86" fmla="*/ 97 w 124"/>
                    <a:gd name="T87" fmla="*/ 66 h 192"/>
                    <a:gd name="T88" fmla="*/ 100 w 124"/>
                    <a:gd name="T89" fmla="*/ 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92">
                      <a:moveTo>
                        <a:pt x="100" y="63"/>
                      </a:moveTo>
                      <a:lnTo>
                        <a:pt x="100" y="59"/>
                      </a:lnTo>
                      <a:lnTo>
                        <a:pt x="104" y="52"/>
                      </a:lnTo>
                      <a:lnTo>
                        <a:pt x="110" y="49"/>
                      </a:lnTo>
                      <a:lnTo>
                        <a:pt x="114" y="42"/>
                      </a:lnTo>
                      <a:lnTo>
                        <a:pt x="117" y="38"/>
                      </a:lnTo>
                      <a:lnTo>
                        <a:pt x="120" y="31"/>
                      </a:lnTo>
                      <a:lnTo>
                        <a:pt x="120" y="28"/>
                      </a:lnTo>
                      <a:lnTo>
                        <a:pt x="124" y="24"/>
                      </a:lnTo>
                      <a:lnTo>
                        <a:pt x="124" y="14"/>
                      </a:lnTo>
                      <a:lnTo>
                        <a:pt x="120" y="7"/>
                      </a:lnTo>
                      <a:lnTo>
                        <a:pt x="114" y="0"/>
                      </a:lnTo>
                      <a:lnTo>
                        <a:pt x="107" y="0"/>
                      </a:lnTo>
                      <a:lnTo>
                        <a:pt x="97" y="0"/>
                      </a:lnTo>
                      <a:lnTo>
                        <a:pt x="90" y="3"/>
                      </a:lnTo>
                      <a:lnTo>
                        <a:pt x="87" y="3"/>
                      </a:lnTo>
                      <a:lnTo>
                        <a:pt x="84" y="10"/>
                      </a:lnTo>
                      <a:lnTo>
                        <a:pt x="80" y="14"/>
                      </a:lnTo>
                      <a:lnTo>
                        <a:pt x="74" y="21"/>
                      </a:lnTo>
                      <a:lnTo>
                        <a:pt x="67" y="28"/>
                      </a:lnTo>
                      <a:lnTo>
                        <a:pt x="57" y="35"/>
                      </a:lnTo>
                      <a:lnTo>
                        <a:pt x="50" y="42"/>
                      </a:lnTo>
                      <a:lnTo>
                        <a:pt x="43" y="49"/>
                      </a:lnTo>
                      <a:lnTo>
                        <a:pt x="40" y="52"/>
                      </a:lnTo>
                      <a:lnTo>
                        <a:pt x="37" y="56"/>
                      </a:lnTo>
                      <a:lnTo>
                        <a:pt x="33" y="59"/>
                      </a:lnTo>
                      <a:lnTo>
                        <a:pt x="33" y="66"/>
                      </a:lnTo>
                      <a:lnTo>
                        <a:pt x="27" y="70"/>
                      </a:lnTo>
                      <a:lnTo>
                        <a:pt x="23" y="77"/>
                      </a:lnTo>
                      <a:lnTo>
                        <a:pt x="20" y="80"/>
                      </a:lnTo>
                      <a:lnTo>
                        <a:pt x="17" y="87"/>
                      </a:lnTo>
                      <a:lnTo>
                        <a:pt x="13" y="91"/>
                      </a:lnTo>
                      <a:lnTo>
                        <a:pt x="10" y="91"/>
                      </a:lnTo>
                      <a:lnTo>
                        <a:pt x="10" y="101"/>
                      </a:lnTo>
                      <a:lnTo>
                        <a:pt x="7" y="111"/>
                      </a:lnTo>
                      <a:lnTo>
                        <a:pt x="7" y="122"/>
                      </a:lnTo>
                      <a:lnTo>
                        <a:pt x="7" y="129"/>
                      </a:lnTo>
                      <a:lnTo>
                        <a:pt x="3" y="136"/>
                      </a:lnTo>
                      <a:lnTo>
                        <a:pt x="0" y="143"/>
                      </a:lnTo>
                      <a:lnTo>
                        <a:pt x="0" y="150"/>
                      </a:lnTo>
                      <a:lnTo>
                        <a:pt x="3" y="153"/>
                      </a:lnTo>
                      <a:lnTo>
                        <a:pt x="3" y="160"/>
                      </a:lnTo>
                      <a:lnTo>
                        <a:pt x="7" y="164"/>
                      </a:lnTo>
                      <a:lnTo>
                        <a:pt x="7" y="167"/>
                      </a:lnTo>
                      <a:lnTo>
                        <a:pt x="7" y="167"/>
                      </a:lnTo>
                      <a:lnTo>
                        <a:pt x="10" y="167"/>
                      </a:lnTo>
                      <a:lnTo>
                        <a:pt x="13" y="171"/>
                      </a:lnTo>
                      <a:lnTo>
                        <a:pt x="17" y="171"/>
                      </a:lnTo>
                      <a:lnTo>
                        <a:pt x="17" y="174"/>
                      </a:lnTo>
                      <a:lnTo>
                        <a:pt x="17" y="178"/>
                      </a:lnTo>
                      <a:lnTo>
                        <a:pt x="20" y="181"/>
                      </a:lnTo>
                      <a:lnTo>
                        <a:pt x="20" y="188"/>
                      </a:lnTo>
                      <a:lnTo>
                        <a:pt x="20" y="188"/>
                      </a:lnTo>
                      <a:lnTo>
                        <a:pt x="23" y="188"/>
                      </a:lnTo>
                      <a:lnTo>
                        <a:pt x="27" y="188"/>
                      </a:lnTo>
                      <a:lnTo>
                        <a:pt x="30" y="188"/>
                      </a:lnTo>
                      <a:lnTo>
                        <a:pt x="33" y="188"/>
                      </a:lnTo>
                      <a:lnTo>
                        <a:pt x="33" y="188"/>
                      </a:lnTo>
                      <a:lnTo>
                        <a:pt x="37" y="192"/>
                      </a:lnTo>
                      <a:lnTo>
                        <a:pt x="40" y="192"/>
                      </a:lnTo>
                      <a:lnTo>
                        <a:pt x="40" y="192"/>
                      </a:lnTo>
                      <a:lnTo>
                        <a:pt x="40" y="188"/>
                      </a:lnTo>
                      <a:lnTo>
                        <a:pt x="40" y="181"/>
                      </a:lnTo>
                      <a:lnTo>
                        <a:pt x="40" y="178"/>
                      </a:lnTo>
                      <a:lnTo>
                        <a:pt x="40" y="174"/>
                      </a:lnTo>
                      <a:lnTo>
                        <a:pt x="43" y="171"/>
                      </a:lnTo>
                      <a:lnTo>
                        <a:pt x="47" y="171"/>
                      </a:lnTo>
                      <a:lnTo>
                        <a:pt x="50" y="167"/>
                      </a:lnTo>
                      <a:lnTo>
                        <a:pt x="50" y="164"/>
                      </a:lnTo>
                      <a:lnTo>
                        <a:pt x="50" y="160"/>
                      </a:lnTo>
                      <a:lnTo>
                        <a:pt x="50" y="157"/>
                      </a:lnTo>
                      <a:lnTo>
                        <a:pt x="50" y="153"/>
                      </a:lnTo>
                      <a:lnTo>
                        <a:pt x="50" y="150"/>
                      </a:lnTo>
                      <a:lnTo>
                        <a:pt x="50" y="146"/>
                      </a:lnTo>
                      <a:lnTo>
                        <a:pt x="50" y="139"/>
                      </a:lnTo>
                      <a:lnTo>
                        <a:pt x="50" y="136"/>
                      </a:lnTo>
                      <a:lnTo>
                        <a:pt x="50" y="129"/>
                      </a:lnTo>
                      <a:lnTo>
                        <a:pt x="50" y="122"/>
                      </a:lnTo>
                      <a:lnTo>
                        <a:pt x="50" y="115"/>
                      </a:lnTo>
                      <a:lnTo>
                        <a:pt x="53" y="108"/>
                      </a:lnTo>
                      <a:lnTo>
                        <a:pt x="57" y="101"/>
                      </a:lnTo>
                      <a:lnTo>
                        <a:pt x="60" y="97"/>
                      </a:lnTo>
                      <a:lnTo>
                        <a:pt x="64" y="94"/>
                      </a:lnTo>
                      <a:lnTo>
                        <a:pt x="70" y="91"/>
                      </a:lnTo>
                      <a:lnTo>
                        <a:pt x="80" y="84"/>
                      </a:lnTo>
                      <a:lnTo>
                        <a:pt x="87" y="77"/>
                      </a:lnTo>
                      <a:lnTo>
                        <a:pt x="90" y="73"/>
                      </a:lnTo>
                      <a:lnTo>
                        <a:pt x="97" y="66"/>
                      </a:lnTo>
                      <a:lnTo>
                        <a:pt x="100" y="63"/>
                      </a:lnTo>
                      <a:lnTo>
                        <a:pt x="100" y="63"/>
                      </a:lnTo>
                      <a:close/>
                    </a:path>
                  </a:pathLst>
                </a:custGeom>
                <a:solidFill>
                  <a:srgbClr val="33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24"/>
                <p:cNvSpPr>
                  <a:spLocks/>
                </p:cNvSpPr>
                <p:nvPr/>
              </p:nvSpPr>
              <p:spPr bwMode="auto">
                <a:xfrm>
                  <a:off x="4553" y="3244"/>
                  <a:ext cx="11" cy="8"/>
                </a:xfrm>
                <a:custGeom>
                  <a:avLst/>
                  <a:gdLst>
                    <a:gd name="T0" fmla="*/ 6 w 10"/>
                    <a:gd name="T1" fmla="*/ 7 h 7"/>
                    <a:gd name="T2" fmla="*/ 6 w 10"/>
                    <a:gd name="T3" fmla="*/ 7 h 7"/>
                    <a:gd name="T4" fmla="*/ 3 w 10"/>
                    <a:gd name="T5" fmla="*/ 3 h 7"/>
                    <a:gd name="T6" fmla="*/ 3 w 10"/>
                    <a:gd name="T7" fmla="*/ 3 h 7"/>
                    <a:gd name="T8" fmla="*/ 0 w 10"/>
                    <a:gd name="T9" fmla="*/ 0 h 7"/>
                    <a:gd name="T10" fmla="*/ 0 w 10"/>
                    <a:gd name="T11" fmla="*/ 0 h 7"/>
                    <a:gd name="T12" fmla="*/ 0 w 10"/>
                    <a:gd name="T13" fmla="*/ 0 h 7"/>
                    <a:gd name="T14" fmla="*/ 3 w 10"/>
                    <a:gd name="T15" fmla="*/ 0 h 7"/>
                    <a:gd name="T16" fmla="*/ 3 w 10"/>
                    <a:gd name="T17" fmla="*/ 0 h 7"/>
                    <a:gd name="T18" fmla="*/ 3 w 10"/>
                    <a:gd name="T19" fmla="*/ 0 h 7"/>
                    <a:gd name="T20" fmla="*/ 6 w 10"/>
                    <a:gd name="T21" fmla="*/ 3 h 7"/>
                    <a:gd name="T22" fmla="*/ 10 w 10"/>
                    <a:gd name="T23" fmla="*/ 3 h 7"/>
                    <a:gd name="T24" fmla="*/ 10 w 10"/>
                    <a:gd name="T25" fmla="*/ 3 h 7"/>
                    <a:gd name="T26" fmla="*/ 10 w 10"/>
                    <a:gd name="T27" fmla="*/ 7 h 7"/>
                    <a:gd name="T28" fmla="*/ 10 w 10"/>
                    <a:gd name="T29" fmla="*/ 7 h 7"/>
                    <a:gd name="T30" fmla="*/ 6 w 10"/>
                    <a:gd name="T31" fmla="*/ 7 h 7"/>
                    <a:gd name="T32" fmla="*/ 6 w 10"/>
                    <a:gd name="T33" fmla="*/ 7 h 7"/>
                    <a:gd name="T34" fmla="*/ 6 w 10"/>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7">
                      <a:moveTo>
                        <a:pt x="6" y="7"/>
                      </a:moveTo>
                      <a:lnTo>
                        <a:pt x="6" y="7"/>
                      </a:lnTo>
                      <a:lnTo>
                        <a:pt x="3" y="3"/>
                      </a:lnTo>
                      <a:lnTo>
                        <a:pt x="3" y="3"/>
                      </a:lnTo>
                      <a:lnTo>
                        <a:pt x="0" y="0"/>
                      </a:lnTo>
                      <a:lnTo>
                        <a:pt x="0" y="0"/>
                      </a:lnTo>
                      <a:lnTo>
                        <a:pt x="0" y="0"/>
                      </a:lnTo>
                      <a:lnTo>
                        <a:pt x="3" y="0"/>
                      </a:lnTo>
                      <a:lnTo>
                        <a:pt x="3" y="0"/>
                      </a:lnTo>
                      <a:lnTo>
                        <a:pt x="3" y="0"/>
                      </a:lnTo>
                      <a:lnTo>
                        <a:pt x="6" y="3"/>
                      </a:lnTo>
                      <a:lnTo>
                        <a:pt x="10" y="3"/>
                      </a:lnTo>
                      <a:lnTo>
                        <a:pt x="10" y="3"/>
                      </a:lnTo>
                      <a:lnTo>
                        <a:pt x="10" y="7"/>
                      </a:lnTo>
                      <a:lnTo>
                        <a:pt x="10" y="7"/>
                      </a:lnTo>
                      <a:lnTo>
                        <a:pt x="6" y="7"/>
                      </a:lnTo>
                      <a:lnTo>
                        <a:pt x="6" y="7"/>
                      </a:ln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27" name="Freeform 125"/>
          <p:cNvSpPr>
            <a:spLocks/>
          </p:cNvSpPr>
          <p:nvPr/>
        </p:nvSpPr>
        <p:spPr bwMode="auto">
          <a:xfrm>
            <a:off x="4740275" y="5411241"/>
            <a:ext cx="3097213" cy="754063"/>
          </a:xfrm>
          <a:custGeom>
            <a:avLst/>
            <a:gdLst>
              <a:gd name="T0" fmla="*/ 120 w 1951"/>
              <a:gd name="T1" fmla="*/ 0 h 475"/>
              <a:gd name="T2" fmla="*/ 0 w 1951"/>
              <a:gd name="T3" fmla="*/ 126 h 475"/>
              <a:gd name="T4" fmla="*/ 0 w 1951"/>
              <a:gd name="T5" fmla="*/ 475 h 475"/>
              <a:gd name="T6" fmla="*/ 1831 w 1951"/>
              <a:gd name="T7" fmla="*/ 475 h 475"/>
              <a:gd name="T8" fmla="*/ 1951 w 1951"/>
              <a:gd name="T9" fmla="*/ 349 h 475"/>
              <a:gd name="T10" fmla="*/ 1951 w 1951"/>
              <a:gd name="T11" fmla="*/ 0 h 475"/>
              <a:gd name="T12" fmla="*/ 120 w 1951"/>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951" h="475">
                <a:moveTo>
                  <a:pt x="120" y="0"/>
                </a:moveTo>
                <a:lnTo>
                  <a:pt x="0" y="126"/>
                </a:lnTo>
                <a:lnTo>
                  <a:pt x="0" y="475"/>
                </a:lnTo>
                <a:lnTo>
                  <a:pt x="1831" y="475"/>
                </a:lnTo>
                <a:lnTo>
                  <a:pt x="1951" y="349"/>
                </a:lnTo>
                <a:lnTo>
                  <a:pt x="1951" y="0"/>
                </a:lnTo>
                <a:lnTo>
                  <a:pt x="12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26"/>
          <p:cNvSpPr>
            <a:spLocks/>
          </p:cNvSpPr>
          <p:nvPr/>
        </p:nvSpPr>
        <p:spPr bwMode="auto">
          <a:xfrm>
            <a:off x="4740275" y="5411241"/>
            <a:ext cx="3097213" cy="200025"/>
          </a:xfrm>
          <a:custGeom>
            <a:avLst/>
            <a:gdLst>
              <a:gd name="T0" fmla="*/ 0 w 1951"/>
              <a:gd name="T1" fmla="*/ 126 h 126"/>
              <a:gd name="T2" fmla="*/ 1831 w 1951"/>
              <a:gd name="T3" fmla="*/ 126 h 126"/>
              <a:gd name="T4" fmla="*/ 1951 w 1951"/>
              <a:gd name="T5" fmla="*/ 0 h 126"/>
              <a:gd name="T6" fmla="*/ 120 w 1951"/>
              <a:gd name="T7" fmla="*/ 0 h 126"/>
              <a:gd name="T8" fmla="*/ 0 w 1951"/>
              <a:gd name="T9" fmla="*/ 126 h 126"/>
            </a:gdLst>
            <a:ahLst/>
            <a:cxnLst>
              <a:cxn ang="0">
                <a:pos x="T0" y="T1"/>
              </a:cxn>
              <a:cxn ang="0">
                <a:pos x="T2" y="T3"/>
              </a:cxn>
              <a:cxn ang="0">
                <a:pos x="T4" y="T5"/>
              </a:cxn>
              <a:cxn ang="0">
                <a:pos x="T6" y="T7"/>
              </a:cxn>
              <a:cxn ang="0">
                <a:pos x="T8" y="T9"/>
              </a:cxn>
            </a:cxnLst>
            <a:rect l="0" t="0" r="r" b="b"/>
            <a:pathLst>
              <a:path w="1951" h="126">
                <a:moveTo>
                  <a:pt x="0" y="126"/>
                </a:moveTo>
                <a:lnTo>
                  <a:pt x="1831" y="126"/>
                </a:lnTo>
                <a:lnTo>
                  <a:pt x="1951" y="0"/>
                </a:lnTo>
                <a:lnTo>
                  <a:pt x="120" y="0"/>
                </a:lnTo>
                <a:lnTo>
                  <a:pt x="0" y="126"/>
                </a:lnTo>
                <a:close/>
              </a:path>
            </a:pathLst>
          </a:custGeom>
          <a:solidFill>
            <a:srgbClr val="AD84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27"/>
          <p:cNvSpPr>
            <a:spLocks/>
          </p:cNvSpPr>
          <p:nvPr/>
        </p:nvSpPr>
        <p:spPr bwMode="auto">
          <a:xfrm>
            <a:off x="7646988" y="5411241"/>
            <a:ext cx="190500" cy="754063"/>
          </a:xfrm>
          <a:custGeom>
            <a:avLst/>
            <a:gdLst>
              <a:gd name="T0" fmla="*/ 0 w 120"/>
              <a:gd name="T1" fmla="*/ 126 h 475"/>
              <a:gd name="T2" fmla="*/ 120 w 120"/>
              <a:gd name="T3" fmla="*/ 0 h 475"/>
              <a:gd name="T4" fmla="*/ 120 w 120"/>
              <a:gd name="T5" fmla="*/ 349 h 475"/>
              <a:gd name="T6" fmla="*/ 0 w 120"/>
              <a:gd name="T7" fmla="*/ 475 h 475"/>
              <a:gd name="T8" fmla="*/ 0 w 120"/>
              <a:gd name="T9" fmla="*/ 126 h 475"/>
            </a:gdLst>
            <a:ahLst/>
            <a:cxnLst>
              <a:cxn ang="0">
                <a:pos x="T0" y="T1"/>
              </a:cxn>
              <a:cxn ang="0">
                <a:pos x="T2" y="T3"/>
              </a:cxn>
              <a:cxn ang="0">
                <a:pos x="T4" y="T5"/>
              </a:cxn>
              <a:cxn ang="0">
                <a:pos x="T6" y="T7"/>
              </a:cxn>
              <a:cxn ang="0">
                <a:pos x="T8" y="T9"/>
              </a:cxn>
            </a:cxnLst>
            <a:rect l="0" t="0" r="r" b="b"/>
            <a:pathLst>
              <a:path w="120" h="475">
                <a:moveTo>
                  <a:pt x="0" y="126"/>
                </a:moveTo>
                <a:lnTo>
                  <a:pt x="120" y="0"/>
                </a:lnTo>
                <a:lnTo>
                  <a:pt x="120" y="349"/>
                </a:lnTo>
                <a:lnTo>
                  <a:pt x="0" y="475"/>
                </a:lnTo>
                <a:lnTo>
                  <a:pt x="0" y="126"/>
                </a:lnTo>
                <a:close/>
              </a:path>
            </a:pathLst>
          </a:custGeom>
          <a:solidFill>
            <a:srgbClr val="7B5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28"/>
          <p:cNvSpPr>
            <a:spLocks/>
          </p:cNvSpPr>
          <p:nvPr/>
        </p:nvSpPr>
        <p:spPr bwMode="auto">
          <a:xfrm>
            <a:off x="4740275" y="5411241"/>
            <a:ext cx="3097213" cy="754063"/>
          </a:xfrm>
          <a:custGeom>
            <a:avLst/>
            <a:gdLst>
              <a:gd name="T0" fmla="*/ 120 w 1951"/>
              <a:gd name="T1" fmla="*/ 0 h 475"/>
              <a:gd name="T2" fmla="*/ 0 w 1951"/>
              <a:gd name="T3" fmla="*/ 126 h 475"/>
              <a:gd name="T4" fmla="*/ 0 w 1951"/>
              <a:gd name="T5" fmla="*/ 475 h 475"/>
              <a:gd name="T6" fmla="*/ 1831 w 1951"/>
              <a:gd name="T7" fmla="*/ 475 h 475"/>
              <a:gd name="T8" fmla="*/ 1951 w 1951"/>
              <a:gd name="T9" fmla="*/ 349 h 475"/>
              <a:gd name="T10" fmla="*/ 1951 w 1951"/>
              <a:gd name="T11" fmla="*/ 0 h 475"/>
              <a:gd name="T12" fmla="*/ 120 w 1951"/>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951" h="475">
                <a:moveTo>
                  <a:pt x="120" y="0"/>
                </a:moveTo>
                <a:lnTo>
                  <a:pt x="0" y="126"/>
                </a:lnTo>
                <a:lnTo>
                  <a:pt x="0" y="475"/>
                </a:lnTo>
                <a:lnTo>
                  <a:pt x="1831" y="475"/>
                </a:lnTo>
                <a:lnTo>
                  <a:pt x="1951" y="349"/>
                </a:lnTo>
                <a:lnTo>
                  <a:pt x="1951" y="0"/>
                </a:lnTo>
                <a:lnTo>
                  <a:pt x="12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129"/>
          <p:cNvSpPr>
            <a:spLocks/>
          </p:cNvSpPr>
          <p:nvPr/>
        </p:nvSpPr>
        <p:spPr bwMode="auto">
          <a:xfrm>
            <a:off x="4740275" y="5411241"/>
            <a:ext cx="3097213" cy="200025"/>
          </a:xfrm>
          <a:custGeom>
            <a:avLst/>
            <a:gdLst>
              <a:gd name="T0" fmla="*/ 0 w 1951"/>
              <a:gd name="T1" fmla="*/ 126 h 126"/>
              <a:gd name="T2" fmla="*/ 1831 w 1951"/>
              <a:gd name="T3" fmla="*/ 126 h 126"/>
              <a:gd name="T4" fmla="*/ 1951 w 1951"/>
              <a:gd name="T5" fmla="*/ 0 h 126"/>
            </a:gdLst>
            <a:ahLst/>
            <a:cxnLst>
              <a:cxn ang="0">
                <a:pos x="T0" y="T1"/>
              </a:cxn>
              <a:cxn ang="0">
                <a:pos x="T2" y="T3"/>
              </a:cxn>
              <a:cxn ang="0">
                <a:pos x="T4" y="T5"/>
              </a:cxn>
            </a:cxnLst>
            <a:rect l="0" t="0" r="r" b="b"/>
            <a:pathLst>
              <a:path w="1951" h="126">
                <a:moveTo>
                  <a:pt x="0" y="126"/>
                </a:moveTo>
                <a:lnTo>
                  <a:pt x="1831" y="126"/>
                </a:lnTo>
                <a:lnTo>
                  <a:pt x="195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Line 130"/>
          <p:cNvSpPr>
            <a:spLocks noChangeShapeType="1"/>
          </p:cNvSpPr>
          <p:nvPr/>
        </p:nvSpPr>
        <p:spPr bwMode="auto">
          <a:xfrm flipV="1">
            <a:off x="7646988" y="5611266"/>
            <a:ext cx="1587" cy="5540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Rectangle 131"/>
          <p:cNvSpPr>
            <a:spLocks noChangeArrowheads="1"/>
          </p:cNvSpPr>
          <p:nvPr/>
        </p:nvSpPr>
        <p:spPr bwMode="auto">
          <a:xfrm>
            <a:off x="5697538" y="5741441"/>
            <a:ext cx="13525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1">
                <a:solidFill>
                  <a:srgbClr val="000000"/>
                </a:solidFill>
                <a:latin typeface="Times New Roman" panose="02020603050405020304" pitchFamily="18" charset="0"/>
              </a:rPr>
              <a:t>Workcell</a:t>
            </a:r>
            <a:endParaRPr lang="en-US" sz="3200">
              <a:latin typeface="Times New Roman" panose="02020603050405020304" pitchFamily="18" charset="0"/>
            </a:endParaRPr>
          </a:p>
        </p:txBody>
      </p:sp>
      <p:sp>
        <p:nvSpPr>
          <p:cNvPr id="134" name="Rectangle 132"/>
          <p:cNvSpPr>
            <a:spLocks noChangeArrowheads="1"/>
          </p:cNvSpPr>
          <p:nvPr/>
        </p:nvSpPr>
        <p:spPr bwMode="auto">
          <a:xfrm>
            <a:off x="969963" y="5389016"/>
            <a:ext cx="3198812" cy="609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200"/>
              <a:t>Toyota Way Team</a:t>
            </a:r>
          </a:p>
        </p:txBody>
      </p:sp>
      <p:sp>
        <p:nvSpPr>
          <p:cNvPr id="135" name="AutoShape 133"/>
          <p:cNvSpPr>
            <a:spLocks noChangeArrowheads="1"/>
          </p:cNvSpPr>
          <p:nvPr/>
        </p:nvSpPr>
        <p:spPr bwMode="auto">
          <a:xfrm>
            <a:off x="4876800" y="5474741"/>
            <a:ext cx="228600" cy="76200"/>
          </a:xfrm>
          <a:prstGeom prst="parallelogram">
            <a:avLst>
              <a:gd name="adj" fmla="val 91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AutoShape 134"/>
          <p:cNvSpPr>
            <a:spLocks noChangeArrowheads="1"/>
          </p:cNvSpPr>
          <p:nvPr/>
        </p:nvSpPr>
        <p:spPr bwMode="auto">
          <a:xfrm>
            <a:off x="5715000" y="5474741"/>
            <a:ext cx="228600" cy="76200"/>
          </a:xfrm>
          <a:prstGeom prst="parallelogram">
            <a:avLst>
              <a:gd name="adj" fmla="val 91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AutoShape 135"/>
          <p:cNvSpPr>
            <a:spLocks noChangeArrowheads="1"/>
          </p:cNvSpPr>
          <p:nvPr/>
        </p:nvSpPr>
        <p:spPr bwMode="auto">
          <a:xfrm>
            <a:off x="6553200" y="5474741"/>
            <a:ext cx="228600" cy="76200"/>
          </a:xfrm>
          <a:prstGeom prst="parallelogram">
            <a:avLst>
              <a:gd name="adj" fmla="val 91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AutoShape 136"/>
          <p:cNvSpPr>
            <a:spLocks noChangeArrowheads="1"/>
          </p:cNvSpPr>
          <p:nvPr/>
        </p:nvSpPr>
        <p:spPr bwMode="auto">
          <a:xfrm>
            <a:off x="7467600" y="5474741"/>
            <a:ext cx="228600" cy="76200"/>
          </a:xfrm>
          <a:prstGeom prst="parallelogram">
            <a:avLst>
              <a:gd name="adj" fmla="val 91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 name="Group 137"/>
          <p:cNvGrpSpPr>
            <a:grpSpLocks/>
          </p:cNvGrpSpPr>
          <p:nvPr/>
        </p:nvGrpSpPr>
        <p:grpSpPr bwMode="auto">
          <a:xfrm>
            <a:off x="4957763" y="5430291"/>
            <a:ext cx="84137" cy="90488"/>
            <a:chOff x="3066" y="2992"/>
            <a:chExt cx="54" cy="56"/>
          </a:xfrm>
        </p:grpSpPr>
        <p:sp>
          <p:nvSpPr>
            <p:cNvPr id="140" name="Freeform 138"/>
            <p:cNvSpPr>
              <a:spLocks/>
            </p:cNvSpPr>
            <p:nvPr/>
          </p:nvSpPr>
          <p:spPr bwMode="auto">
            <a:xfrm>
              <a:off x="3066" y="2992"/>
              <a:ext cx="54" cy="56"/>
            </a:xfrm>
            <a:custGeom>
              <a:avLst/>
              <a:gdLst>
                <a:gd name="T0" fmla="*/ 14 w 54"/>
                <a:gd name="T1" fmla="*/ 0 h 56"/>
                <a:gd name="T2" fmla="*/ 0 w 54"/>
                <a:gd name="T3" fmla="*/ 14 h 56"/>
                <a:gd name="T4" fmla="*/ 0 w 54"/>
                <a:gd name="T5" fmla="*/ 56 h 56"/>
                <a:gd name="T6" fmla="*/ 40 w 54"/>
                <a:gd name="T7" fmla="*/ 56 h 56"/>
                <a:gd name="T8" fmla="*/ 54 w 54"/>
                <a:gd name="T9" fmla="*/ 42 h 56"/>
                <a:gd name="T10" fmla="*/ 54 w 54"/>
                <a:gd name="T11" fmla="*/ 0 h 56"/>
                <a:gd name="T12" fmla="*/ 14 w 5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14" y="0"/>
                  </a:moveTo>
                  <a:lnTo>
                    <a:pt x="0" y="14"/>
                  </a:lnTo>
                  <a:lnTo>
                    <a:pt x="0" y="56"/>
                  </a:lnTo>
                  <a:lnTo>
                    <a:pt x="40" y="56"/>
                  </a:lnTo>
                  <a:lnTo>
                    <a:pt x="54" y="42"/>
                  </a:lnTo>
                  <a:lnTo>
                    <a:pt x="54" y="0"/>
                  </a:lnTo>
                  <a:lnTo>
                    <a:pt x="14" y="0"/>
                  </a:lnTo>
                  <a:close/>
                </a:path>
              </a:pathLst>
            </a:custGeom>
            <a:solidFill>
              <a:srgbClr val="FFE8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39"/>
            <p:cNvSpPr>
              <a:spLocks/>
            </p:cNvSpPr>
            <p:nvPr/>
          </p:nvSpPr>
          <p:spPr bwMode="auto">
            <a:xfrm>
              <a:off x="3066" y="2992"/>
              <a:ext cx="54" cy="14"/>
            </a:xfrm>
            <a:custGeom>
              <a:avLst/>
              <a:gdLst>
                <a:gd name="T0" fmla="*/ 0 w 54"/>
                <a:gd name="T1" fmla="*/ 14 h 14"/>
                <a:gd name="T2" fmla="*/ 40 w 54"/>
                <a:gd name="T3" fmla="*/ 14 h 14"/>
                <a:gd name="T4" fmla="*/ 54 w 54"/>
                <a:gd name="T5" fmla="*/ 0 h 14"/>
                <a:gd name="T6" fmla="*/ 14 w 54"/>
                <a:gd name="T7" fmla="*/ 0 h 14"/>
                <a:gd name="T8" fmla="*/ 0 w 54"/>
                <a:gd name="T9" fmla="*/ 14 h 14"/>
              </a:gdLst>
              <a:ahLst/>
              <a:cxnLst>
                <a:cxn ang="0">
                  <a:pos x="T0" y="T1"/>
                </a:cxn>
                <a:cxn ang="0">
                  <a:pos x="T2" y="T3"/>
                </a:cxn>
                <a:cxn ang="0">
                  <a:pos x="T4" y="T5"/>
                </a:cxn>
                <a:cxn ang="0">
                  <a:pos x="T6" y="T7"/>
                </a:cxn>
                <a:cxn ang="0">
                  <a:pos x="T8" y="T9"/>
                </a:cxn>
              </a:cxnLst>
              <a:rect l="0" t="0" r="r" b="b"/>
              <a:pathLst>
                <a:path w="54" h="14">
                  <a:moveTo>
                    <a:pt x="0" y="14"/>
                  </a:moveTo>
                  <a:lnTo>
                    <a:pt x="40" y="14"/>
                  </a:lnTo>
                  <a:lnTo>
                    <a:pt x="54" y="0"/>
                  </a:lnTo>
                  <a:lnTo>
                    <a:pt x="14" y="0"/>
                  </a:lnTo>
                  <a:lnTo>
                    <a:pt x="0" y="14"/>
                  </a:lnTo>
                  <a:close/>
                </a:path>
              </a:pathLst>
            </a:custGeom>
            <a:solidFill>
              <a:srgbClr val="FFE8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40"/>
            <p:cNvSpPr>
              <a:spLocks/>
            </p:cNvSpPr>
            <p:nvPr/>
          </p:nvSpPr>
          <p:spPr bwMode="auto">
            <a:xfrm>
              <a:off x="3106" y="2992"/>
              <a:ext cx="14" cy="56"/>
            </a:xfrm>
            <a:custGeom>
              <a:avLst/>
              <a:gdLst>
                <a:gd name="T0" fmla="*/ 0 w 14"/>
                <a:gd name="T1" fmla="*/ 14 h 56"/>
                <a:gd name="T2" fmla="*/ 14 w 14"/>
                <a:gd name="T3" fmla="*/ 0 h 56"/>
                <a:gd name="T4" fmla="*/ 14 w 14"/>
                <a:gd name="T5" fmla="*/ 42 h 56"/>
                <a:gd name="T6" fmla="*/ 0 w 14"/>
                <a:gd name="T7" fmla="*/ 56 h 56"/>
                <a:gd name="T8" fmla="*/ 0 w 14"/>
                <a:gd name="T9" fmla="*/ 14 h 56"/>
              </a:gdLst>
              <a:ahLst/>
              <a:cxnLst>
                <a:cxn ang="0">
                  <a:pos x="T0" y="T1"/>
                </a:cxn>
                <a:cxn ang="0">
                  <a:pos x="T2" y="T3"/>
                </a:cxn>
                <a:cxn ang="0">
                  <a:pos x="T4" y="T5"/>
                </a:cxn>
                <a:cxn ang="0">
                  <a:pos x="T6" y="T7"/>
                </a:cxn>
                <a:cxn ang="0">
                  <a:pos x="T8" y="T9"/>
                </a:cxn>
              </a:cxnLst>
              <a:rect l="0" t="0" r="r" b="b"/>
              <a:pathLst>
                <a:path w="14" h="56">
                  <a:moveTo>
                    <a:pt x="0" y="14"/>
                  </a:moveTo>
                  <a:lnTo>
                    <a:pt x="14" y="0"/>
                  </a:lnTo>
                  <a:lnTo>
                    <a:pt x="14" y="42"/>
                  </a:lnTo>
                  <a:lnTo>
                    <a:pt x="0" y="56"/>
                  </a:lnTo>
                  <a:lnTo>
                    <a:pt x="0" y="14"/>
                  </a:lnTo>
                  <a:close/>
                </a:path>
              </a:pathLst>
            </a:custGeom>
            <a:solidFill>
              <a:srgbClr val="FFE8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41"/>
            <p:cNvSpPr>
              <a:spLocks/>
            </p:cNvSpPr>
            <p:nvPr/>
          </p:nvSpPr>
          <p:spPr bwMode="auto">
            <a:xfrm>
              <a:off x="3066" y="2992"/>
              <a:ext cx="54" cy="56"/>
            </a:xfrm>
            <a:custGeom>
              <a:avLst/>
              <a:gdLst>
                <a:gd name="T0" fmla="*/ 14 w 54"/>
                <a:gd name="T1" fmla="*/ 0 h 56"/>
                <a:gd name="T2" fmla="*/ 0 w 54"/>
                <a:gd name="T3" fmla="*/ 14 h 56"/>
                <a:gd name="T4" fmla="*/ 0 w 54"/>
                <a:gd name="T5" fmla="*/ 56 h 56"/>
                <a:gd name="T6" fmla="*/ 40 w 54"/>
                <a:gd name="T7" fmla="*/ 56 h 56"/>
                <a:gd name="T8" fmla="*/ 54 w 54"/>
                <a:gd name="T9" fmla="*/ 42 h 56"/>
                <a:gd name="T10" fmla="*/ 54 w 54"/>
                <a:gd name="T11" fmla="*/ 0 h 56"/>
                <a:gd name="T12" fmla="*/ 14 w 5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14" y="0"/>
                  </a:moveTo>
                  <a:lnTo>
                    <a:pt x="0" y="14"/>
                  </a:lnTo>
                  <a:lnTo>
                    <a:pt x="0" y="56"/>
                  </a:lnTo>
                  <a:lnTo>
                    <a:pt x="40" y="56"/>
                  </a:lnTo>
                  <a:lnTo>
                    <a:pt x="54" y="42"/>
                  </a:lnTo>
                  <a:lnTo>
                    <a:pt x="54" y="0"/>
                  </a:lnTo>
                  <a:lnTo>
                    <a:pt x="14" y="0"/>
                  </a:lnTo>
                  <a:close/>
                </a:path>
              </a:pathLst>
            </a:custGeom>
            <a:solidFill>
              <a:srgbClr val="FFE84B"/>
            </a:solidFill>
            <a:ln w="4763">
              <a:solidFill>
                <a:srgbClr val="000000"/>
              </a:solidFill>
              <a:prstDash val="solid"/>
              <a:round/>
              <a:headEnd/>
              <a:tailEnd/>
            </a:ln>
          </p:spPr>
          <p:txBody>
            <a:bodyPr/>
            <a:lstStyle/>
            <a:p>
              <a:endParaRPr lang="en-US"/>
            </a:p>
          </p:txBody>
        </p:sp>
        <p:sp>
          <p:nvSpPr>
            <p:cNvPr id="144" name="Freeform 142"/>
            <p:cNvSpPr>
              <a:spLocks/>
            </p:cNvSpPr>
            <p:nvPr/>
          </p:nvSpPr>
          <p:spPr bwMode="auto">
            <a:xfrm>
              <a:off x="3066" y="2992"/>
              <a:ext cx="54" cy="14"/>
            </a:xfrm>
            <a:custGeom>
              <a:avLst/>
              <a:gdLst>
                <a:gd name="T0" fmla="*/ 0 w 54"/>
                <a:gd name="T1" fmla="*/ 14 h 14"/>
                <a:gd name="T2" fmla="*/ 40 w 54"/>
                <a:gd name="T3" fmla="*/ 14 h 14"/>
                <a:gd name="T4" fmla="*/ 54 w 54"/>
                <a:gd name="T5" fmla="*/ 0 h 14"/>
              </a:gdLst>
              <a:ahLst/>
              <a:cxnLst>
                <a:cxn ang="0">
                  <a:pos x="T0" y="T1"/>
                </a:cxn>
                <a:cxn ang="0">
                  <a:pos x="T2" y="T3"/>
                </a:cxn>
                <a:cxn ang="0">
                  <a:pos x="T4" y="T5"/>
                </a:cxn>
              </a:cxnLst>
              <a:rect l="0" t="0" r="r" b="b"/>
              <a:pathLst>
                <a:path w="54" h="14">
                  <a:moveTo>
                    <a:pt x="0" y="14"/>
                  </a:moveTo>
                  <a:lnTo>
                    <a:pt x="40" y="14"/>
                  </a:lnTo>
                  <a:lnTo>
                    <a:pt x="54" y="0"/>
                  </a:lnTo>
                </a:path>
              </a:pathLst>
            </a:custGeom>
            <a:solidFill>
              <a:srgbClr val="FFE84B"/>
            </a:solidFill>
            <a:ln w="4763">
              <a:solidFill>
                <a:srgbClr val="000000"/>
              </a:solidFill>
              <a:prstDash val="solid"/>
              <a:round/>
              <a:headEnd/>
              <a:tailEnd/>
            </a:ln>
          </p:spPr>
          <p:txBody>
            <a:bodyPr/>
            <a:lstStyle/>
            <a:p>
              <a:endParaRPr lang="en-US"/>
            </a:p>
          </p:txBody>
        </p:sp>
        <p:sp>
          <p:nvSpPr>
            <p:cNvPr id="145" name="Line 143"/>
            <p:cNvSpPr>
              <a:spLocks noChangeShapeType="1"/>
            </p:cNvSpPr>
            <p:nvPr/>
          </p:nvSpPr>
          <p:spPr bwMode="auto">
            <a:xfrm flipV="1">
              <a:off x="3106" y="3006"/>
              <a:ext cx="1" cy="4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144"/>
          <p:cNvGrpSpPr>
            <a:grpSpLocks/>
          </p:cNvGrpSpPr>
          <p:nvPr/>
        </p:nvGrpSpPr>
        <p:grpSpPr bwMode="auto">
          <a:xfrm>
            <a:off x="7535863" y="5425529"/>
            <a:ext cx="84137" cy="90487"/>
            <a:chOff x="5299" y="3342"/>
            <a:chExt cx="58" cy="64"/>
          </a:xfrm>
        </p:grpSpPr>
        <p:sp>
          <p:nvSpPr>
            <p:cNvPr id="147" name="Freeform 145"/>
            <p:cNvSpPr>
              <a:spLocks/>
            </p:cNvSpPr>
            <p:nvPr/>
          </p:nvSpPr>
          <p:spPr bwMode="auto">
            <a:xfrm>
              <a:off x="5299" y="3342"/>
              <a:ext cx="58" cy="64"/>
            </a:xfrm>
            <a:custGeom>
              <a:avLst/>
              <a:gdLst>
                <a:gd name="T0" fmla="*/ 13 w 53"/>
                <a:gd name="T1" fmla="*/ 0 h 56"/>
                <a:gd name="T2" fmla="*/ 0 w 53"/>
                <a:gd name="T3" fmla="*/ 14 h 56"/>
                <a:gd name="T4" fmla="*/ 0 w 53"/>
                <a:gd name="T5" fmla="*/ 56 h 56"/>
                <a:gd name="T6" fmla="*/ 40 w 53"/>
                <a:gd name="T7" fmla="*/ 56 h 56"/>
                <a:gd name="T8" fmla="*/ 53 w 53"/>
                <a:gd name="T9" fmla="*/ 42 h 56"/>
                <a:gd name="T10" fmla="*/ 53 w 53"/>
                <a:gd name="T11" fmla="*/ 0 h 56"/>
                <a:gd name="T12" fmla="*/ 13 w 5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3" h="56">
                  <a:moveTo>
                    <a:pt x="13" y="0"/>
                  </a:moveTo>
                  <a:lnTo>
                    <a:pt x="0" y="14"/>
                  </a:lnTo>
                  <a:lnTo>
                    <a:pt x="0" y="56"/>
                  </a:lnTo>
                  <a:lnTo>
                    <a:pt x="40" y="56"/>
                  </a:lnTo>
                  <a:lnTo>
                    <a:pt x="53" y="42"/>
                  </a:lnTo>
                  <a:lnTo>
                    <a:pt x="53" y="0"/>
                  </a:lnTo>
                  <a:lnTo>
                    <a:pt x="1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46"/>
            <p:cNvSpPr>
              <a:spLocks/>
            </p:cNvSpPr>
            <p:nvPr/>
          </p:nvSpPr>
          <p:spPr bwMode="auto">
            <a:xfrm>
              <a:off x="5299" y="3342"/>
              <a:ext cx="58" cy="16"/>
            </a:xfrm>
            <a:custGeom>
              <a:avLst/>
              <a:gdLst>
                <a:gd name="T0" fmla="*/ 0 w 53"/>
                <a:gd name="T1" fmla="*/ 14 h 14"/>
                <a:gd name="T2" fmla="*/ 40 w 53"/>
                <a:gd name="T3" fmla="*/ 14 h 14"/>
                <a:gd name="T4" fmla="*/ 53 w 53"/>
                <a:gd name="T5" fmla="*/ 0 h 14"/>
                <a:gd name="T6" fmla="*/ 13 w 53"/>
                <a:gd name="T7" fmla="*/ 0 h 14"/>
                <a:gd name="T8" fmla="*/ 0 w 53"/>
                <a:gd name="T9" fmla="*/ 14 h 14"/>
              </a:gdLst>
              <a:ahLst/>
              <a:cxnLst>
                <a:cxn ang="0">
                  <a:pos x="T0" y="T1"/>
                </a:cxn>
                <a:cxn ang="0">
                  <a:pos x="T2" y="T3"/>
                </a:cxn>
                <a:cxn ang="0">
                  <a:pos x="T4" y="T5"/>
                </a:cxn>
                <a:cxn ang="0">
                  <a:pos x="T6" y="T7"/>
                </a:cxn>
                <a:cxn ang="0">
                  <a:pos x="T8" y="T9"/>
                </a:cxn>
              </a:cxnLst>
              <a:rect l="0" t="0" r="r" b="b"/>
              <a:pathLst>
                <a:path w="53" h="14">
                  <a:moveTo>
                    <a:pt x="0" y="14"/>
                  </a:moveTo>
                  <a:lnTo>
                    <a:pt x="40" y="14"/>
                  </a:lnTo>
                  <a:lnTo>
                    <a:pt x="53" y="0"/>
                  </a:lnTo>
                  <a:lnTo>
                    <a:pt x="13" y="0"/>
                  </a:lnTo>
                  <a:lnTo>
                    <a:pt x="0" y="14"/>
                  </a:lnTo>
                  <a:close/>
                </a:path>
              </a:pathLst>
            </a:custGeom>
            <a:solidFill>
              <a:srgbClr val="5B5B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47"/>
            <p:cNvSpPr>
              <a:spLocks/>
            </p:cNvSpPr>
            <p:nvPr/>
          </p:nvSpPr>
          <p:spPr bwMode="auto">
            <a:xfrm>
              <a:off x="5343" y="3342"/>
              <a:ext cx="14" cy="64"/>
            </a:xfrm>
            <a:custGeom>
              <a:avLst/>
              <a:gdLst>
                <a:gd name="T0" fmla="*/ 0 w 13"/>
                <a:gd name="T1" fmla="*/ 14 h 56"/>
                <a:gd name="T2" fmla="*/ 13 w 13"/>
                <a:gd name="T3" fmla="*/ 0 h 56"/>
                <a:gd name="T4" fmla="*/ 13 w 13"/>
                <a:gd name="T5" fmla="*/ 42 h 56"/>
                <a:gd name="T6" fmla="*/ 0 w 13"/>
                <a:gd name="T7" fmla="*/ 56 h 56"/>
                <a:gd name="T8" fmla="*/ 0 w 13"/>
                <a:gd name="T9" fmla="*/ 14 h 56"/>
              </a:gdLst>
              <a:ahLst/>
              <a:cxnLst>
                <a:cxn ang="0">
                  <a:pos x="T0" y="T1"/>
                </a:cxn>
                <a:cxn ang="0">
                  <a:pos x="T2" y="T3"/>
                </a:cxn>
                <a:cxn ang="0">
                  <a:pos x="T4" y="T5"/>
                </a:cxn>
                <a:cxn ang="0">
                  <a:pos x="T6" y="T7"/>
                </a:cxn>
                <a:cxn ang="0">
                  <a:pos x="T8" y="T9"/>
                </a:cxn>
              </a:cxnLst>
              <a:rect l="0" t="0" r="r" b="b"/>
              <a:pathLst>
                <a:path w="13" h="56">
                  <a:moveTo>
                    <a:pt x="0" y="14"/>
                  </a:moveTo>
                  <a:lnTo>
                    <a:pt x="13" y="0"/>
                  </a:lnTo>
                  <a:lnTo>
                    <a:pt x="13" y="42"/>
                  </a:lnTo>
                  <a:lnTo>
                    <a:pt x="0" y="56"/>
                  </a:lnTo>
                  <a:lnTo>
                    <a:pt x="0" y="14"/>
                  </a:lnTo>
                  <a:close/>
                </a:path>
              </a:pathLst>
            </a:custGeom>
            <a:solidFill>
              <a:srgbClr val="292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48"/>
            <p:cNvSpPr>
              <a:spLocks/>
            </p:cNvSpPr>
            <p:nvPr/>
          </p:nvSpPr>
          <p:spPr bwMode="auto">
            <a:xfrm>
              <a:off x="5299" y="3342"/>
              <a:ext cx="58" cy="64"/>
            </a:xfrm>
            <a:custGeom>
              <a:avLst/>
              <a:gdLst>
                <a:gd name="T0" fmla="*/ 13 w 53"/>
                <a:gd name="T1" fmla="*/ 0 h 56"/>
                <a:gd name="T2" fmla="*/ 0 w 53"/>
                <a:gd name="T3" fmla="*/ 14 h 56"/>
                <a:gd name="T4" fmla="*/ 0 w 53"/>
                <a:gd name="T5" fmla="*/ 56 h 56"/>
                <a:gd name="T6" fmla="*/ 40 w 53"/>
                <a:gd name="T7" fmla="*/ 56 h 56"/>
                <a:gd name="T8" fmla="*/ 53 w 53"/>
                <a:gd name="T9" fmla="*/ 42 h 56"/>
                <a:gd name="T10" fmla="*/ 53 w 53"/>
                <a:gd name="T11" fmla="*/ 0 h 56"/>
                <a:gd name="T12" fmla="*/ 13 w 5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3" h="56">
                  <a:moveTo>
                    <a:pt x="13" y="0"/>
                  </a:moveTo>
                  <a:lnTo>
                    <a:pt x="0" y="14"/>
                  </a:lnTo>
                  <a:lnTo>
                    <a:pt x="0" y="56"/>
                  </a:lnTo>
                  <a:lnTo>
                    <a:pt x="40" y="56"/>
                  </a:lnTo>
                  <a:lnTo>
                    <a:pt x="53" y="42"/>
                  </a:lnTo>
                  <a:lnTo>
                    <a:pt x="53" y="0"/>
                  </a:lnTo>
                  <a:lnTo>
                    <a:pt x="13"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49"/>
            <p:cNvSpPr>
              <a:spLocks/>
            </p:cNvSpPr>
            <p:nvPr/>
          </p:nvSpPr>
          <p:spPr bwMode="auto">
            <a:xfrm>
              <a:off x="5299" y="3342"/>
              <a:ext cx="58" cy="16"/>
            </a:xfrm>
            <a:custGeom>
              <a:avLst/>
              <a:gdLst>
                <a:gd name="T0" fmla="*/ 0 w 53"/>
                <a:gd name="T1" fmla="*/ 14 h 14"/>
                <a:gd name="T2" fmla="*/ 40 w 53"/>
                <a:gd name="T3" fmla="*/ 14 h 14"/>
                <a:gd name="T4" fmla="*/ 53 w 53"/>
                <a:gd name="T5" fmla="*/ 0 h 14"/>
              </a:gdLst>
              <a:ahLst/>
              <a:cxnLst>
                <a:cxn ang="0">
                  <a:pos x="T0" y="T1"/>
                </a:cxn>
                <a:cxn ang="0">
                  <a:pos x="T2" y="T3"/>
                </a:cxn>
                <a:cxn ang="0">
                  <a:pos x="T4" y="T5"/>
                </a:cxn>
              </a:cxnLst>
              <a:rect l="0" t="0" r="r" b="b"/>
              <a:pathLst>
                <a:path w="53" h="14">
                  <a:moveTo>
                    <a:pt x="0" y="14"/>
                  </a:moveTo>
                  <a:lnTo>
                    <a:pt x="40" y="14"/>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Line 150"/>
            <p:cNvSpPr>
              <a:spLocks noChangeShapeType="1"/>
            </p:cNvSpPr>
            <p:nvPr/>
          </p:nvSpPr>
          <p:spPr bwMode="auto">
            <a:xfrm flipV="1">
              <a:off x="5343" y="3358"/>
              <a:ext cx="1" cy="4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 name="AutoShape 151"/>
          <p:cNvSpPr>
            <a:spLocks noChangeArrowheads="1"/>
          </p:cNvSpPr>
          <p:nvPr/>
        </p:nvSpPr>
        <p:spPr bwMode="auto">
          <a:xfrm flipH="1">
            <a:off x="6373813" y="4619079"/>
            <a:ext cx="484187" cy="269875"/>
          </a:xfrm>
          <a:prstGeom prst="wedgeRectCallout">
            <a:avLst>
              <a:gd name="adj1" fmla="val -43750"/>
              <a:gd name="adj2" fmla="val 69792"/>
            </a:avLst>
          </a:prstGeom>
          <a:solidFill>
            <a:srgbClr val="FFE8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900"/>
              <a:t>Need </a:t>
            </a:r>
          </a:p>
          <a:p>
            <a:pPr algn="ctr" eaLnBrk="1" hangingPunct="1"/>
            <a:r>
              <a:rPr lang="en-US" sz="900"/>
              <a:t>help?</a:t>
            </a:r>
            <a:endParaRPr lang="en-US" sz="1800"/>
          </a:p>
        </p:txBody>
      </p:sp>
      <p:sp>
        <p:nvSpPr>
          <p:cNvPr id="154" name="AutoShape 152"/>
          <p:cNvSpPr>
            <a:spLocks noChangeArrowheads="1"/>
          </p:cNvSpPr>
          <p:nvPr/>
        </p:nvSpPr>
        <p:spPr bwMode="auto">
          <a:xfrm flipH="1">
            <a:off x="5403850" y="4484141"/>
            <a:ext cx="484188" cy="269875"/>
          </a:xfrm>
          <a:prstGeom prst="wedgeRectCallout">
            <a:avLst>
              <a:gd name="adj1" fmla="val -43750"/>
              <a:gd name="adj2" fmla="val 69269"/>
            </a:avLst>
          </a:prstGeom>
          <a:solidFill>
            <a:srgbClr val="FFE8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900"/>
              <a:t>Need </a:t>
            </a:r>
          </a:p>
          <a:p>
            <a:pPr algn="ctr" eaLnBrk="1" hangingPunct="1"/>
            <a:r>
              <a:rPr lang="en-US" sz="900"/>
              <a:t>help?</a:t>
            </a:r>
            <a:endParaRPr lang="en-US" sz="1800"/>
          </a:p>
        </p:txBody>
      </p:sp>
      <p:sp>
        <p:nvSpPr>
          <p:cNvPr id="155" name="Rectangle 153"/>
          <p:cNvSpPr>
            <a:spLocks noChangeArrowheads="1"/>
          </p:cNvSpPr>
          <p:nvPr/>
        </p:nvSpPr>
        <p:spPr bwMode="auto">
          <a:xfrm>
            <a:off x="4878388" y="5389016"/>
            <a:ext cx="1651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t>X</a:t>
            </a:r>
          </a:p>
        </p:txBody>
      </p:sp>
      <p:sp>
        <p:nvSpPr>
          <p:cNvPr id="156" name="Rectangle 154"/>
          <p:cNvSpPr>
            <a:spLocks noChangeArrowheads="1"/>
          </p:cNvSpPr>
          <p:nvPr/>
        </p:nvSpPr>
        <p:spPr bwMode="auto">
          <a:xfrm>
            <a:off x="5951538" y="2210841"/>
            <a:ext cx="2095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57" name="Rectangle 155"/>
          <p:cNvSpPr>
            <a:spLocks noChangeArrowheads="1"/>
          </p:cNvSpPr>
          <p:nvPr/>
        </p:nvSpPr>
        <p:spPr bwMode="auto">
          <a:xfrm>
            <a:off x="6430963" y="2323554"/>
            <a:ext cx="2095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58" name="Rectangle 156"/>
          <p:cNvSpPr>
            <a:spLocks noChangeArrowheads="1"/>
          </p:cNvSpPr>
          <p:nvPr/>
        </p:nvSpPr>
        <p:spPr bwMode="auto">
          <a:xfrm>
            <a:off x="6534150" y="2282279"/>
            <a:ext cx="2095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59" name="Rectangle 157"/>
          <p:cNvSpPr>
            <a:spLocks noChangeArrowheads="1"/>
          </p:cNvSpPr>
          <p:nvPr/>
        </p:nvSpPr>
        <p:spPr bwMode="auto">
          <a:xfrm>
            <a:off x="6604000" y="1996529"/>
            <a:ext cx="2095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0" name="Rectangle 158"/>
          <p:cNvSpPr>
            <a:spLocks noChangeArrowheads="1"/>
          </p:cNvSpPr>
          <p:nvPr/>
        </p:nvSpPr>
        <p:spPr bwMode="auto">
          <a:xfrm>
            <a:off x="5772150" y="2047329"/>
            <a:ext cx="2095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1" name="Rectangle 159"/>
          <p:cNvSpPr>
            <a:spLocks noChangeArrowheads="1"/>
          </p:cNvSpPr>
          <p:nvPr/>
        </p:nvSpPr>
        <p:spPr bwMode="auto">
          <a:xfrm>
            <a:off x="4537075" y="3341141"/>
            <a:ext cx="2095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2" name="Rectangle 160"/>
          <p:cNvSpPr>
            <a:spLocks noChangeArrowheads="1"/>
          </p:cNvSpPr>
          <p:nvPr/>
        </p:nvSpPr>
        <p:spPr bwMode="auto">
          <a:xfrm flipH="1">
            <a:off x="4641850" y="3582441"/>
            <a:ext cx="155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3" name="Rectangle 161"/>
          <p:cNvSpPr>
            <a:spLocks noChangeArrowheads="1"/>
          </p:cNvSpPr>
          <p:nvPr/>
        </p:nvSpPr>
        <p:spPr bwMode="auto">
          <a:xfrm flipH="1">
            <a:off x="4710113" y="3291929"/>
            <a:ext cx="1555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4" name="Rectangle 162"/>
          <p:cNvSpPr>
            <a:spLocks noChangeArrowheads="1"/>
          </p:cNvSpPr>
          <p:nvPr/>
        </p:nvSpPr>
        <p:spPr bwMode="auto">
          <a:xfrm flipH="1">
            <a:off x="5327650" y="3595141"/>
            <a:ext cx="15716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5" name="Rectangle 163"/>
          <p:cNvSpPr>
            <a:spLocks noChangeArrowheads="1"/>
          </p:cNvSpPr>
          <p:nvPr/>
        </p:nvSpPr>
        <p:spPr bwMode="auto">
          <a:xfrm flipH="1">
            <a:off x="5230813" y="3544341"/>
            <a:ext cx="155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6" name="Rectangle 164"/>
          <p:cNvSpPr>
            <a:spLocks noChangeArrowheads="1"/>
          </p:cNvSpPr>
          <p:nvPr/>
        </p:nvSpPr>
        <p:spPr bwMode="auto">
          <a:xfrm flipH="1">
            <a:off x="7094538" y="3688804"/>
            <a:ext cx="1555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7" name="Rectangle 165"/>
          <p:cNvSpPr>
            <a:spLocks noChangeArrowheads="1"/>
          </p:cNvSpPr>
          <p:nvPr/>
        </p:nvSpPr>
        <p:spPr bwMode="auto">
          <a:xfrm flipH="1">
            <a:off x="7094538" y="3476079"/>
            <a:ext cx="1555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8" name="Rectangle 166"/>
          <p:cNvSpPr>
            <a:spLocks noChangeArrowheads="1"/>
          </p:cNvSpPr>
          <p:nvPr/>
        </p:nvSpPr>
        <p:spPr bwMode="auto">
          <a:xfrm flipH="1">
            <a:off x="6991350" y="3593554"/>
            <a:ext cx="1555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69" name="Rectangle 167"/>
          <p:cNvSpPr>
            <a:spLocks noChangeArrowheads="1"/>
          </p:cNvSpPr>
          <p:nvPr/>
        </p:nvSpPr>
        <p:spPr bwMode="auto">
          <a:xfrm flipH="1">
            <a:off x="6991350" y="3358604"/>
            <a:ext cx="1555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70" name="Rectangle 168"/>
          <p:cNvSpPr>
            <a:spLocks noChangeArrowheads="1"/>
          </p:cNvSpPr>
          <p:nvPr/>
        </p:nvSpPr>
        <p:spPr bwMode="auto">
          <a:xfrm flipH="1">
            <a:off x="7989888" y="3691979"/>
            <a:ext cx="1555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71" name="Rectangle 169"/>
          <p:cNvSpPr>
            <a:spLocks noChangeArrowheads="1"/>
          </p:cNvSpPr>
          <p:nvPr/>
        </p:nvSpPr>
        <p:spPr bwMode="auto">
          <a:xfrm flipH="1">
            <a:off x="7989888" y="3906291"/>
            <a:ext cx="155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
        <p:nvSpPr>
          <p:cNvPr id="172" name="Rectangle 170"/>
          <p:cNvSpPr>
            <a:spLocks noChangeArrowheads="1"/>
          </p:cNvSpPr>
          <p:nvPr/>
        </p:nvSpPr>
        <p:spPr bwMode="auto">
          <a:xfrm flipH="1">
            <a:off x="7885113" y="4090441"/>
            <a:ext cx="155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409575" defTabSz="820738">
              <a:defRPr sz="2400">
                <a:solidFill>
                  <a:schemeClr val="tx1"/>
                </a:solidFill>
                <a:latin typeface="Arial" panose="020B0604020202020204" pitchFamily="34" charset="0"/>
                <a:ea typeface="ＭＳ Ｐゴシック" panose="020B0600070205080204" pitchFamily="34" charset="-128"/>
              </a:defRPr>
            </a:lvl2pPr>
            <a:lvl3pPr marL="820738" defTabSz="820738">
              <a:defRPr sz="2400">
                <a:solidFill>
                  <a:schemeClr val="tx1"/>
                </a:solidFill>
                <a:latin typeface="Arial" panose="020B0604020202020204" pitchFamily="34" charset="0"/>
                <a:ea typeface="ＭＳ Ｐゴシック" panose="020B0600070205080204" pitchFamily="34" charset="-128"/>
              </a:defRPr>
            </a:lvl3pPr>
            <a:lvl4pPr marL="1230313" defTabSz="820738">
              <a:defRPr sz="2400">
                <a:solidFill>
                  <a:schemeClr val="tx1"/>
                </a:solidFill>
                <a:latin typeface="Arial" panose="020B0604020202020204" pitchFamily="34" charset="0"/>
                <a:ea typeface="ＭＳ Ｐゴシック" panose="020B0600070205080204" pitchFamily="34" charset="-128"/>
              </a:defRPr>
            </a:lvl4pPr>
            <a:lvl5pPr marL="1641475" defTabSz="820738">
              <a:defRPr sz="2400">
                <a:solidFill>
                  <a:schemeClr val="tx1"/>
                </a:solidFill>
                <a:latin typeface="Arial" panose="020B0604020202020204" pitchFamily="34" charset="0"/>
                <a:ea typeface="ＭＳ Ｐゴシック" panose="020B0600070205080204" pitchFamily="34" charset="-128"/>
              </a:defRPr>
            </a:lvl5pPr>
            <a:lvl6pPr marL="20986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5558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0130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470275"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700">
                <a:latin typeface="Times" panose="02020603050405020304" pitchFamily="18" charset="0"/>
              </a:rPr>
              <a:t>x</a:t>
            </a:r>
            <a:endParaRPr lang="en-US" sz="1800">
              <a:latin typeface="Times" panose="02020603050405020304" pitchFamily="18" charset="0"/>
            </a:endParaRPr>
          </a:p>
        </p:txBody>
      </p:sp>
    </p:spTree>
    <p:extLst>
      <p:ext uri="{BB962C8B-B14F-4D97-AF65-F5344CB8AC3E}">
        <p14:creationId xmlns:p14="http://schemas.microsoft.com/office/powerpoint/2010/main" val="2667588005"/>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25</a:t>
            </a:fld>
            <a:endParaRPr lang="en-US" dirty="0"/>
          </a:p>
        </p:txBody>
      </p:sp>
      <p:sp>
        <p:nvSpPr>
          <p:cNvPr id="3" name="Rectangle 2"/>
          <p:cNvSpPr txBox="1">
            <a:spLocks noChangeArrowheads="1"/>
          </p:cNvSpPr>
          <p:nvPr/>
        </p:nvSpPr>
        <p:spPr>
          <a:xfrm>
            <a:off x="179512" y="663352"/>
            <a:ext cx="6999815"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400" u="sng" kern="0" dirty="0" smtClean="0">
                <a:latin typeface="Arial Unicode MS" panose="020B0604020202020204" pitchFamily="34" charset="-128"/>
                <a:ea typeface="Arial Unicode MS" panose="020B0604020202020204" pitchFamily="34" charset="-128"/>
                <a:cs typeface="Arial Unicode MS" panose="020B0604020202020204" pitchFamily="34" charset="-128"/>
              </a:rPr>
              <a:t> Key Criteria for achieving Single Piece Flow </a:t>
            </a:r>
            <a:endParaRPr lang="en-US" sz="2400" u="sng"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3"/>
          <p:cNvSpPr txBox="1">
            <a:spLocks noChangeArrowheads="1"/>
          </p:cNvSpPr>
          <p:nvPr/>
        </p:nvSpPr>
        <p:spPr>
          <a:xfrm>
            <a:off x="107504" y="1268760"/>
            <a:ext cx="8960296" cy="4896544"/>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r>
              <a:rPr lang="en-US" kern="0" dirty="0" smtClean="0">
                <a:ea typeface="Arial Unicode MS" panose="020B0604020202020204" pitchFamily="34" charset="-128"/>
                <a:cs typeface="Arial Unicode MS" panose="020B0604020202020204" pitchFamily="34" charset="-128"/>
              </a:rPr>
              <a:t> Ensure consistent capability  - The Operation must be capable of fulfilling customer requirements.</a:t>
            </a:r>
          </a:p>
          <a:p>
            <a:pPr marL="381000" indent="-381000" algn="l"/>
            <a:endParaRPr lang="en-US" kern="0" dirty="0" smtClean="0">
              <a:ea typeface="Arial Unicode MS" panose="020B0604020202020204" pitchFamily="34" charset="-128"/>
              <a:cs typeface="Arial Unicode MS" panose="020B0604020202020204" pitchFamily="34" charset="-128"/>
            </a:endParaRPr>
          </a:p>
          <a:p>
            <a:pPr marL="381000" indent="-381000" algn="l"/>
            <a:r>
              <a:rPr lang="en-US" kern="0" dirty="0" smtClean="0">
                <a:ea typeface="Arial Unicode MS" panose="020B0604020202020204" pitchFamily="34" charset="-128"/>
                <a:cs typeface="Arial Unicode MS" panose="020B0604020202020204" pitchFamily="34" charset="-128"/>
              </a:rPr>
              <a:t> Consistent application and availability of resources – people, materials and equipment</a:t>
            </a:r>
          </a:p>
          <a:p>
            <a:pPr marL="381000" indent="-381000" algn="l"/>
            <a:endParaRPr lang="en-US" kern="0" dirty="0" smtClean="0">
              <a:ea typeface="Arial Unicode MS" panose="020B0604020202020204" pitchFamily="34" charset="-128"/>
              <a:cs typeface="Arial Unicode MS" panose="020B0604020202020204" pitchFamily="34" charset="-128"/>
            </a:endParaRPr>
          </a:p>
          <a:p>
            <a:pPr marL="381000" indent="-381000" algn="l"/>
            <a:r>
              <a:rPr lang="en-US" kern="0" dirty="0" smtClean="0">
                <a:ea typeface="Arial Unicode MS" panose="020B0604020202020204" pitchFamily="34" charset="-128"/>
                <a:cs typeface="Arial Unicode MS" panose="020B0604020202020204" pitchFamily="34" charset="-128"/>
              </a:rPr>
              <a:t> Reliability of processes and equipment – Upkeep of machines and equipment is of prime importance (TPM)</a:t>
            </a:r>
          </a:p>
          <a:p>
            <a:pPr marL="381000" indent="-381000" algn="l"/>
            <a:endParaRPr lang="en-US" kern="0" dirty="0" smtClean="0">
              <a:ea typeface="Arial Unicode MS" panose="020B0604020202020204" pitchFamily="34" charset="-128"/>
              <a:cs typeface="Arial Unicode MS" panose="020B0604020202020204" pitchFamily="34" charset="-128"/>
            </a:endParaRPr>
          </a:p>
          <a:p>
            <a:pPr marL="381000" indent="-381000" algn="l"/>
            <a:r>
              <a:rPr lang="en-US" kern="0" dirty="0" smtClean="0">
                <a:ea typeface="Arial Unicode MS" panose="020B0604020202020204" pitchFamily="34" charset="-128"/>
                <a:cs typeface="Arial Unicode MS" panose="020B0604020202020204" pitchFamily="34" charset="-128"/>
              </a:rPr>
              <a:t>Operation cycle times must be balanced to the </a:t>
            </a:r>
            <a:r>
              <a:rPr lang="en-US" kern="0" dirty="0" err="1" smtClean="0">
                <a:ea typeface="Arial Unicode MS" panose="020B0604020202020204" pitchFamily="34" charset="-128"/>
                <a:cs typeface="Arial Unicode MS" panose="020B0604020202020204" pitchFamily="34" charset="-128"/>
              </a:rPr>
              <a:t>takt</a:t>
            </a:r>
            <a:r>
              <a:rPr lang="en-US" kern="0" dirty="0" smtClean="0">
                <a:ea typeface="Arial Unicode MS" panose="020B0604020202020204" pitchFamily="34" charset="-128"/>
                <a:cs typeface="Arial Unicode MS" panose="020B0604020202020204" pitchFamily="34" charset="-128"/>
              </a:rPr>
              <a:t> time – uneven work times will create waiting time and over-production.</a:t>
            </a:r>
            <a:endParaRPr lang="en-US" kern="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30110681"/>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26</a:t>
            </a:fld>
            <a:endParaRPr lang="en-US" dirty="0"/>
          </a:p>
        </p:txBody>
      </p:sp>
      <p:sp>
        <p:nvSpPr>
          <p:cNvPr id="3" name="Rectangle 2"/>
          <p:cNvSpPr txBox="1">
            <a:spLocks noChangeArrowheads="1"/>
          </p:cNvSpPr>
          <p:nvPr/>
        </p:nvSpPr>
        <p:spPr>
          <a:xfrm>
            <a:off x="124726" y="735360"/>
            <a:ext cx="6535506"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a:r>
              <a:rPr lang="en-US" sz="2400" u="sng" kern="0" dirty="0" smtClean="0">
                <a:latin typeface="Arial Unicode MS" panose="020B0604020202020204" pitchFamily="34" charset="-128"/>
                <a:ea typeface="Arial Unicode MS" panose="020B0604020202020204" pitchFamily="34" charset="-128"/>
                <a:cs typeface="Arial Unicode MS" panose="020B0604020202020204" pitchFamily="34" charset="-128"/>
              </a:rPr>
              <a:t> Single Piece Flow - Learnings</a:t>
            </a:r>
            <a:endParaRPr lang="en-US" sz="2400" u="sng"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3"/>
          <p:cNvSpPr txBox="1">
            <a:spLocks noChangeArrowheads="1"/>
          </p:cNvSpPr>
          <p:nvPr/>
        </p:nvSpPr>
        <p:spPr>
          <a:xfrm>
            <a:off x="179512" y="1981200"/>
            <a:ext cx="8888288" cy="41148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When  Operations are linked together, there is more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teamwork, rapid feed-back on earlier quality problems,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control over the process and direct pressure for people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to solve problems and think and grow. Ultimately Single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Piece Flow challenges people to think and improve,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Because of this focus on  thinking, the Toyota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Production System is now also being referred as the </a:t>
            </a:r>
          </a:p>
          <a:p>
            <a:pPr marL="381000" indent="-381000" algn="l"/>
            <a:r>
              <a:rPr lang="en-US" b="1" kern="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Thinking Production System</a:t>
            </a:r>
            <a:endParaRPr lang="en-US" b="1"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57546048"/>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27</a:t>
            </a:fld>
            <a:endParaRPr lang="en-US" dirty="0"/>
          </a:p>
        </p:txBody>
      </p:sp>
      <p:sp>
        <p:nvSpPr>
          <p:cNvPr id="3" name="Rectangle 2"/>
          <p:cNvSpPr txBox="1">
            <a:spLocks noChangeArrowheads="1"/>
          </p:cNvSpPr>
          <p:nvPr/>
        </p:nvSpPr>
        <p:spPr>
          <a:xfrm>
            <a:off x="251520" y="990600"/>
            <a:ext cx="8816280" cy="494184"/>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marL="838200" indent="-838200" algn="l"/>
            <a:r>
              <a:rPr lang="en-US" sz="1800" b="1" kern="0" dirty="0" smtClean="0">
                <a:latin typeface="Arial" panose="020B0604020202020204" pitchFamily="34" charset="0"/>
              </a:rPr>
              <a:t>Principle 2: Create continuous process flow to bring problems to the surface</a:t>
            </a:r>
            <a:endParaRPr lang="en-US" sz="1800" b="1" kern="0" dirty="0">
              <a:latin typeface="Arial" panose="020B0604020202020204" pitchFamily="34" charset="0"/>
            </a:endParaRPr>
          </a:p>
        </p:txBody>
      </p:sp>
      <p:sp>
        <p:nvSpPr>
          <p:cNvPr id="5" name="Rectangle 3"/>
          <p:cNvSpPr txBox="1">
            <a:spLocks noChangeArrowheads="1"/>
          </p:cNvSpPr>
          <p:nvPr/>
        </p:nvSpPr>
        <p:spPr>
          <a:xfrm>
            <a:off x="457200" y="1981200"/>
            <a:ext cx="8153400" cy="42672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gn="l">
              <a:buClr>
                <a:schemeClr val="tx1"/>
              </a:buClr>
            </a:pPr>
            <a:endParaRPr lang="en-US" b="1" kern="0" dirty="0" smtClean="0"/>
          </a:p>
          <a:p>
            <a:pPr algn="l">
              <a:buClr>
                <a:schemeClr val="tx1"/>
              </a:buClr>
            </a:pPr>
            <a:r>
              <a:rPr lang="en-US" kern="0" dirty="0" smtClean="0"/>
              <a:t>Redesign processes to achieve </a:t>
            </a:r>
            <a:r>
              <a:rPr lang="en-US" b="1" kern="0" dirty="0" smtClean="0">
                <a:solidFill>
                  <a:schemeClr val="accent2"/>
                </a:solidFill>
              </a:rPr>
              <a:t>continuous flow</a:t>
            </a:r>
            <a:r>
              <a:rPr lang="en-US" kern="0" dirty="0" smtClean="0"/>
              <a:t>.</a:t>
            </a:r>
          </a:p>
          <a:p>
            <a:pPr algn="l">
              <a:buClr>
                <a:schemeClr val="tx1"/>
              </a:buClr>
            </a:pPr>
            <a:endParaRPr lang="en-US" kern="0" dirty="0" smtClean="0"/>
          </a:p>
          <a:p>
            <a:pPr algn="l">
              <a:buClr>
                <a:schemeClr val="tx1"/>
              </a:buClr>
            </a:pPr>
            <a:r>
              <a:rPr lang="en-US" kern="0" dirty="0" smtClean="0"/>
              <a:t>Create flow to move material </a:t>
            </a:r>
            <a:r>
              <a:rPr lang="en-US" b="1" kern="0" dirty="0" smtClean="0">
                <a:solidFill>
                  <a:schemeClr val="accent2"/>
                </a:solidFill>
              </a:rPr>
              <a:t>and</a:t>
            </a:r>
            <a:r>
              <a:rPr lang="en-US" kern="0" dirty="0" smtClean="0"/>
              <a:t> information fast. </a:t>
            </a:r>
          </a:p>
          <a:p>
            <a:pPr algn="l">
              <a:buClr>
                <a:schemeClr val="tx1"/>
              </a:buClr>
            </a:pPr>
            <a:endParaRPr lang="en-US" kern="0" dirty="0" smtClean="0"/>
          </a:p>
          <a:p>
            <a:pPr algn="l">
              <a:buClr>
                <a:schemeClr val="tx1"/>
              </a:buClr>
            </a:pPr>
            <a:r>
              <a:rPr lang="en-US" kern="0" dirty="0" smtClean="0"/>
              <a:t>Link processes </a:t>
            </a:r>
            <a:r>
              <a:rPr lang="en-US" b="1" kern="0" dirty="0" smtClean="0">
                <a:solidFill>
                  <a:schemeClr val="accent2"/>
                </a:solidFill>
              </a:rPr>
              <a:t>and</a:t>
            </a:r>
            <a:r>
              <a:rPr lang="en-US" kern="0" dirty="0" smtClean="0"/>
              <a:t> people so that problems surface right away.</a:t>
            </a:r>
          </a:p>
          <a:p>
            <a:pPr algn="l">
              <a:buClr>
                <a:schemeClr val="tx1"/>
              </a:buClr>
            </a:pPr>
            <a:endParaRPr lang="en-US" kern="0" dirty="0" smtClean="0"/>
          </a:p>
          <a:p>
            <a:pPr algn="l">
              <a:buClr>
                <a:schemeClr val="tx1"/>
              </a:buClr>
            </a:pPr>
            <a:r>
              <a:rPr lang="en-US" kern="0" dirty="0" smtClean="0"/>
              <a:t>Make flow </a:t>
            </a:r>
            <a:r>
              <a:rPr lang="en-US" b="1" kern="0" dirty="0" smtClean="0">
                <a:solidFill>
                  <a:schemeClr val="accent2"/>
                </a:solidFill>
              </a:rPr>
              <a:t>obvious</a:t>
            </a:r>
            <a:r>
              <a:rPr lang="en-US" kern="0" dirty="0" smtClean="0"/>
              <a:t> throughout your organizational culture. </a:t>
            </a:r>
          </a:p>
          <a:p>
            <a:pPr algn="l">
              <a:buClr>
                <a:schemeClr val="tx1"/>
              </a:buClr>
            </a:pPr>
            <a:endParaRPr lang="en-US" kern="0" dirty="0"/>
          </a:p>
        </p:txBody>
      </p:sp>
    </p:spTree>
    <p:extLst>
      <p:ext uri="{BB962C8B-B14F-4D97-AF65-F5344CB8AC3E}">
        <p14:creationId xmlns:p14="http://schemas.microsoft.com/office/powerpoint/2010/main" val="3550944470"/>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28</a:t>
            </a:fld>
            <a:endParaRPr lang="en-US" dirty="0"/>
          </a:p>
        </p:txBody>
      </p:sp>
      <p:sp>
        <p:nvSpPr>
          <p:cNvPr id="3" name="Rectangle 2"/>
          <p:cNvSpPr txBox="1">
            <a:spLocks noChangeArrowheads="1"/>
          </p:cNvSpPr>
          <p:nvPr/>
        </p:nvSpPr>
        <p:spPr>
          <a:xfrm>
            <a:off x="100741" y="704180"/>
            <a:ext cx="8586059" cy="63658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a:r>
              <a:rPr lang="en-US" sz="2000" u="sng" kern="0" dirty="0" smtClean="0">
                <a:latin typeface="+mn-lt"/>
              </a:rPr>
              <a:t>Principle 4: Level out workload (heijunka)</a:t>
            </a:r>
            <a:endParaRPr lang="en-US" sz="2000" u="sng" kern="0" dirty="0">
              <a:latin typeface="+mn-lt"/>
            </a:endParaRPr>
          </a:p>
        </p:txBody>
      </p:sp>
      <p:sp>
        <p:nvSpPr>
          <p:cNvPr id="5" name="Rectangle 3"/>
          <p:cNvSpPr txBox="1">
            <a:spLocks noChangeArrowheads="1"/>
          </p:cNvSpPr>
          <p:nvPr/>
        </p:nvSpPr>
        <p:spPr>
          <a:xfrm>
            <a:off x="179512" y="1389211"/>
            <a:ext cx="8507288" cy="5064125"/>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lnSpc>
                <a:spcPct val="90000"/>
              </a:lnSpc>
              <a:buClr>
                <a:schemeClr val="tx1"/>
              </a:buClr>
            </a:pPr>
            <a:r>
              <a:rPr lang="en-US" sz="2000" kern="0" dirty="0" smtClean="0">
                <a:ea typeface="Arial Unicode MS" panose="020B0604020202020204" pitchFamily="34" charset="-128"/>
                <a:cs typeface="Arial Unicode MS" panose="020B0604020202020204" pitchFamily="34" charset="-128"/>
              </a:rPr>
              <a:t>Eliminating Muda is just one third of the equation for making lean successful.  Eliminating Muri and eliminating Mura in production are just as important.</a:t>
            </a:r>
          </a:p>
          <a:p>
            <a:pPr marL="381000" indent="-381000" algn="l">
              <a:lnSpc>
                <a:spcPct val="90000"/>
              </a:lnSpc>
              <a:buClr>
                <a:schemeClr val="tx1"/>
              </a:buClr>
            </a:pPr>
            <a:endParaRPr lang="en-US" sz="2000" kern="0" dirty="0" smtClean="0">
              <a:ea typeface="Arial Unicode MS" panose="020B0604020202020204" pitchFamily="34" charset="-128"/>
              <a:cs typeface="Arial Unicode MS" panose="020B0604020202020204" pitchFamily="34" charset="-128"/>
            </a:endParaRPr>
          </a:p>
          <a:p>
            <a:pPr marL="381000" indent="-381000" algn="l">
              <a:lnSpc>
                <a:spcPct val="90000"/>
              </a:lnSpc>
              <a:buClr>
                <a:schemeClr val="tx1"/>
              </a:buClr>
            </a:pPr>
            <a:r>
              <a:rPr lang="en-US" sz="2000" i="1" kern="0" dirty="0" smtClean="0">
                <a:solidFill>
                  <a:schemeClr val="accent2"/>
                </a:solidFill>
                <a:ea typeface="Arial Unicode MS" panose="020B0604020202020204" pitchFamily="34" charset="-128"/>
                <a:cs typeface="Arial Unicode MS" panose="020B0604020202020204" pitchFamily="34" charset="-128"/>
              </a:rPr>
              <a:t>Muda</a:t>
            </a:r>
            <a:r>
              <a:rPr lang="en-US" sz="2000" kern="0" dirty="0" smtClean="0">
                <a:ea typeface="Arial Unicode MS" panose="020B0604020202020204" pitchFamily="34" charset="-128"/>
                <a:cs typeface="Arial Unicode MS" panose="020B0604020202020204" pitchFamily="34" charset="-128"/>
              </a:rPr>
              <a:t> (waste)</a:t>
            </a:r>
          </a:p>
          <a:p>
            <a:pPr marL="838200" lvl="1" indent="-381000" algn="l">
              <a:lnSpc>
                <a:spcPct val="90000"/>
              </a:lnSpc>
              <a:buClr>
                <a:schemeClr val="tx1"/>
              </a:buClr>
              <a:buFontTx/>
              <a:buChar char="•"/>
            </a:pPr>
            <a:r>
              <a:rPr lang="en-US" sz="1800" kern="0" dirty="0" smtClean="0">
                <a:solidFill>
                  <a:schemeClr val="accent2"/>
                </a:solidFill>
                <a:ea typeface="Arial Unicode MS" panose="020B0604020202020204" pitchFamily="34" charset="-128"/>
                <a:cs typeface="Arial Unicode MS" panose="020B0604020202020204" pitchFamily="34" charset="-128"/>
              </a:rPr>
              <a:t>T</a:t>
            </a:r>
            <a:r>
              <a:rPr lang="en-US" sz="1800" kern="0" dirty="0" smtClean="0">
                <a:ea typeface="Arial Unicode MS" panose="020B0604020202020204" pitchFamily="34" charset="-128"/>
                <a:cs typeface="Arial Unicode MS" panose="020B0604020202020204" pitchFamily="34" charset="-128"/>
              </a:rPr>
              <a:t>ransportation, </a:t>
            </a:r>
            <a:r>
              <a:rPr lang="en-US" sz="1800" kern="0" dirty="0" smtClean="0">
                <a:solidFill>
                  <a:schemeClr val="accent2"/>
                </a:solidFill>
                <a:ea typeface="Arial Unicode MS" panose="020B0604020202020204" pitchFamily="34" charset="-128"/>
                <a:cs typeface="Arial Unicode MS" panose="020B0604020202020204" pitchFamily="34" charset="-128"/>
              </a:rPr>
              <a:t>I</a:t>
            </a:r>
            <a:r>
              <a:rPr lang="en-US" sz="1800" kern="0" dirty="0" smtClean="0">
                <a:ea typeface="Arial Unicode MS" panose="020B0604020202020204" pitchFamily="34" charset="-128"/>
                <a:cs typeface="Arial Unicode MS" panose="020B0604020202020204" pitchFamily="34" charset="-128"/>
              </a:rPr>
              <a:t>nventory, </a:t>
            </a:r>
            <a:r>
              <a:rPr lang="en-US" sz="1800" kern="0" dirty="0" smtClean="0">
                <a:solidFill>
                  <a:schemeClr val="accent2"/>
                </a:solidFill>
                <a:ea typeface="Arial Unicode MS" panose="020B0604020202020204" pitchFamily="34" charset="-128"/>
                <a:cs typeface="Arial Unicode MS" panose="020B0604020202020204" pitchFamily="34" charset="-128"/>
              </a:rPr>
              <a:t>M</a:t>
            </a:r>
            <a:r>
              <a:rPr lang="en-US" sz="1800" kern="0" dirty="0" smtClean="0">
                <a:ea typeface="Arial Unicode MS" panose="020B0604020202020204" pitchFamily="34" charset="-128"/>
                <a:cs typeface="Arial Unicode MS" panose="020B0604020202020204" pitchFamily="34" charset="-128"/>
              </a:rPr>
              <a:t>ovement,  </a:t>
            </a:r>
            <a:r>
              <a:rPr lang="en-US" sz="1800" kern="0" dirty="0" smtClean="0">
                <a:solidFill>
                  <a:schemeClr val="accent2"/>
                </a:solidFill>
                <a:ea typeface="Arial Unicode MS" panose="020B0604020202020204" pitchFamily="34" charset="-128"/>
                <a:cs typeface="Arial Unicode MS" panose="020B0604020202020204" pitchFamily="34" charset="-128"/>
              </a:rPr>
              <a:t>W</a:t>
            </a:r>
            <a:r>
              <a:rPr lang="en-US" sz="1800" kern="0" dirty="0" smtClean="0">
                <a:ea typeface="Arial Unicode MS" panose="020B0604020202020204" pitchFamily="34" charset="-128"/>
                <a:cs typeface="Arial Unicode MS" panose="020B0604020202020204" pitchFamily="34" charset="-128"/>
              </a:rPr>
              <a:t>aiting, </a:t>
            </a:r>
            <a:r>
              <a:rPr lang="en-US" sz="1800" kern="0" dirty="0" smtClean="0">
                <a:solidFill>
                  <a:schemeClr val="accent2"/>
                </a:solidFill>
                <a:ea typeface="Arial Unicode MS" panose="020B0604020202020204" pitchFamily="34" charset="-128"/>
                <a:cs typeface="Arial Unicode MS" panose="020B0604020202020204" pitchFamily="34" charset="-128"/>
              </a:rPr>
              <a:t>O</a:t>
            </a:r>
            <a:r>
              <a:rPr lang="en-US" sz="1800" kern="0" dirty="0" smtClean="0">
                <a:ea typeface="Arial Unicode MS" panose="020B0604020202020204" pitchFamily="34" charset="-128"/>
                <a:cs typeface="Arial Unicode MS" panose="020B0604020202020204" pitchFamily="34" charset="-128"/>
              </a:rPr>
              <a:t>verproduction,  </a:t>
            </a:r>
            <a:r>
              <a:rPr lang="en-US" sz="1800" kern="0" dirty="0" smtClean="0">
                <a:solidFill>
                  <a:schemeClr val="accent2"/>
                </a:solidFill>
                <a:ea typeface="Arial Unicode MS" panose="020B0604020202020204" pitchFamily="34" charset="-128"/>
                <a:cs typeface="Arial Unicode MS" panose="020B0604020202020204" pitchFamily="34" charset="-128"/>
              </a:rPr>
              <a:t>O</a:t>
            </a:r>
            <a:r>
              <a:rPr lang="en-US" sz="1800" kern="0" dirty="0" smtClean="0">
                <a:ea typeface="Arial Unicode MS" panose="020B0604020202020204" pitchFamily="34" charset="-128"/>
                <a:cs typeface="Arial Unicode MS" panose="020B0604020202020204" pitchFamily="34" charset="-128"/>
              </a:rPr>
              <a:t>ver processing, </a:t>
            </a:r>
            <a:r>
              <a:rPr lang="en-US" sz="1800" kern="0" dirty="0" smtClean="0">
                <a:solidFill>
                  <a:schemeClr val="accent2"/>
                </a:solidFill>
                <a:ea typeface="Arial Unicode MS" panose="020B0604020202020204" pitchFamily="34" charset="-128"/>
                <a:cs typeface="Arial Unicode MS" panose="020B0604020202020204" pitchFamily="34" charset="-128"/>
              </a:rPr>
              <a:t>D</a:t>
            </a:r>
            <a:r>
              <a:rPr lang="en-US" sz="1800" kern="0" dirty="0" smtClean="0">
                <a:ea typeface="Arial Unicode MS" panose="020B0604020202020204" pitchFamily="34" charset="-128"/>
                <a:cs typeface="Arial Unicode MS" panose="020B0604020202020204" pitchFamily="34" charset="-128"/>
              </a:rPr>
              <a:t>efects + Unused employee abilities</a:t>
            </a:r>
          </a:p>
          <a:p>
            <a:pPr marL="838200" lvl="1" indent="-381000" algn="l">
              <a:lnSpc>
                <a:spcPct val="90000"/>
              </a:lnSpc>
              <a:buClr>
                <a:schemeClr val="tx1"/>
              </a:buClr>
              <a:buFontTx/>
              <a:buChar char="•"/>
            </a:pPr>
            <a:endParaRPr lang="en-US" sz="1800" kern="0" dirty="0" smtClean="0">
              <a:ea typeface="Arial Unicode MS" panose="020B0604020202020204" pitchFamily="34" charset="-128"/>
              <a:cs typeface="Arial Unicode MS" panose="020B0604020202020204" pitchFamily="34" charset="-128"/>
            </a:endParaRPr>
          </a:p>
          <a:p>
            <a:pPr marL="381000" indent="-381000" algn="l">
              <a:lnSpc>
                <a:spcPct val="90000"/>
              </a:lnSpc>
              <a:buClr>
                <a:schemeClr val="tx1"/>
              </a:buClr>
            </a:pPr>
            <a:r>
              <a:rPr lang="en-US" sz="2000" i="1" kern="0" dirty="0" smtClean="0">
                <a:solidFill>
                  <a:schemeClr val="accent2"/>
                </a:solidFill>
                <a:ea typeface="Arial Unicode MS" panose="020B0604020202020204" pitchFamily="34" charset="-128"/>
                <a:cs typeface="Arial Unicode MS" panose="020B0604020202020204" pitchFamily="34" charset="-128"/>
              </a:rPr>
              <a:t>Muri</a:t>
            </a:r>
            <a:r>
              <a:rPr lang="en-US" sz="2000" kern="0" dirty="0" smtClean="0">
                <a:ea typeface="Arial Unicode MS" panose="020B0604020202020204" pitchFamily="34" charset="-128"/>
                <a:cs typeface="Arial Unicode MS" panose="020B0604020202020204" pitchFamily="34" charset="-128"/>
              </a:rPr>
              <a:t> (overburdening people or equipment) – Overburdening People results in Safety, Quality and Morale problems; Overburdening Equipment causes breakdowns and defects</a:t>
            </a:r>
          </a:p>
          <a:p>
            <a:pPr marL="381000" indent="-381000" algn="l">
              <a:lnSpc>
                <a:spcPct val="90000"/>
              </a:lnSpc>
              <a:buClr>
                <a:schemeClr val="tx1"/>
              </a:buClr>
            </a:pPr>
            <a:endParaRPr lang="en-US" sz="2000" i="1" kern="0" dirty="0" smtClean="0">
              <a:solidFill>
                <a:schemeClr val="accent2"/>
              </a:solidFill>
              <a:ea typeface="Arial Unicode MS" panose="020B0604020202020204" pitchFamily="34" charset="-128"/>
              <a:cs typeface="Arial Unicode MS" panose="020B0604020202020204" pitchFamily="34" charset="-128"/>
            </a:endParaRPr>
          </a:p>
          <a:p>
            <a:pPr marL="381000" indent="-381000" algn="l">
              <a:lnSpc>
                <a:spcPct val="90000"/>
              </a:lnSpc>
              <a:buClr>
                <a:schemeClr val="tx1"/>
              </a:buClr>
            </a:pPr>
            <a:r>
              <a:rPr lang="en-US" sz="2000" i="1" kern="0" dirty="0" smtClean="0">
                <a:solidFill>
                  <a:schemeClr val="accent2"/>
                </a:solidFill>
                <a:ea typeface="Arial Unicode MS" panose="020B0604020202020204" pitchFamily="34" charset="-128"/>
                <a:cs typeface="Arial Unicode MS" panose="020B0604020202020204" pitchFamily="34" charset="-128"/>
              </a:rPr>
              <a:t>Mura</a:t>
            </a:r>
            <a:r>
              <a:rPr lang="en-US" sz="2000" kern="0" dirty="0" smtClean="0">
                <a:ea typeface="Arial Unicode MS" panose="020B0604020202020204" pitchFamily="34" charset="-128"/>
                <a:cs typeface="Arial Unicode MS" panose="020B0604020202020204" pitchFamily="34" charset="-128"/>
              </a:rPr>
              <a:t> (unevenness) </a:t>
            </a:r>
            <a:r>
              <a:rPr lang="en-US" sz="2000" kern="0" dirty="0" smtClean="0">
                <a:ea typeface="Arial Unicode MS" panose="020B0604020202020204" pitchFamily="34" charset="-128"/>
                <a:cs typeface="Arial Unicode MS" panose="020B0604020202020204" pitchFamily="34" charset="-128"/>
                <a:sym typeface="Wingdings" panose="05000000000000000000" pitchFamily="2" charset="2"/>
              </a:rPr>
              <a:t></a:t>
            </a:r>
            <a:r>
              <a:rPr lang="en-US" sz="2000" i="1" kern="0" dirty="0" smtClean="0">
                <a:solidFill>
                  <a:schemeClr val="accent2"/>
                </a:solidFill>
                <a:ea typeface="Arial Unicode MS" panose="020B0604020202020204" pitchFamily="34" charset="-128"/>
                <a:cs typeface="Arial Unicode MS" panose="020B0604020202020204" pitchFamily="34" charset="-128"/>
              </a:rPr>
              <a:t>Heijunka</a:t>
            </a:r>
            <a:r>
              <a:rPr lang="en-US" sz="2000" i="1" kern="0" dirty="0" smtClean="0">
                <a:ea typeface="Arial Unicode MS" panose="020B0604020202020204" pitchFamily="34" charset="-128"/>
                <a:cs typeface="Arial Unicode MS" panose="020B0604020202020204" pitchFamily="34" charset="-128"/>
              </a:rPr>
              <a:t> (e</a:t>
            </a:r>
            <a:r>
              <a:rPr lang="en-US" sz="2000" kern="0" dirty="0" smtClean="0">
                <a:ea typeface="Arial Unicode MS" panose="020B0604020202020204" pitchFamily="34" charset="-128"/>
                <a:cs typeface="Arial Unicode MS" panose="020B0604020202020204" pitchFamily="34" charset="-128"/>
              </a:rPr>
              <a:t>venness) – Unevenness in production levels means it will be necessary to have on hand the equipment, materials and people for the highest level of production – even if the average requirements are much lower than that.</a:t>
            </a:r>
          </a:p>
          <a:p>
            <a:pPr marL="381000" indent="-381000" algn="l">
              <a:lnSpc>
                <a:spcPct val="90000"/>
              </a:lnSpc>
              <a:buClr>
                <a:schemeClr val="tx1"/>
              </a:buClr>
            </a:pPr>
            <a:endParaRPr lang="en-US" sz="2000" kern="0" dirty="0" smtClean="0">
              <a:ea typeface="Arial Unicode MS" panose="020B0604020202020204" pitchFamily="34" charset="-128"/>
              <a:cs typeface="Arial Unicode MS" panose="020B0604020202020204" pitchFamily="34" charset="-128"/>
            </a:endParaRPr>
          </a:p>
          <a:p>
            <a:pPr marL="381000" indent="-381000" algn="l">
              <a:lnSpc>
                <a:spcPct val="90000"/>
              </a:lnSpc>
              <a:buClr>
                <a:schemeClr val="tx1"/>
              </a:buClr>
            </a:pPr>
            <a:endParaRPr lang="en-US" sz="2000" kern="0" dirty="0" smtClean="0">
              <a:ea typeface="Arial Unicode MS" panose="020B0604020202020204" pitchFamily="34" charset="-128"/>
              <a:cs typeface="Arial Unicode MS" panose="020B0604020202020204" pitchFamily="34" charset="-128"/>
            </a:endParaRPr>
          </a:p>
          <a:p>
            <a:pPr marL="381000" indent="-381000" algn="l">
              <a:lnSpc>
                <a:spcPct val="90000"/>
              </a:lnSpc>
              <a:buClr>
                <a:schemeClr val="tx1"/>
              </a:buClr>
            </a:pPr>
            <a:endParaRPr lang="en-US" sz="2000" kern="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86343116"/>
      </p:ext>
    </p:extLst>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29</a:t>
            </a:fld>
            <a:endParaRPr lang="en-US" dirty="0"/>
          </a:p>
        </p:txBody>
      </p:sp>
      <p:sp>
        <p:nvSpPr>
          <p:cNvPr id="3" name="Rectangle 2"/>
          <p:cNvSpPr txBox="1">
            <a:spLocks noChangeArrowheads="1"/>
          </p:cNvSpPr>
          <p:nvPr/>
        </p:nvSpPr>
        <p:spPr>
          <a:xfrm>
            <a:off x="35496" y="703411"/>
            <a:ext cx="8934762" cy="63658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000" u="sng" kern="0" smtClean="0">
                <a:latin typeface="Arial" panose="020B0604020202020204" pitchFamily="34" charset="0"/>
              </a:rPr>
              <a:t>Principle 4: Level out workload (heijunka)</a:t>
            </a:r>
            <a:endParaRPr lang="en-US" sz="2000" u="sng" kern="0">
              <a:latin typeface="Arial" panose="020B0604020202020204" pitchFamily="34" charset="0"/>
            </a:endParaRPr>
          </a:p>
        </p:txBody>
      </p:sp>
      <p:sp>
        <p:nvSpPr>
          <p:cNvPr id="5" name="Rectangle 3"/>
          <p:cNvSpPr txBox="1">
            <a:spLocks noChangeArrowheads="1"/>
          </p:cNvSpPr>
          <p:nvPr/>
        </p:nvSpPr>
        <p:spPr>
          <a:xfrm>
            <a:off x="111696" y="1389211"/>
            <a:ext cx="8852792" cy="5064125"/>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Achieving Leveled work schedule or Heijunka helps in </a:t>
            </a: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eliminating Mura which is fundamental to eliminating Muri </a:t>
            </a: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(Overburden) and Muda (Waste)</a:t>
            </a:r>
          </a:p>
          <a:p>
            <a:pPr marL="381000" indent="-381000">
              <a:buClr>
                <a:schemeClr val="tx1"/>
              </a:buClr>
            </a:pPr>
            <a:endParaRPr lang="en-US"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Heijunka is leveling of both volume and product mix. It does </a:t>
            </a: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not build products according to the actual flow of customer </a:t>
            </a: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orders which can swing up and down wildly, but takes the </a:t>
            </a: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total volume of orders in a period and levels them out so </a:t>
            </a:r>
          </a:p>
          <a:p>
            <a:pPr marL="381000" indent="-381000">
              <a:buClr>
                <a:schemeClr val="tx1"/>
              </a:buClr>
            </a:pPr>
            <a:r>
              <a:rPr lang="en-US" kern="0" smtClean="0">
                <a:latin typeface="Arial Unicode MS" panose="020B0604020202020204" pitchFamily="34" charset="-128"/>
                <a:ea typeface="Arial Unicode MS" panose="020B0604020202020204" pitchFamily="34" charset="-128"/>
                <a:cs typeface="Arial Unicode MS" panose="020B0604020202020204" pitchFamily="34" charset="-128"/>
              </a:rPr>
              <a:t>that the same amount and mix are being made each day.</a:t>
            </a:r>
          </a:p>
          <a:p>
            <a:pPr marL="381000" indent="-381000">
              <a:buClr>
                <a:schemeClr val="tx1"/>
              </a:buClr>
            </a:pPr>
            <a:endParaRPr lang="en-US"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buClr>
                <a:schemeClr val="tx1"/>
              </a:buClr>
            </a:pPr>
            <a:endParaRPr lang="en-US"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22130795"/>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a:t>
            </a:fld>
            <a:endParaRPr lang="en-US" dirty="0"/>
          </a:p>
        </p:txBody>
      </p:sp>
      <p:sp>
        <p:nvSpPr>
          <p:cNvPr id="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p:cNvSpPr>
            <a:spLocks noChangeArrowheads="1"/>
          </p:cNvSpPr>
          <p:nvPr/>
        </p:nvSpPr>
        <p:spPr bwMode="auto">
          <a:xfrm>
            <a:off x="609600" y="666750"/>
            <a:ext cx="83058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543050" indent="-171450">
              <a:defRPr sz="2400">
                <a:solidFill>
                  <a:schemeClr val="tx1"/>
                </a:solidFill>
                <a:latin typeface="Arial" panose="020B0604020202020204" pitchFamily="34" charset="0"/>
                <a:ea typeface="ＭＳ Ｐゴシック" panose="020B0600070205080204" pitchFamily="34" charset="-128"/>
              </a:defRPr>
            </a:lvl4pPr>
            <a:lvl5pPr marL="2000250" indent="-171450">
              <a:defRPr sz="2400">
                <a:solidFill>
                  <a:schemeClr val="tx1"/>
                </a:solidFill>
                <a:latin typeface="Arial" panose="020B0604020202020204" pitchFamily="34" charset="0"/>
                <a:ea typeface="ＭＳ Ｐゴシック" panose="020B0600070205080204" pitchFamily="34" charset="-128"/>
              </a:defRPr>
            </a:lvl5pPr>
            <a:lvl6pPr marL="2457450" indent="-171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4650" indent="-171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71850" indent="-171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29050" indent="-171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30000"/>
              </a:spcBef>
              <a:buSzPct val="75000"/>
              <a:buFont typeface="Wingdings" panose="05000000000000000000" pitchFamily="2" charset="2"/>
              <a:buNone/>
            </a:pPr>
            <a:r>
              <a:rPr lang="en-US" b="1">
                <a:latin typeface="Times New Roman" panose="02020603050405020304" pitchFamily="18" charset="0"/>
              </a:rPr>
              <a:t>	is a manufacturing philosophy which shortens the time between the customer order and the product build / shipment by eliminating </a:t>
            </a:r>
            <a:r>
              <a:rPr lang="en-US" b="1" i="1">
                <a:solidFill>
                  <a:srgbClr val="FC0128"/>
                </a:solidFill>
                <a:latin typeface="Times New Roman" panose="02020603050405020304" pitchFamily="18" charset="0"/>
              </a:rPr>
              <a:t>sources</a:t>
            </a:r>
            <a:r>
              <a:rPr lang="en-US" b="1">
                <a:latin typeface="Times New Roman" panose="02020603050405020304" pitchFamily="18" charset="0"/>
              </a:rPr>
              <a:t> of waste.</a:t>
            </a:r>
            <a:endParaRPr lang="en-US" sz="2800" b="1">
              <a:latin typeface="Times New Roman" panose="02020603050405020304" pitchFamily="18" charset="0"/>
            </a:endParaRPr>
          </a:p>
        </p:txBody>
      </p:sp>
      <p:sp>
        <p:nvSpPr>
          <p:cNvPr id="7" name="Rectangle 5"/>
          <p:cNvSpPr>
            <a:spLocks noChangeArrowheads="1"/>
          </p:cNvSpPr>
          <p:nvPr/>
        </p:nvSpPr>
        <p:spPr bwMode="auto">
          <a:xfrm>
            <a:off x="806450" y="3643313"/>
            <a:ext cx="2832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i="1">
                <a:solidFill>
                  <a:schemeClr val="tx2"/>
                </a:solidFill>
                <a:latin typeface="Times New Roman" panose="02020603050405020304" pitchFamily="18" charset="0"/>
              </a:rPr>
              <a:t>Lean Manufacturing</a:t>
            </a:r>
          </a:p>
        </p:txBody>
      </p:sp>
      <p:sp>
        <p:nvSpPr>
          <p:cNvPr id="8" name="Rectangle 6"/>
          <p:cNvSpPr>
            <a:spLocks noChangeArrowheads="1"/>
          </p:cNvSpPr>
          <p:nvPr/>
        </p:nvSpPr>
        <p:spPr bwMode="auto">
          <a:xfrm>
            <a:off x="806450" y="1949450"/>
            <a:ext cx="24685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i="1">
                <a:solidFill>
                  <a:schemeClr val="tx2"/>
                </a:solidFill>
                <a:latin typeface="Times New Roman" panose="02020603050405020304" pitchFamily="18" charset="0"/>
              </a:rPr>
              <a:t>Business as Usual</a:t>
            </a:r>
          </a:p>
        </p:txBody>
      </p:sp>
      <p:grpSp>
        <p:nvGrpSpPr>
          <p:cNvPr id="9" name="Group 7"/>
          <p:cNvGrpSpPr>
            <a:grpSpLocks/>
          </p:cNvGrpSpPr>
          <p:nvPr/>
        </p:nvGrpSpPr>
        <p:grpSpPr bwMode="auto">
          <a:xfrm>
            <a:off x="1016000" y="2087563"/>
            <a:ext cx="7289800" cy="1633537"/>
            <a:chOff x="584" y="1443"/>
            <a:chExt cx="4592" cy="1029"/>
          </a:xfrm>
        </p:grpSpPr>
        <p:sp>
          <p:nvSpPr>
            <p:cNvPr id="10" name="Rectangle 8"/>
            <p:cNvSpPr>
              <a:spLocks noChangeArrowheads="1"/>
            </p:cNvSpPr>
            <p:nvPr/>
          </p:nvSpPr>
          <p:spPr bwMode="auto">
            <a:xfrm>
              <a:off x="3912" y="1676"/>
              <a:ext cx="1264" cy="380"/>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1600" b="1">
                  <a:solidFill>
                    <a:srgbClr val="000000"/>
                  </a:solidFill>
                  <a:effectLst>
                    <a:outerShdw blurRad="38100" dist="38100" dir="2700000" algn="tl">
                      <a:srgbClr val="C0C0C0"/>
                    </a:outerShdw>
                  </a:effectLst>
                  <a:latin typeface="Times New Roman" panose="02020603050405020304" pitchFamily="18" charset="0"/>
                </a:rPr>
                <a:t>PRODUCT</a:t>
              </a:r>
            </a:p>
            <a:p>
              <a:pPr algn="ctr"/>
              <a:r>
                <a:rPr lang="en-US" sz="1600" b="1">
                  <a:solidFill>
                    <a:srgbClr val="000000"/>
                  </a:solidFill>
                  <a:effectLst>
                    <a:outerShdw blurRad="38100" dist="38100" dir="2700000" algn="tl">
                      <a:srgbClr val="C0C0C0"/>
                    </a:outerShdw>
                  </a:effectLst>
                  <a:latin typeface="Times New Roman" panose="02020603050405020304" pitchFamily="18" charset="0"/>
                </a:rPr>
                <a:t>BUILT &amp; SHIPPED</a:t>
              </a:r>
            </a:p>
          </p:txBody>
        </p:sp>
        <p:sp>
          <p:nvSpPr>
            <p:cNvPr id="11" name="AutoShape 9"/>
            <p:cNvSpPr>
              <a:spLocks noChangeArrowheads="1"/>
            </p:cNvSpPr>
            <p:nvPr/>
          </p:nvSpPr>
          <p:spPr bwMode="auto">
            <a:xfrm>
              <a:off x="584" y="1676"/>
              <a:ext cx="1392" cy="380"/>
            </a:xfrm>
            <a:prstGeom prst="roundRect">
              <a:avLst>
                <a:gd name="adj" fmla="val 12495"/>
              </a:avLst>
            </a:prstGeom>
            <a:solidFill>
              <a:schemeClr val="bg1"/>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1600" b="1">
                  <a:solidFill>
                    <a:srgbClr val="000000"/>
                  </a:solidFill>
                  <a:effectLst>
                    <a:outerShdw blurRad="38100" dist="38100" dir="2700000" algn="tl">
                      <a:srgbClr val="C0C0C0"/>
                    </a:outerShdw>
                  </a:effectLst>
                  <a:latin typeface="Times New Roman" panose="02020603050405020304" pitchFamily="18" charset="0"/>
                </a:rPr>
                <a:t>CUSTOMER</a:t>
              </a:r>
            </a:p>
            <a:p>
              <a:pPr algn="ctr"/>
              <a:r>
                <a:rPr lang="en-US" sz="1600" b="1">
                  <a:solidFill>
                    <a:srgbClr val="000000"/>
                  </a:solidFill>
                  <a:effectLst>
                    <a:outerShdw blurRad="38100" dist="38100" dir="2700000" algn="tl">
                      <a:srgbClr val="C0C0C0"/>
                    </a:outerShdw>
                  </a:effectLst>
                  <a:latin typeface="Times New Roman" panose="02020603050405020304" pitchFamily="18" charset="0"/>
                </a:rPr>
                <a:t>ORDER</a:t>
              </a:r>
            </a:p>
          </p:txBody>
        </p:sp>
        <p:sp>
          <p:nvSpPr>
            <p:cNvPr id="12" name="Line 10"/>
            <p:cNvSpPr>
              <a:spLocks noChangeShapeType="1"/>
            </p:cNvSpPr>
            <p:nvPr/>
          </p:nvSpPr>
          <p:spPr bwMode="auto">
            <a:xfrm>
              <a:off x="1988" y="1920"/>
              <a:ext cx="1912" cy="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p:nvSpPr>
          <p:spPr bwMode="auto">
            <a:xfrm>
              <a:off x="1216" y="2104"/>
              <a:ext cx="0" cy="13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p:cNvSpPr>
              <a:spLocks noChangeShapeType="1"/>
            </p:cNvSpPr>
            <p:nvPr/>
          </p:nvSpPr>
          <p:spPr bwMode="auto">
            <a:xfrm>
              <a:off x="1220" y="2244"/>
              <a:ext cx="33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flipV="1">
              <a:off x="4608" y="2096"/>
              <a:ext cx="0" cy="152"/>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p:nvSpPr>
          <p:spPr bwMode="auto">
            <a:xfrm>
              <a:off x="2755" y="2224"/>
              <a:ext cx="46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a:solidFill>
                    <a:schemeClr val="tx2"/>
                  </a:solidFill>
                  <a:latin typeface="Times New Roman" panose="02020603050405020304" pitchFamily="18" charset="0"/>
                </a:rPr>
                <a:t>Time</a:t>
              </a:r>
            </a:p>
          </p:txBody>
        </p:sp>
        <p:sp>
          <p:nvSpPr>
            <p:cNvPr id="17" name="Oval 15"/>
            <p:cNvSpPr>
              <a:spLocks noChangeArrowheads="1"/>
            </p:cNvSpPr>
            <p:nvPr/>
          </p:nvSpPr>
          <p:spPr bwMode="auto">
            <a:xfrm>
              <a:off x="2602" y="1443"/>
              <a:ext cx="782" cy="721"/>
            </a:xfrm>
            <a:prstGeom prst="ellipse">
              <a:avLst/>
            </a:prstGeom>
            <a:noFill/>
            <a:ln w="127000">
              <a:solidFill>
                <a:srgbClr val="FC012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6"/>
            <p:cNvSpPr>
              <a:spLocks noChangeArrowheads="1"/>
            </p:cNvSpPr>
            <p:nvPr/>
          </p:nvSpPr>
          <p:spPr bwMode="auto">
            <a:xfrm>
              <a:off x="2696" y="1675"/>
              <a:ext cx="594"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088" tIns="31750" rIns="65088" bIns="31750">
              <a:spAutoFit/>
            </a:bodyPr>
            <a:lstStyle>
              <a:lvl1pPr defTabSz="447675">
                <a:defRPr sz="2400">
                  <a:solidFill>
                    <a:schemeClr val="tx1"/>
                  </a:solidFill>
                  <a:latin typeface="Arial" panose="020B0604020202020204" pitchFamily="34" charset="0"/>
                  <a:ea typeface="ＭＳ Ｐゴシック" panose="020B0600070205080204" pitchFamily="34" charset="-128"/>
                </a:defRPr>
              </a:lvl1pPr>
              <a:lvl2pPr marL="320675" defTabSz="447675">
                <a:defRPr sz="2400">
                  <a:solidFill>
                    <a:schemeClr val="tx1"/>
                  </a:solidFill>
                  <a:latin typeface="Arial" panose="020B0604020202020204" pitchFamily="34" charset="0"/>
                  <a:ea typeface="ＭＳ Ｐゴシック" panose="020B0600070205080204" pitchFamily="34" charset="-128"/>
                </a:defRPr>
              </a:lvl2pPr>
              <a:lvl3pPr marL="639763" defTabSz="447675">
                <a:defRPr sz="2400">
                  <a:solidFill>
                    <a:schemeClr val="tx1"/>
                  </a:solidFill>
                  <a:latin typeface="Arial" panose="020B0604020202020204" pitchFamily="34" charset="0"/>
                  <a:ea typeface="ＭＳ Ｐゴシック" panose="020B0600070205080204" pitchFamily="34" charset="-128"/>
                </a:defRPr>
              </a:lvl3pPr>
              <a:lvl4pPr marL="960438" defTabSz="447675">
                <a:defRPr sz="2400">
                  <a:solidFill>
                    <a:schemeClr val="tx1"/>
                  </a:solidFill>
                  <a:latin typeface="Arial" panose="020B0604020202020204" pitchFamily="34" charset="0"/>
                  <a:ea typeface="ＭＳ Ｐゴシック" panose="020B0600070205080204" pitchFamily="34" charset="-128"/>
                </a:defRPr>
              </a:lvl4pPr>
              <a:lvl5pPr marL="1279525" defTabSz="447675">
                <a:defRPr sz="2400">
                  <a:solidFill>
                    <a:schemeClr val="tx1"/>
                  </a:solidFill>
                  <a:latin typeface="Arial" panose="020B0604020202020204" pitchFamily="34" charset="0"/>
                  <a:ea typeface="ＭＳ Ｐゴシック" panose="020B0600070205080204" pitchFamily="34" charset="-128"/>
                </a:defRPr>
              </a:lvl5pPr>
              <a:lvl6pPr marL="17367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1939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26511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1083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b="1">
                  <a:solidFill>
                    <a:srgbClr val="000000"/>
                  </a:solidFill>
                  <a:latin typeface="Times Roman" charset="0"/>
                </a:rPr>
                <a:t>Waste</a:t>
              </a:r>
            </a:p>
          </p:txBody>
        </p:sp>
      </p:grpSp>
      <p:grpSp>
        <p:nvGrpSpPr>
          <p:cNvPr id="19" name="Group 17"/>
          <p:cNvGrpSpPr>
            <a:grpSpLocks/>
          </p:cNvGrpSpPr>
          <p:nvPr/>
        </p:nvGrpSpPr>
        <p:grpSpPr bwMode="auto">
          <a:xfrm>
            <a:off x="1930400" y="4127500"/>
            <a:ext cx="5765800" cy="2120900"/>
            <a:chOff x="1160" y="2780"/>
            <a:chExt cx="3632" cy="1336"/>
          </a:xfrm>
        </p:grpSpPr>
        <p:sp>
          <p:nvSpPr>
            <p:cNvPr id="20" name="Rectangle 18"/>
            <p:cNvSpPr>
              <a:spLocks noChangeArrowheads="1"/>
            </p:cNvSpPr>
            <p:nvPr/>
          </p:nvSpPr>
          <p:spPr bwMode="auto">
            <a:xfrm>
              <a:off x="3528" y="2780"/>
              <a:ext cx="1264" cy="380"/>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1600" b="1">
                  <a:solidFill>
                    <a:srgbClr val="000000"/>
                  </a:solidFill>
                  <a:effectLst>
                    <a:outerShdw blurRad="38100" dist="38100" dir="2700000" algn="tl">
                      <a:srgbClr val="C0C0C0"/>
                    </a:outerShdw>
                  </a:effectLst>
                  <a:latin typeface="Times New Roman" panose="02020603050405020304" pitchFamily="18" charset="0"/>
                </a:rPr>
                <a:t>PRODUCT</a:t>
              </a:r>
            </a:p>
            <a:p>
              <a:pPr algn="ctr"/>
              <a:r>
                <a:rPr lang="en-US" sz="1600" b="1">
                  <a:solidFill>
                    <a:srgbClr val="000000"/>
                  </a:solidFill>
                  <a:effectLst>
                    <a:outerShdw blurRad="38100" dist="38100" dir="2700000" algn="tl">
                      <a:srgbClr val="C0C0C0"/>
                    </a:outerShdw>
                  </a:effectLst>
                  <a:latin typeface="Times New Roman" panose="02020603050405020304" pitchFamily="18" charset="0"/>
                </a:rPr>
                <a:t>BUILT &amp; SHIPPED</a:t>
              </a:r>
            </a:p>
          </p:txBody>
        </p:sp>
        <p:sp>
          <p:nvSpPr>
            <p:cNvPr id="21" name="AutoShape 19"/>
            <p:cNvSpPr>
              <a:spLocks noChangeArrowheads="1"/>
            </p:cNvSpPr>
            <p:nvPr/>
          </p:nvSpPr>
          <p:spPr bwMode="auto">
            <a:xfrm>
              <a:off x="1160" y="2780"/>
              <a:ext cx="1392" cy="380"/>
            </a:xfrm>
            <a:prstGeom prst="roundRect">
              <a:avLst>
                <a:gd name="adj" fmla="val 12495"/>
              </a:avLst>
            </a:prstGeom>
            <a:solidFill>
              <a:schemeClr val="bg1"/>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1600" b="1">
                  <a:solidFill>
                    <a:srgbClr val="000000"/>
                  </a:solidFill>
                  <a:effectLst>
                    <a:outerShdw blurRad="38100" dist="38100" dir="2700000" algn="tl">
                      <a:srgbClr val="C0C0C0"/>
                    </a:outerShdw>
                  </a:effectLst>
                  <a:latin typeface="Times New Roman" panose="02020603050405020304" pitchFamily="18" charset="0"/>
                </a:rPr>
                <a:t>CUSTOMER</a:t>
              </a:r>
            </a:p>
            <a:p>
              <a:pPr algn="ctr"/>
              <a:r>
                <a:rPr lang="en-US" sz="1600" b="1">
                  <a:solidFill>
                    <a:srgbClr val="000000"/>
                  </a:solidFill>
                  <a:effectLst>
                    <a:outerShdw blurRad="38100" dist="38100" dir="2700000" algn="tl">
                      <a:srgbClr val="C0C0C0"/>
                    </a:outerShdw>
                  </a:effectLst>
                  <a:latin typeface="Times New Roman" panose="02020603050405020304" pitchFamily="18" charset="0"/>
                </a:rPr>
                <a:t>ORDER</a:t>
              </a:r>
            </a:p>
          </p:txBody>
        </p:sp>
        <p:sp>
          <p:nvSpPr>
            <p:cNvPr id="22" name="Line 20"/>
            <p:cNvSpPr>
              <a:spLocks noChangeShapeType="1"/>
            </p:cNvSpPr>
            <p:nvPr/>
          </p:nvSpPr>
          <p:spPr bwMode="auto">
            <a:xfrm>
              <a:off x="2628" y="2988"/>
              <a:ext cx="824" cy="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p:cNvSpPr>
              <a:spLocks noChangeShapeType="1"/>
            </p:cNvSpPr>
            <p:nvPr/>
          </p:nvSpPr>
          <p:spPr bwMode="auto">
            <a:xfrm>
              <a:off x="1808" y="3748"/>
              <a:ext cx="0" cy="13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2"/>
            <p:cNvSpPr>
              <a:spLocks noChangeShapeType="1"/>
            </p:cNvSpPr>
            <p:nvPr/>
          </p:nvSpPr>
          <p:spPr bwMode="auto">
            <a:xfrm>
              <a:off x="1812" y="3900"/>
              <a:ext cx="236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3"/>
            <p:cNvSpPr>
              <a:spLocks noChangeShapeType="1"/>
            </p:cNvSpPr>
            <p:nvPr/>
          </p:nvSpPr>
          <p:spPr bwMode="auto">
            <a:xfrm flipV="1">
              <a:off x="4176" y="3740"/>
              <a:ext cx="0" cy="152"/>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4"/>
            <p:cNvSpPr>
              <a:spLocks noChangeArrowheads="1"/>
            </p:cNvSpPr>
            <p:nvPr/>
          </p:nvSpPr>
          <p:spPr bwMode="auto">
            <a:xfrm>
              <a:off x="2419" y="3868"/>
              <a:ext cx="114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a:solidFill>
                    <a:schemeClr val="tx2"/>
                  </a:solidFill>
                  <a:latin typeface="Times New Roman" panose="02020603050405020304" pitchFamily="18" charset="0"/>
                </a:rPr>
                <a:t>Time (Shorter)</a:t>
              </a:r>
            </a:p>
          </p:txBody>
        </p:sp>
        <p:grpSp>
          <p:nvGrpSpPr>
            <p:cNvPr id="27" name="Group 25"/>
            <p:cNvGrpSpPr>
              <a:grpSpLocks/>
            </p:cNvGrpSpPr>
            <p:nvPr/>
          </p:nvGrpSpPr>
          <p:grpSpPr bwMode="auto">
            <a:xfrm>
              <a:off x="2602" y="3075"/>
              <a:ext cx="782" cy="721"/>
              <a:chOff x="2602" y="3075"/>
              <a:chExt cx="782" cy="721"/>
            </a:xfrm>
          </p:grpSpPr>
          <p:sp>
            <p:nvSpPr>
              <p:cNvPr id="28" name="Oval 26"/>
              <p:cNvSpPr>
                <a:spLocks noChangeArrowheads="1"/>
              </p:cNvSpPr>
              <p:nvPr/>
            </p:nvSpPr>
            <p:spPr bwMode="auto">
              <a:xfrm>
                <a:off x="2602" y="3075"/>
                <a:ext cx="782" cy="721"/>
              </a:xfrm>
              <a:prstGeom prst="ellipse">
                <a:avLst/>
              </a:prstGeom>
              <a:noFill/>
              <a:ln w="127000">
                <a:solidFill>
                  <a:srgbClr val="FC012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7"/>
              <p:cNvSpPr>
                <a:spLocks noChangeShapeType="1"/>
              </p:cNvSpPr>
              <p:nvPr/>
            </p:nvSpPr>
            <p:spPr bwMode="auto">
              <a:xfrm>
                <a:off x="2748" y="3209"/>
                <a:ext cx="485" cy="475"/>
              </a:xfrm>
              <a:prstGeom prst="line">
                <a:avLst/>
              </a:prstGeom>
              <a:noFill/>
              <a:ln w="1270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28"/>
              <p:cNvSpPr>
                <a:spLocks noChangeArrowheads="1"/>
              </p:cNvSpPr>
              <p:nvPr/>
            </p:nvSpPr>
            <p:spPr bwMode="auto">
              <a:xfrm>
                <a:off x="2696" y="3300"/>
                <a:ext cx="594"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088" tIns="31750" rIns="65088" bIns="31750">
                <a:spAutoFit/>
              </a:bodyPr>
              <a:lstStyle>
                <a:lvl1pPr defTabSz="447675">
                  <a:defRPr sz="2400">
                    <a:solidFill>
                      <a:schemeClr val="tx1"/>
                    </a:solidFill>
                    <a:latin typeface="Arial" panose="020B0604020202020204" pitchFamily="34" charset="0"/>
                    <a:ea typeface="ＭＳ Ｐゴシック" panose="020B0600070205080204" pitchFamily="34" charset="-128"/>
                  </a:defRPr>
                </a:lvl1pPr>
                <a:lvl2pPr marL="320675" defTabSz="447675">
                  <a:defRPr sz="2400">
                    <a:solidFill>
                      <a:schemeClr val="tx1"/>
                    </a:solidFill>
                    <a:latin typeface="Arial" panose="020B0604020202020204" pitchFamily="34" charset="0"/>
                    <a:ea typeface="ＭＳ Ｐゴシック" panose="020B0600070205080204" pitchFamily="34" charset="-128"/>
                  </a:defRPr>
                </a:lvl2pPr>
                <a:lvl3pPr marL="639763" defTabSz="447675">
                  <a:defRPr sz="2400">
                    <a:solidFill>
                      <a:schemeClr val="tx1"/>
                    </a:solidFill>
                    <a:latin typeface="Arial" panose="020B0604020202020204" pitchFamily="34" charset="0"/>
                    <a:ea typeface="ＭＳ Ｐゴシック" panose="020B0600070205080204" pitchFamily="34" charset="-128"/>
                  </a:defRPr>
                </a:lvl3pPr>
                <a:lvl4pPr marL="960438" defTabSz="447675">
                  <a:defRPr sz="2400">
                    <a:solidFill>
                      <a:schemeClr val="tx1"/>
                    </a:solidFill>
                    <a:latin typeface="Arial" panose="020B0604020202020204" pitchFamily="34" charset="0"/>
                    <a:ea typeface="ＭＳ Ｐゴシック" panose="020B0600070205080204" pitchFamily="34" charset="-128"/>
                  </a:defRPr>
                </a:lvl4pPr>
                <a:lvl5pPr marL="1279525" defTabSz="447675">
                  <a:defRPr sz="2400">
                    <a:solidFill>
                      <a:schemeClr val="tx1"/>
                    </a:solidFill>
                    <a:latin typeface="Arial" panose="020B0604020202020204" pitchFamily="34" charset="0"/>
                    <a:ea typeface="ＭＳ Ｐゴシック" panose="020B0600070205080204" pitchFamily="34" charset="-128"/>
                  </a:defRPr>
                </a:lvl5pPr>
                <a:lvl6pPr marL="17367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1939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26511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108325"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b="1">
                    <a:solidFill>
                      <a:srgbClr val="000000"/>
                    </a:solidFill>
                    <a:latin typeface="Times Roman" charset="0"/>
                  </a:rPr>
                  <a:t>Waste</a:t>
                </a:r>
                <a:endParaRPr lang="en-US" sz="3100" b="1">
                  <a:solidFill>
                    <a:srgbClr val="000000"/>
                  </a:solidFill>
                  <a:latin typeface="Times Roman" charset="0"/>
                </a:endParaRPr>
              </a:p>
            </p:txBody>
          </p:sp>
        </p:grpSp>
      </p:grpSp>
      <p:sp>
        <p:nvSpPr>
          <p:cNvPr id="31" name="Rectangle 29"/>
          <p:cNvSpPr txBox="1">
            <a:spLocks noChangeArrowheads="1"/>
          </p:cNvSpPr>
          <p:nvPr/>
        </p:nvSpPr>
        <p:spPr>
          <a:xfrm>
            <a:off x="2195736" y="9500"/>
            <a:ext cx="5500464" cy="61118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dirty="0" smtClean="0"/>
              <a:t>Lean Manufacturing</a:t>
            </a:r>
            <a:endParaRPr lang="en-US" kern="0" dirty="0"/>
          </a:p>
        </p:txBody>
      </p:sp>
    </p:spTree>
    <p:extLst>
      <p:ext uri="{BB962C8B-B14F-4D97-AF65-F5344CB8AC3E}">
        <p14:creationId xmlns:p14="http://schemas.microsoft.com/office/powerpoint/2010/main" val="163248627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5" presetClass="entr" presetSubtype="1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30</a:t>
            </a:fld>
            <a:endParaRPr lang="en-US" dirty="0"/>
          </a:p>
        </p:txBody>
      </p:sp>
      <p:sp>
        <p:nvSpPr>
          <p:cNvPr id="3" name="Rectangle 3"/>
          <p:cNvSpPr txBox="1">
            <a:spLocks noChangeArrowheads="1"/>
          </p:cNvSpPr>
          <p:nvPr/>
        </p:nvSpPr>
        <p:spPr>
          <a:xfrm>
            <a:off x="107504" y="1389211"/>
            <a:ext cx="8229600" cy="5064125"/>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buClr>
                <a:schemeClr val="tx1"/>
              </a:buClr>
            </a:pPr>
            <a:r>
              <a:rPr lang="en-US" sz="1400" b="1" u="sng" kern="0" smtClean="0">
                <a:latin typeface="Arial Unicode MS" panose="020B0604020202020204" pitchFamily="34" charset="-128"/>
                <a:ea typeface="Arial Unicode MS" panose="020B0604020202020204" pitchFamily="34" charset="-128"/>
                <a:cs typeface="Arial Unicode MS" panose="020B0604020202020204" pitchFamily="34" charset="-128"/>
              </a:rPr>
              <a:t>Effects of Unleveled Workload or Production Schedules</a:t>
            </a:r>
          </a:p>
          <a:p>
            <a:pPr marL="381000" indent="-381000" algn="l">
              <a:buClr>
                <a:schemeClr val="tx1"/>
              </a:buClr>
            </a:pPr>
            <a:endParaRPr lang="en-US" sz="1400" b="1" u="sng"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Customers do not usually buy products predictably  - This leads to a high level of unused inventory at the producer’s end.</a:t>
            </a: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There is a Risk of unsold Goods</a:t>
            </a: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The use of Resources is unbalanced</a:t>
            </a: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Places an uneven demand on upstream processes like Supply Chain   Management</a:t>
            </a:r>
          </a:p>
          <a:p>
            <a:pPr marL="381000" indent="-381000" algn="l">
              <a:buClr>
                <a:schemeClr val="tx1"/>
              </a:buClr>
            </a:pPr>
            <a:endPar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lgn="l">
              <a:buClr>
                <a:schemeClr val="tx1"/>
              </a:buClr>
            </a:pPr>
            <a:r>
              <a:rPr lang="en-US" sz="1400" b="1" u="sng" kern="0" smtClean="0">
                <a:latin typeface="Arial Unicode MS" panose="020B0604020202020204" pitchFamily="34" charset="-128"/>
                <a:ea typeface="Arial Unicode MS" panose="020B0604020202020204" pitchFamily="34" charset="-128"/>
                <a:cs typeface="Arial Unicode MS" panose="020B0604020202020204" pitchFamily="34" charset="-128"/>
              </a:rPr>
              <a:t>Benefits  of leveled Workload (Heijunka) or Production Schedules</a:t>
            </a:r>
          </a:p>
          <a:p>
            <a:pPr marL="381000" indent="-381000" algn="l">
              <a:buClr>
                <a:schemeClr val="tx1"/>
              </a:buClr>
            </a:pPr>
            <a:endParaRPr lang="en-US" sz="1400" b="1" u="sng"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Flexibility to make what the customer wants and when they want it – This reduces plant inventory carrying costs.</a:t>
            </a: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Reduced Risk of unsold Goods</a:t>
            </a: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Balanced use of labour and machines</a:t>
            </a:r>
          </a:p>
          <a:p>
            <a:pPr marL="381000" indent="-381000" algn="l">
              <a:buClr>
                <a:schemeClr val="tx1"/>
              </a:buClr>
            </a:pPr>
            <a:r>
              <a:rPr lang="en-US" sz="1400" kern="0" smtClean="0">
                <a:latin typeface="Arial Unicode MS" panose="020B0604020202020204" pitchFamily="34" charset="-128"/>
                <a:ea typeface="Arial Unicode MS" panose="020B0604020202020204" pitchFamily="34" charset="-128"/>
                <a:cs typeface="Arial Unicode MS" panose="020B0604020202020204" pitchFamily="34" charset="-128"/>
              </a:rPr>
              <a:t>Smoothed demand on upstream process thereby easing out the value chain</a:t>
            </a:r>
          </a:p>
          <a:p>
            <a:pPr marL="381000" indent="-381000" algn="l">
              <a:buClr>
                <a:schemeClr val="tx1"/>
              </a:buClr>
            </a:pPr>
            <a:endParaRPr lang="en-US" sz="1400" ker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2"/>
          <p:cNvSpPr txBox="1">
            <a:spLocks noChangeArrowheads="1"/>
          </p:cNvSpPr>
          <p:nvPr/>
        </p:nvSpPr>
        <p:spPr>
          <a:xfrm>
            <a:off x="179512" y="704180"/>
            <a:ext cx="8305800" cy="63658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000" u="sng" kern="0" smtClean="0">
                <a:latin typeface="Arial" panose="020B0604020202020204" pitchFamily="34" charset="0"/>
              </a:rPr>
              <a:t>Principle 4: Level out workload (heijunka)</a:t>
            </a:r>
            <a:endParaRPr lang="en-US" sz="2000" u="sng" kern="0" dirty="0">
              <a:latin typeface="Arial" panose="020B0604020202020204" pitchFamily="34" charset="0"/>
            </a:endParaRPr>
          </a:p>
        </p:txBody>
      </p:sp>
    </p:spTree>
    <p:extLst>
      <p:ext uri="{BB962C8B-B14F-4D97-AF65-F5344CB8AC3E}">
        <p14:creationId xmlns:p14="http://schemas.microsoft.com/office/powerpoint/2010/main" val="2428559687"/>
      </p:ext>
    </p:extLst>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31</a:t>
            </a:fld>
            <a:endParaRPr lang="en-US" dirty="0"/>
          </a:p>
        </p:txBody>
      </p:sp>
      <p:sp>
        <p:nvSpPr>
          <p:cNvPr id="3" name="Rectangle 3"/>
          <p:cNvSpPr txBox="1">
            <a:spLocks noChangeArrowheads="1"/>
          </p:cNvSpPr>
          <p:nvPr/>
        </p:nvSpPr>
        <p:spPr>
          <a:xfrm>
            <a:off x="179512" y="1143000"/>
            <a:ext cx="8784976" cy="516632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Determine the extent of fluctuation of daily/ weekly demand of customer.</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Identify current methods of aligning resources to these fluctuations and our effectiveness in meeting requirements (Delivery Compliance, Customer PPM and Overhead costs).</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 Evaluate the effect of variation in demands and decide whether leveling the product flow would be beneficial.</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Analyze current problems / issues which prevent us from making smaller quantities more frequently and consistently.</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Determine average daily volume demand for different products.</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Create a pattern of product mix and volume to be produced daily.</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The leveled schedule is the standard for Operation. Measure our effectiveness in achieving the standard and correct obstacles that prevent consistent ability to achieve the schedule.</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All material supplied from stores also follow the same sequence of leveled distribution.</a:t>
            </a:r>
          </a:p>
          <a:p>
            <a:pPr marL="381000" indent="-381000" algn="l">
              <a:buFontTx/>
              <a:buAutoNum type="arabicPeriod"/>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The leveled schedule becomes the basis for calculating takt times and establishing standard work.</a:t>
            </a:r>
          </a:p>
          <a:p>
            <a:pPr marL="381000" indent="-381000" algn="l">
              <a:buFontTx/>
              <a:buAutoNum type="arabicPeriod"/>
            </a:pPr>
            <a:endParaRPr lang="en-US" sz="18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2"/>
          <p:cNvSpPr txBox="1">
            <a:spLocks noChangeArrowheads="1"/>
          </p:cNvSpPr>
          <p:nvPr/>
        </p:nvSpPr>
        <p:spPr>
          <a:xfrm>
            <a:off x="2038672" y="231304"/>
            <a:ext cx="6781800"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000" u="sng" kern="0" dirty="0" smtClean="0">
                <a:latin typeface="Arial Unicode MS" panose="020B0604020202020204" pitchFamily="34" charset="-128"/>
                <a:ea typeface="Arial Unicode MS" panose="020B0604020202020204" pitchFamily="34" charset="-128"/>
                <a:cs typeface="Arial Unicode MS" panose="020B0604020202020204" pitchFamily="34" charset="-128"/>
              </a:rPr>
              <a:t>Sequential Steps to implement Leveled Schedules</a:t>
            </a:r>
            <a:endParaRPr lang="en-US" sz="2000" u="sng"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64710721"/>
      </p:ext>
    </p:extLst>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32</a:t>
            </a:fld>
            <a:endParaRPr lang="en-US" dirty="0"/>
          </a:p>
        </p:txBody>
      </p:sp>
      <p:sp>
        <p:nvSpPr>
          <p:cNvPr id="3" name="Rectangle 3"/>
          <p:cNvSpPr txBox="1">
            <a:spLocks noChangeArrowheads="1"/>
          </p:cNvSpPr>
          <p:nvPr/>
        </p:nvSpPr>
        <p:spPr>
          <a:xfrm>
            <a:off x="685800" y="1052736"/>
            <a:ext cx="7543800" cy="46482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r>
              <a:rPr lang="en-US" kern="0" smtClean="0"/>
              <a:t>Detect normal from abnormal </a:t>
            </a:r>
          </a:p>
          <a:p>
            <a:r>
              <a:rPr lang="en-US" kern="0" smtClean="0"/>
              <a:t>	</a:t>
            </a:r>
            <a:r>
              <a:rPr lang="en-US" b="1" kern="0" smtClean="0"/>
              <a:t>– </a:t>
            </a:r>
            <a:r>
              <a:rPr lang="en-US" b="1" i="1" kern="0" smtClean="0"/>
              <a:t>right now!</a:t>
            </a:r>
            <a:endParaRPr lang="en-US" b="1" i="1" ker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967831"/>
            <a:ext cx="4419600" cy="417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761444"/>
      </p:ext>
    </p:extLst>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33</a:t>
            </a:fld>
            <a:endParaRPr lang="en-US" dirty="0"/>
          </a:p>
        </p:txBody>
      </p:sp>
      <p:sp>
        <p:nvSpPr>
          <p:cNvPr id="3" name="Rectangle 2"/>
          <p:cNvSpPr txBox="1">
            <a:spLocks noChangeArrowheads="1"/>
          </p:cNvSpPr>
          <p:nvPr/>
        </p:nvSpPr>
        <p:spPr>
          <a:xfrm>
            <a:off x="685800" y="818728"/>
            <a:ext cx="7772400" cy="11430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smtClean="0"/>
              <a:t>Words of Wisdom</a:t>
            </a:r>
            <a:endParaRPr lang="en-US" kern="0"/>
          </a:p>
        </p:txBody>
      </p:sp>
      <p:sp>
        <p:nvSpPr>
          <p:cNvPr id="5" name="Rectangle 3"/>
          <p:cNvSpPr txBox="1">
            <a:spLocks noChangeArrowheads="1"/>
          </p:cNvSpPr>
          <p:nvPr/>
        </p:nvSpPr>
        <p:spPr>
          <a:xfrm>
            <a:off x="609600" y="2418928"/>
            <a:ext cx="8001000" cy="3962400"/>
          </a:xfrm>
          <a:prstGeom prst="rect">
            <a:avLst/>
          </a:prstGeom>
          <a:ln w="57150" cmpd="thinThick">
            <a:solidFill>
              <a:srgbClr val="FF0000"/>
            </a:solidFill>
            <a:miter lim="800000"/>
            <a:headEnd/>
            <a:tailEnd/>
          </a:ln>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gn="l"/>
            <a:r>
              <a:rPr lang="en-US" sz="3200" kern="0" dirty="0" smtClean="0"/>
              <a:t>   </a:t>
            </a:r>
            <a:r>
              <a:rPr lang="en-US" sz="3200" b="1" kern="0" dirty="0" smtClean="0">
                <a:solidFill>
                  <a:srgbClr val="A50021"/>
                </a:solidFill>
                <a:effectLst>
                  <a:outerShdw blurRad="38100" dist="38100" dir="2700000" algn="tl">
                    <a:srgbClr val="C0C0C0"/>
                  </a:outerShdw>
                </a:effectLst>
              </a:rPr>
              <a:t>“It is not the strongest nor the most intelligent of the species that survives, but the one that is most adaptable to change”</a:t>
            </a:r>
          </a:p>
          <a:p>
            <a:pPr algn="l"/>
            <a:r>
              <a:rPr lang="en-US" kern="0" dirty="0" smtClean="0"/>
              <a:t>					</a:t>
            </a:r>
            <a:r>
              <a:rPr lang="en-US" sz="2800" kern="0" dirty="0" smtClean="0"/>
              <a:t>-Charles Darwin-</a:t>
            </a:r>
            <a:endParaRPr lang="en-US" kern="0" dirty="0"/>
          </a:p>
        </p:txBody>
      </p:sp>
    </p:spTree>
    <p:extLst>
      <p:ext uri="{BB962C8B-B14F-4D97-AF65-F5344CB8AC3E}">
        <p14:creationId xmlns:p14="http://schemas.microsoft.com/office/powerpoint/2010/main" val="191497754"/>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34</a:t>
            </a:fld>
            <a:endParaRPr lang="en-US" dirty="0"/>
          </a:p>
        </p:txBody>
      </p:sp>
      <p:sp>
        <p:nvSpPr>
          <p:cNvPr id="3" name="Rectangle 2"/>
          <p:cNvSpPr txBox="1">
            <a:spLocks noChangeArrowheads="1"/>
          </p:cNvSpPr>
          <p:nvPr/>
        </p:nvSpPr>
        <p:spPr>
          <a:xfrm>
            <a:off x="752475" y="-23664"/>
            <a:ext cx="7035800" cy="11430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kern="0" dirty="0" smtClean="0"/>
              <a:t>Final Thoughts</a:t>
            </a:r>
            <a:endParaRPr lang="en-US" kern="0" dirty="0"/>
          </a:p>
        </p:txBody>
      </p:sp>
      <p:sp>
        <p:nvSpPr>
          <p:cNvPr id="5" name="Rectangle 3"/>
          <p:cNvSpPr txBox="1">
            <a:spLocks noChangeArrowheads="1"/>
          </p:cNvSpPr>
          <p:nvPr/>
        </p:nvSpPr>
        <p:spPr>
          <a:xfrm>
            <a:off x="228600" y="5797624"/>
            <a:ext cx="8686800" cy="583704"/>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r>
              <a:rPr lang="en-US" sz="2000" kern="0" dirty="0" smtClean="0"/>
              <a:t>“Until you take the first step, it will not be possible to see the next step”</a:t>
            </a:r>
            <a:endParaRPr lang="en-US" sz="2000" kern="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255240"/>
            <a:ext cx="400526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WordArt 5"/>
          <p:cNvSpPr>
            <a:spLocks noChangeArrowheads="1" noChangeShapeType="1" noTextEdit="1"/>
          </p:cNvSpPr>
          <p:nvPr/>
        </p:nvSpPr>
        <p:spPr bwMode="auto">
          <a:xfrm rot="20800617">
            <a:off x="5867400" y="3862536"/>
            <a:ext cx="289560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769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6199383" scaled="1"/>
                </a:gradFill>
                <a:latin typeface="Impact" panose="020B0806030902050204" pitchFamily="34" charset="0"/>
              </a:rPr>
              <a:t>Do your best</a:t>
            </a:r>
          </a:p>
        </p:txBody>
      </p:sp>
      <p:sp>
        <p:nvSpPr>
          <p:cNvPr id="8" name="WordArt 6"/>
          <p:cNvSpPr>
            <a:spLocks noChangeArrowheads="1" noChangeShapeType="1" noTextEdit="1"/>
          </p:cNvSpPr>
          <p:nvPr/>
        </p:nvSpPr>
        <p:spPr bwMode="auto">
          <a:xfrm>
            <a:off x="685800" y="2948136"/>
            <a:ext cx="2362200" cy="13716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Please try</a:t>
            </a:r>
          </a:p>
        </p:txBody>
      </p:sp>
      <p:sp>
        <p:nvSpPr>
          <p:cNvPr id="9" name="Rectangle 7"/>
          <p:cNvSpPr>
            <a:spLocks noChangeArrowheads="1"/>
          </p:cNvSpPr>
          <p:nvPr/>
        </p:nvSpPr>
        <p:spPr bwMode="auto">
          <a:xfrm>
            <a:off x="2286000" y="2490936"/>
            <a:ext cx="4572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buFont typeface="Wingdings" panose="05000000000000000000" pitchFamily="2" charset="2"/>
              <a:buNone/>
            </a:pPr>
            <a:r>
              <a:rPr lang="en-US" sz="3200">
                <a:latin typeface="Tahoma" panose="020B0604030504040204" pitchFamily="34" charset="0"/>
              </a:rPr>
              <a:t>“Some days, big up”</a:t>
            </a:r>
          </a:p>
        </p:txBody>
      </p:sp>
      <p:sp>
        <p:nvSpPr>
          <p:cNvPr id="10" name="Rectangle 8"/>
          <p:cNvSpPr>
            <a:spLocks noChangeArrowheads="1"/>
          </p:cNvSpPr>
          <p:nvPr/>
        </p:nvSpPr>
        <p:spPr bwMode="auto">
          <a:xfrm>
            <a:off x="2590800" y="1608286"/>
            <a:ext cx="38639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0000"/>
              </a:lnSpc>
              <a:spcBef>
                <a:spcPct val="50000"/>
              </a:spcBef>
              <a:buFont typeface="Wingdings" panose="05000000000000000000" pitchFamily="2" charset="2"/>
              <a:buNone/>
            </a:pPr>
            <a:r>
              <a:rPr lang="en-US" sz="3200">
                <a:latin typeface="Tahoma" panose="020B0604030504040204" pitchFamily="34" charset="0"/>
              </a:rPr>
              <a:t>“Every day, little up”</a:t>
            </a:r>
          </a:p>
        </p:txBody>
      </p:sp>
    </p:spTree>
    <p:extLst>
      <p:ext uri="{BB962C8B-B14F-4D97-AF65-F5344CB8AC3E}">
        <p14:creationId xmlns:p14="http://schemas.microsoft.com/office/powerpoint/2010/main" val="424424670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200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0" fill="hold" grpId="0"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2000"/>
      <p:bldP spid="7" grpId="0" animBg="1"/>
      <p:bldP spid="8" grpId="0" animBg="1"/>
      <p:bldP spid="9" grpId="0" autoUpdateAnimBg="0"/>
      <p:bldP spid="1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35</a:t>
            </a:fld>
            <a:endParaRPr lang="en-US" dirty="0"/>
          </a:p>
        </p:txBody>
      </p:sp>
      <p:sp>
        <p:nvSpPr>
          <p:cNvPr id="2" name="Rectangle 1"/>
          <p:cNvSpPr/>
          <p:nvPr/>
        </p:nvSpPr>
        <p:spPr bwMode="auto">
          <a:xfrm>
            <a:off x="1115616" y="1556792"/>
            <a:ext cx="6768752" cy="101566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rPr>
              <a:t>Happy Learning!!!!!!</a:t>
            </a:r>
            <a:endParaRPr kumimoji="0" lang="en-US" sz="6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12823596"/>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4</a:t>
            </a:fld>
            <a:endParaRPr lang="en-US" dirty="0"/>
          </a:p>
        </p:txBody>
      </p:sp>
      <p:sp>
        <p:nvSpPr>
          <p:cNvPr id="3" name="Rectangle 2"/>
          <p:cNvSpPr txBox="1">
            <a:spLocks noChangeArrowheads="1"/>
          </p:cNvSpPr>
          <p:nvPr/>
        </p:nvSpPr>
        <p:spPr>
          <a:xfrm>
            <a:off x="1835696" y="116632"/>
            <a:ext cx="7232104" cy="504056"/>
          </a:xfrm>
          <a:prstGeom prst="rect">
            <a:avLst/>
          </a:prstGeom>
        </p:spPr>
        <p:txBody>
          <a:bodyPr anchor="b"/>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1600" b="1" kern="0" dirty="0" smtClean="0">
                <a:latin typeface="Tahoma" panose="020B0604030504040204" pitchFamily="34" charset="0"/>
              </a:rPr>
              <a:t>DIFFERENCE BETWEEN TRADITIONAL AND LEAN MANUFACTURING</a:t>
            </a:r>
            <a:endParaRPr lang="en-US" sz="1600" b="1" kern="0" dirty="0">
              <a:latin typeface="Tahoma" panose="020B0604030504040204" pitchFamily="34" charset="0"/>
            </a:endParaRPr>
          </a:p>
        </p:txBody>
      </p:sp>
      <p:graphicFrame>
        <p:nvGraphicFramePr>
          <p:cNvPr id="5" name="Group 143"/>
          <p:cNvGraphicFramePr>
            <a:graphicFrameLocks/>
          </p:cNvGraphicFramePr>
          <p:nvPr>
            <p:extLst>
              <p:ext uri="{D42A27DB-BD31-4B8C-83A1-F6EECF244321}">
                <p14:modId xmlns:p14="http://schemas.microsoft.com/office/powerpoint/2010/main" val="1682534506"/>
              </p:ext>
            </p:extLst>
          </p:nvPr>
        </p:nvGraphicFramePr>
        <p:xfrm>
          <a:off x="179512" y="764704"/>
          <a:ext cx="8784975" cy="5562602"/>
        </p:xfrm>
        <a:graphic>
          <a:graphicData uri="http://schemas.openxmlformats.org/drawingml/2006/table">
            <a:tbl>
              <a:tblPr/>
              <a:tblGrid>
                <a:gridCol w="2928325"/>
                <a:gridCol w="2928325"/>
                <a:gridCol w="2928325"/>
              </a:tblGrid>
              <a:tr h="450850">
                <a:tc>
                  <a:txBody>
                    <a:bodyPr/>
                    <a:lstStyle>
                      <a:lvl1pPr>
                        <a:spcBef>
                          <a:spcPct val="20000"/>
                        </a:spcBef>
                        <a:defRPr>
                          <a:solidFill>
                            <a:schemeClr val="tx1"/>
                          </a:solidFill>
                          <a:latin typeface="Times" panose="02020603050405020304" pitchFamily="18" charset="0"/>
                          <a:ea typeface="ＭＳ Ｐゴシック" panose="020B0600070205080204" pitchFamily="34" charset="-128"/>
                        </a:defRPr>
                      </a:lvl1pPr>
                      <a:lvl2pPr>
                        <a:spcBef>
                          <a:spcPct val="20000"/>
                        </a:spcBef>
                        <a:defRPr sz="1600">
                          <a:solidFill>
                            <a:schemeClr val="tx1"/>
                          </a:solidFill>
                          <a:latin typeface="Times" panose="02020603050405020304" pitchFamily="18" charset="0"/>
                          <a:ea typeface="ＭＳ Ｐゴシック" panose="020B0600070205080204" pitchFamily="34" charset="-128"/>
                        </a:defRPr>
                      </a:lvl2pPr>
                      <a:lvl3pPr>
                        <a:spcBef>
                          <a:spcPct val="20000"/>
                        </a:spcBef>
                        <a:defRPr sz="1400">
                          <a:solidFill>
                            <a:schemeClr val="tx1"/>
                          </a:solidFill>
                          <a:latin typeface="Times" panose="02020603050405020304" pitchFamily="18" charset="0"/>
                          <a:ea typeface="ＭＳ Ｐゴシック" panose="020B0600070205080204" pitchFamily="34" charset="-128"/>
                        </a:defRPr>
                      </a:lvl3pPr>
                      <a:lvl4pPr>
                        <a:spcBef>
                          <a:spcPct val="20000"/>
                        </a:spcBef>
                        <a:defRPr sz="1200">
                          <a:solidFill>
                            <a:schemeClr val="tx1"/>
                          </a:solidFill>
                          <a:latin typeface="Times" panose="02020603050405020304" pitchFamily="18" charset="0"/>
                          <a:ea typeface="ＭＳ Ｐゴシック" panose="020B0600070205080204" pitchFamily="34" charset="-128"/>
                        </a:defRPr>
                      </a:lvl4pPr>
                      <a:lvl5pPr>
                        <a:spcBef>
                          <a:spcPct val="20000"/>
                        </a:spcBef>
                        <a:defRPr sz="1200">
                          <a:solidFill>
                            <a:schemeClr val="tx1"/>
                          </a:solidFill>
                          <a:latin typeface="Times" panose="02020603050405020304" pitchFamily="18" charset="0"/>
                          <a:ea typeface="ＭＳ Ｐゴシック" panose="020B0600070205080204" pitchFamily="34" charset="-128"/>
                        </a:defRPr>
                      </a:lvl5pPr>
                      <a:lvl6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TRADITIONAL MASS PRODUCTION</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LEAN PRODUCTON</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Production schedules are based on…</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Forecast — product is pushed through the facility</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Customer Order — product is pulled through the facility</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Products manufactured to…</a:t>
                      </a:r>
                      <a:endParaRPr kumimoji="0" 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Replenish finished goods inventory</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Fill customer orders (immediate shipments)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Production cycle times are…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Weeks/months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Hours/days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Manufacturing lot size quantities are…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Large, with large batches moving between operations; product is sent ahead of each operation</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Small, and based on one-piece flow between operations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Plant and equipment layout is…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By department function</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By product flow, using cells or lines for product families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Quality is assured… </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Through lot sampling</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 at the production source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Workers are typically assigned…</a:t>
                      </a:r>
                      <a:endParaRPr kumimoji="0" 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person per machine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With one person handling several machines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Worker empowerment is…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Low — little input into how operation is performed</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High — has responsibility for identifying and implementing improvements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Inventory levels are…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High — large warehouse of finished goods, and central storeroom for in-process staging</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Low — small amounts between operations, ship often</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Inventory turns are…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Low — 6-9 turns pr year or less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High — 20+ turns per year</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Flexibility in changing manufacturing schedules is…</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Low — difficult to handle and adjust to </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High — easy to adjust to and implement</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Manufacturing costs are…</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Rising and difficult to control</a:t>
                      </a:r>
                      <a:endParaRPr kumimoji="0" 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16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1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sz="1200">
                          <a:solidFill>
                            <a:schemeClr val="tx1"/>
                          </a:solidFill>
                          <a:latin typeface="Times" panose="02020603050405020304" pitchFamily="18" charset="0"/>
                          <a:ea typeface="ＭＳ Ｐゴシック" panose="020B0600070205080204" pitchFamily="34" charset="-128"/>
                        </a:defRPr>
                      </a:lvl5pPr>
                      <a:lvl6pPr marL="25146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fontAlgn="base">
                        <a:spcBef>
                          <a:spcPct val="2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Stable/decreasing and under control</a:t>
                      </a:r>
                      <a:endParaRPr kumimoji="0" 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6497694"/>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5</a:t>
            </a:fld>
            <a:endParaRPr lang="en-US" dirty="0"/>
          </a:p>
        </p:txBody>
      </p:sp>
      <p:sp>
        <p:nvSpPr>
          <p:cNvPr id="3" name="Rectangle 2"/>
          <p:cNvSpPr txBox="1">
            <a:spLocks noChangeArrowheads="1"/>
          </p:cNvSpPr>
          <p:nvPr/>
        </p:nvSpPr>
        <p:spPr>
          <a:xfrm>
            <a:off x="2699792" y="0"/>
            <a:ext cx="5758408" cy="590452"/>
          </a:xfrm>
          <a:prstGeom prst="rect">
            <a:avLst/>
          </a:prstGeom>
        </p:spPr>
        <p:txBody>
          <a:bodyPr anchor="b"/>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b="1" kern="0" dirty="0" smtClean="0">
                <a:solidFill>
                  <a:schemeClr val="tx1"/>
                </a:solidFill>
              </a:rPr>
              <a:t>Product Lead Time</a:t>
            </a:r>
            <a:endParaRPr lang="en-US" b="1" kern="0" dirty="0"/>
          </a:p>
        </p:txBody>
      </p:sp>
      <p:sp>
        <p:nvSpPr>
          <p:cNvPr id="5" name="Rectangle 3"/>
          <p:cNvSpPr>
            <a:spLocks noChangeArrowheads="1"/>
          </p:cNvSpPr>
          <p:nvPr/>
        </p:nvSpPr>
        <p:spPr bwMode="auto">
          <a:xfrm>
            <a:off x="4057650" y="3413125"/>
            <a:ext cx="485775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286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1pPr>
            <a:lvl2pPr marL="685800" indent="-285750">
              <a:spcBef>
                <a:spcPct val="20000"/>
              </a:spcBef>
              <a:buChar char="–"/>
              <a:defRPr>
                <a:solidFill>
                  <a:schemeClr val="tx1"/>
                </a:solidFill>
                <a:latin typeface="Times" panose="02020603050405020304" pitchFamily="18" charset="0"/>
                <a:ea typeface="ＭＳ Ｐゴシック" panose="020B0600070205080204" pitchFamily="34" charset="-128"/>
              </a:defRPr>
            </a:lvl2pPr>
            <a:lvl3pPr marL="800100">
              <a:spcBef>
                <a:spcPct val="20000"/>
              </a:spcBef>
              <a:buChar char="•"/>
              <a:defRPr sz="1600">
                <a:solidFill>
                  <a:schemeClr val="tx1"/>
                </a:solidFill>
                <a:latin typeface="Times" panose="02020603050405020304" pitchFamily="18" charset="0"/>
                <a:ea typeface="ＭＳ Ｐゴシック" panose="020B0600070205080204" pitchFamily="34" charset="-128"/>
              </a:defRPr>
            </a:lvl3pPr>
            <a:lvl4pPr marL="1543050" indent="-171450">
              <a:spcBef>
                <a:spcPct val="20000"/>
              </a:spcBef>
              <a:buChar char="–"/>
              <a:defRPr sz="1400">
                <a:solidFill>
                  <a:schemeClr val="tx1"/>
                </a:solidFill>
                <a:latin typeface="Times" panose="02020603050405020304" pitchFamily="18" charset="0"/>
                <a:ea typeface="ＭＳ Ｐゴシック" panose="020B0600070205080204" pitchFamily="34" charset="-128"/>
              </a:defRPr>
            </a:lvl4pPr>
            <a:lvl5pPr marL="2000250" indent="-171450">
              <a:spcBef>
                <a:spcPct val="20000"/>
              </a:spcBef>
              <a:buChar char="»"/>
              <a:defRPr sz="1400">
                <a:solidFill>
                  <a:schemeClr val="tx1"/>
                </a:solidFill>
                <a:latin typeface="Times" panose="02020603050405020304" pitchFamily="18" charset="0"/>
                <a:ea typeface="ＭＳ Ｐゴシック" panose="020B0600070205080204" pitchFamily="34" charset="-128"/>
              </a:defRPr>
            </a:lvl5pPr>
            <a:lvl6pPr marL="24574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6pPr>
            <a:lvl7pPr marL="29146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7pPr>
            <a:lvl8pPr marL="33718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8pPr>
            <a:lvl9pPr marL="38290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9pPr>
          </a:lstStyle>
          <a:p>
            <a:pPr eaLnBrk="1" hangingPunct="1">
              <a:buFont typeface="Wingdings 2" panose="05020102010507070707" pitchFamily="18" charset="2"/>
              <a:buChar char="¨"/>
            </a:pPr>
            <a:r>
              <a:rPr lang="en-US" noProof="1"/>
              <a:t>Value Added Time is only a very small percentage of the Lead time.</a:t>
            </a:r>
          </a:p>
          <a:p>
            <a:pPr eaLnBrk="1" hangingPunct="1">
              <a:buFont typeface="Wingdings 2" panose="05020102010507070707" pitchFamily="18" charset="2"/>
              <a:buChar char="¨"/>
            </a:pPr>
            <a:r>
              <a:rPr lang="en-US" noProof="1"/>
              <a:t>Traditional Cost Savings focused on only Value Added Items.</a:t>
            </a:r>
          </a:p>
          <a:p>
            <a:pPr eaLnBrk="1" hangingPunct="1">
              <a:buFont typeface="Wingdings 2" panose="05020102010507070707" pitchFamily="18" charset="2"/>
              <a:buChar char="¨"/>
            </a:pPr>
            <a:r>
              <a:rPr lang="en-US" i="1" noProof="1"/>
              <a:t> LEAN FOCUSES ON</a:t>
            </a:r>
            <a:r>
              <a:rPr lang="en-US" i="1"/>
              <a:t> ELIMINATING</a:t>
            </a:r>
            <a:r>
              <a:rPr lang="en-US" i="1" noProof="1"/>
              <a:t> NON-VALUE ADDING </a:t>
            </a:r>
            <a:r>
              <a:rPr lang="en-US" i="1"/>
              <a:t>ACTIVITIES</a:t>
            </a:r>
            <a:r>
              <a:rPr lang="en-US" noProof="1"/>
              <a:t>.</a:t>
            </a:r>
          </a:p>
        </p:txBody>
      </p:sp>
      <p:graphicFrame>
        <p:nvGraphicFramePr>
          <p:cNvPr id="6" name="Object 4"/>
          <p:cNvGraphicFramePr>
            <a:graphicFrameLocks noChangeAspect="1"/>
          </p:cNvGraphicFramePr>
          <p:nvPr/>
        </p:nvGraphicFramePr>
        <p:xfrm>
          <a:off x="385763" y="796925"/>
          <a:ext cx="5803900" cy="4348163"/>
        </p:xfrm>
        <a:graphic>
          <a:graphicData uri="http://schemas.openxmlformats.org/presentationml/2006/ole">
            <mc:AlternateContent xmlns:mc="http://schemas.openxmlformats.org/markup-compatibility/2006">
              <mc:Choice xmlns:v="urn:schemas-microsoft-com:vml" Requires="v">
                <p:oleObj spid="_x0000_s1028" name="Picture" r:id="rId3" imgW="5858256" imgH="4389120" progId="Word.Picture.8">
                  <p:embed/>
                </p:oleObj>
              </mc:Choice>
              <mc:Fallback>
                <p:oleObj name="Picture" r:id="rId3" imgW="5858256" imgH="438912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796925"/>
                        <a:ext cx="5803900" cy="4348163"/>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855004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6</a:t>
            </a:fld>
            <a:endParaRPr lang="en-US" dirty="0"/>
          </a:p>
        </p:txBody>
      </p:sp>
      <p:sp>
        <p:nvSpPr>
          <p:cNvPr id="3" name="Rectangle 2"/>
          <p:cNvSpPr txBox="1">
            <a:spLocks noChangeArrowheads="1"/>
          </p:cNvSpPr>
          <p:nvPr/>
        </p:nvSpPr>
        <p:spPr>
          <a:xfrm>
            <a:off x="1979712" y="116632"/>
            <a:ext cx="6336704" cy="509736"/>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400" kern="0" smtClean="0"/>
              <a:t>Types of waste</a:t>
            </a:r>
            <a:endParaRPr lang="en-US" sz="2400" kern="0"/>
          </a:p>
        </p:txBody>
      </p:sp>
      <p:sp>
        <p:nvSpPr>
          <p:cNvPr id="5" name="Rectangle 3"/>
          <p:cNvSpPr txBox="1">
            <a:spLocks noChangeArrowheads="1"/>
          </p:cNvSpPr>
          <p:nvPr/>
        </p:nvSpPr>
        <p:spPr>
          <a:xfrm>
            <a:off x="218256" y="764704"/>
            <a:ext cx="8458200" cy="5638800"/>
          </a:xfrm>
          <a:prstGeom prst="rect">
            <a:avLst/>
          </a:prstGeom>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Overproduction</a:t>
            </a:r>
            <a:r>
              <a:rPr lang="en-US" sz="1500" b="1" kern="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Producing items for which there are no orders, which generates such wastes as overstaffing and storage and transportation costs because of excess inventory.</a:t>
            </a:r>
          </a:p>
          <a:p>
            <a:pPr>
              <a:lnSpc>
                <a:spcPct val="80000"/>
              </a:lnSpc>
            </a:pPr>
            <a:endPar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Waiting</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Workers having to stand around waiting for the next processing step, tool, part etc. Or no work because of stock-outs, lot processing delays, equipment downtime, and capacity bottlenecks.</a:t>
            </a:r>
          </a:p>
          <a:p>
            <a:pPr>
              <a:lnSpc>
                <a:spcPct val="80000"/>
              </a:lnSpc>
            </a:pPr>
            <a:endPar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Unnecessary transport</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Carrying WIP long distances, creating inefficient transport, or moving parts in and out of storage facility.</a:t>
            </a:r>
          </a:p>
          <a:p>
            <a:pPr>
              <a:lnSpc>
                <a:spcPct val="80000"/>
              </a:lnSpc>
            </a:pPr>
            <a:endPar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Over-processing or incorrect processing</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Taking unneeded steps to process the parts. Inefficient processing due to poor tools and product design, causing unnecessary motion and producing defects. </a:t>
            </a:r>
            <a:r>
              <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Waste generated when providing higher-quality products than is necessary.</a:t>
            </a:r>
          </a:p>
          <a:p>
            <a:pPr>
              <a:lnSpc>
                <a:spcPct val="80000"/>
              </a:lnSpc>
            </a:pPr>
            <a:endPar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Excess inventory</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Excess raw material, WIP or finished goods causing longer lead times, obsolescence, damaged goods. </a:t>
            </a:r>
            <a:r>
              <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Extra inventory hides problems such as production imbalances, late deliveries from suppliers, defects, equipment downtime, and long set-ups.</a:t>
            </a:r>
          </a:p>
          <a:p>
            <a:pPr>
              <a:lnSpc>
                <a:spcPct val="80000"/>
              </a:lnSpc>
            </a:pPr>
            <a:endPar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Unnecessary movements</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Any wasted motion employees have to perform during the course of their work, such as looking for, reaching for, or stacking parts, tools etc. </a:t>
            </a:r>
            <a:r>
              <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Walking is a waste.</a:t>
            </a:r>
          </a:p>
          <a:p>
            <a:pPr>
              <a:lnSpc>
                <a:spcPct val="80000"/>
              </a:lnSpc>
            </a:pPr>
            <a:endPar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Defects</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Production of defective parts or correction. Repair or rework, scrap, replacement production, and inspection mean wasteful handling, time and efforts.</a:t>
            </a:r>
          </a:p>
          <a:p>
            <a:pPr>
              <a:lnSpc>
                <a:spcPct val="80000"/>
              </a:lnSpc>
            </a:pPr>
            <a:endPar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sz="1500" b="1" kern="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Unused employee creativity</a:t>
            </a:r>
            <a:r>
              <a:rPr lang="en-US" sz="1500" kern="0" smtClean="0">
                <a:latin typeface="Arial Unicode MS" panose="020B0604020202020204" pitchFamily="34" charset="-128"/>
                <a:ea typeface="Arial Unicode MS" panose="020B0604020202020204" pitchFamily="34" charset="-128"/>
                <a:cs typeface="Arial Unicode MS" panose="020B0604020202020204" pitchFamily="34" charset="-128"/>
              </a:rPr>
              <a:t>: Losing ideas, skills, improvements, and learning opportunities by not engaging or listening to your employees.</a:t>
            </a:r>
          </a:p>
          <a:p>
            <a:pPr>
              <a:lnSpc>
                <a:spcPct val="80000"/>
              </a:lnSpc>
            </a:pPr>
            <a:endParaRPr lang="en-US" sz="1500" kern="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endParaRPr lang="en-US" sz="15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12597570"/>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7</a:t>
            </a:fld>
            <a:endParaRPr lang="en-US" dirty="0"/>
          </a:p>
        </p:txBody>
      </p:sp>
      <p:pic>
        <p:nvPicPr>
          <p:cNvPr id="3" name="Picture 6" descr="ice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52736"/>
            <a:ext cx="4724400" cy="52625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5638800" y="4715098"/>
            <a:ext cx="28194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a:t>Creating Flow helps to  expose inefficiencies that demand immediate solutions</a:t>
            </a:r>
          </a:p>
        </p:txBody>
      </p:sp>
      <p:sp>
        <p:nvSpPr>
          <p:cNvPr id="6" name="Rectangle 8"/>
          <p:cNvSpPr txBox="1">
            <a:spLocks noChangeArrowheads="1"/>
          </p:cNvSpPr>
          <p:nvPr/>
        </p:nvSpPr>
        <p:spPr>
          <a:xfrm>
            <a:off x="5562600" y="1209898"/>
            <a:ext cx="3276600" cy="3505200"/>
          </a:xfrm>
          <a:prstGeom prst="rect">
            <a:avLst/>
          </a:prstGeom>
          <a:noFill/>
          <a:ln/>
        </p:spPr>
        <p:txBody>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900" indent="0" algn="ctr" rtl="0" eaLnBrk="0" fontAlgn="base" hangingPunct="0">
              <a:spcBef>
                <a:spcPct val="20000"/>
              </a:spcBef>
              <a:spcAft>
                <a:spcPct val="0"/>
              </a:spcAft>
              <a:buNone/>
              <a:defRPr sz="2100">
                <a:solidFill>
                  <a:schemeClr val="tx1"/>
                </a:solidFill>
                <a:latin typeface="+mn-lt"/>
              </a:defRPr>
            </a:lvl2pPr>
            <a:lvl3pPr marL="685800" indent="0" algn="ctr" rtl="0" eaLnBrk="0" fontAlgn="base" hangingPunct="0">
              <a:spcBef>
                <a:spcPct val="20000"/>
              </a:spcBef>
              <a:spcAft>
                <a:spcPct val="0"/>
              </a:spcAft>
              <a:buNone/>
              <a:defRPr sz="1800">
                <a:solidFill>
                  <a:schemeClr val="tx1"/>
                </a:solidFill>
                <a:latin typeface="+mn-lt"/>
              </a:defRPr>
            </a:lvl3pPr>
            <a:lvl4pPr marL="1028700" indent="0" algn="ctr" rtl="0" eaLnBrk="0" fontAlgn="base" hangingPunct="0">
              <a:spcBef>
                <a:spcPct val="20000"/>
              </a:spcBef>
              <a:spcAft>
                <a:spcPct val="0"/>
              </a:spcAft>
              <a:buNone/>
              <a:defRPr sz="1500">
                <a:solidFill>
                  <a:schemeClr val="tx1"/>
                </a:solidFill>
                <a:latin typeface="+mn-lt"/>
              </a:defRPr>
            </a:lvl4pPr>
            <a:lvl5pPr marL="1371600" indent="0" algn="ctr" rtl="0" eaLnBrk="0" fontAlgn="base" hangingPunct="0">
              <a:spcBef>
                <a:spcPct val="20000"/>
              </a:spcBef>
              <a:spcAft>
                <a:spcPct val="0"/>
              </a:spcAft>
              <a:buNone/>
              <a:defRPr sz="1500">
                <a:solidFill>
                  <a:schemeClr val="tx1"/>
                </a:solidFill>
                <a:latin typeface="+mn-lt"/>
              </a:defRPr>
            </a:lvl5pPr>
            <a:lvl6pPr marL="1714500" indent="0" algn="ctr" rtl="0" fontAlgn="base">
              <a:spcBef>
                <a:spcPct val="20000"/>
              </a:spcBef>
              <a:spcAft>
                <a:spcPct val="0"/>
              </a:spcAft>
              <a:buNone/>
              <a:defRPr sz="1500">
                <a:solidFill>
                  <a:schemeClr val="tx1"/>
                </a:solidFill>
                <a:latin typeface="+mn-lt"/>
              </a:defRPr>
            </a:lvl6pPr>
            <a:lvl7pPr marL="2057400" indent="0" algn="ctr" rtl="0" fontAlgn="base">
              <a:spcBef>
                <a:spcPct val="20000"/>
              </a:spcBef>
              <a:spcAft>
                <a:spcPct val="0"/>
              </a:spcAft>
              <a:buNone/>
              <a:defRPr sz="1500">
                <a:solidFill>
                  <a:schemeClr val="tx1"/>
                </a:solidFill>
                <a:latin typeface="+mn-lt"/>
              </a:defRPr>
            </a:lvl7pPr>
            <a:lvl8pPr marL="2400300" indent="0" algn="ctr" rtl="0" fontAlgn="base">
              <a:spcBef>
                <a:spcPct val="20000"/>
              </a:spcBef>
              <a:spcAft>
                <a:spcPct val="0"/>
              </a:spcAft>
              <a:buNone/>
              <a:defRPr sz="1500">
                <a:solidFill>
                  <a:schemeClr val="tx1"/>
                </a:solidFill>
                <a:latin typeface="+mn-lt"/>
              </a:defRPr>
            </a:lvl8pPr>
            <a:lvl9pPr marL="2743200" indent="0" algn="ctr" rtl="0" fontAlgn="base">
              <a:spcBef>
                <a:spcPct val="20000"/>
              </a:spcBef>
              <a:spcAft>
                <a:spcPct val="0"/>
              </a:spcAft>
              <a:buNone/>
              <a:defRPr sz="1500">
                <a:solidFill>
                  <a:schemeClr val="tx1"/>
                </a:solidFill>
                <a:latin typeface="+mn-lt"/>
              </a:defRPr>
            </a:lvl9pPr>
          </a:lstStyle>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Flow means “When your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customer places an order, a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process of obtaining raw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materials is triggered, the raw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materials then flow in to a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manufacturing area where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Team Members manufacture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the product, complete the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order and order flows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immediately back to the </a:t>
            </a:r>
          </a:p>
          <a:p>
            <a:pPr>
              <a:lnSpc>
                <a:spcPct val="80000"/>
              </a:lnSpc>
            </a:pPr>
            <a:r>
              <a:rPr lang="en-US" sz="1800" kern="0" smtClean="0">
                <a:latin typeface="Arial Unicode MS" panose="020B0604020202020204" pitchFamily="34" charset="-128"/>
                <a:ea typeface="Arial Unicode MS" panose="020B0604020202020204" pitchFamily="34" charset="-128"/>
                <a:cs typeface="Arial Unicode MS" panose="020B0604020202020204" pitchFamily="34" charset="-128"/>
              </a:rPr>
              <a:t>customer”.</a:t>
            </a:r>
            <a:endParaRPr lang="en-US" sz="1800" ker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64750313"/>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8</a:t>
            </a:fld>
            <a:endParaRPr lang="en-US" dirty="0"/>
          </a:p>
        </p:txBody>
      </p:sp>
      <p:sp>
        <p:nvSpPr>
          <p:cNvPr id="3" name="Rectangle 2"/>
          <p:cNvSpPr txBox="1">
            <a:spLocks noChangeArrowheads="1"/>
          </p:cNvSpPr>
          <p:nvPr/>
        </p:nvSpPr>
        <p:spPr>
          <a:xfrm>
            <a:off x="838200" y="838200"/>
            <a:ext cx="7848600" cy="5334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000" u="sng" kern="0" smtClean="0">
                <a:solidFill>
                  <a:schemeClr val="tx1"/>
                </a:solidFill>
              </a:rPr>
              <a:t>Before Lean:  Organization By Machine Type With Convoluted Flow</a:t>
            </a:r>
            <a:endParaRPr lang="en-US" u="sng" kern="0"/>
          </a:p>
        </p:txBody>
      </p:sp>
      <p:sp>
        <p:nvSpPr>
          <p:cNvPr id="5" name="Rectangle 3"/>
          <p:cNvSpPr>
            <a:spLocks noChangeArrowheads="1"/>
          </p:cNvSpPr>
          <p:nvPr/>
        </p:nvSpPr>
        <p:spPr bwMode="auto">
          <a:xfrm>
            <a:off x="1676400" y="1447800"/>
            <a:ext cx="539273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286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1pPr>
            <a:lvl2pPr marL="685800" indent="-228600">
              <a:spcBef>
                <a:spcPct val="20000"/>
              </a:spcBef>
              <a:buChar char="–"/>
              <a:defRPr>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panose="02020603050405020304" pitchFamily="18" charset="0"/>
                <a:ea typeface="ＭＳ Ｐゴシック" panose="020B0600070205080204" pitchFamily="34" charset="-128"/>
              </a:defRPr>
            </a:lvl3pPr>
            <a:lvl4pPr marL="1543050" indent="-171450">
              <a:spcBef>
                <a:spcPct val="20000"/>
              </a:spcBef>
              <a:buChar char="–"/>
              <a:defRPr sz="1400">
                <a:solidFill>
                  <a:schemeClr val="tx1"/>
                </a:solidFill>
                <a:latin typeface="Times" panose="02020603050405020304" pitchFamily="18" charset="0"/>
                <a:ea typeface="ＭＳ Ｐゴシック" panose="020B0600070205080204" pitchFamily="34" charset="-128"/>
              </a:defRPr>
            </a:lvl4pPr>
            <a:lvl5pPr marL="2000250" indent="-171450">
              <a:spcBef>
                <a:spcPct val="20000"/>
              </a:spcBef>
              <a:buChar char="»"/>
              <a:defRPr sz="1400">
                <a:solidFill>
                  <a:schemeClr val="tx1"/>
                </a:solidFill>
                <a:latin typeface="Times" panose="02020603050405020304" pitchFamily="18" charset="0"/>
                <a:ea typeface="ＭＳ Ｐゴシック" panose="020B0600070205080204" pitchFamily="34" charset="-128"/>
              </a:defRPr>
            </a:lvl5pPr>
            <a:lvl6pPr marL="24574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6pPr>
            <a:lvl7pPr marL="29146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7pPr>
            <a:lvl8pPr marL="33718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8pPr>
            <a:lvl9pPr marL="38290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buFontTx/>
              <a:buNone/>
            </a:pPr>
            <a:r>
              <a:rPr lang="en-US" sz="1800"/>
              <a:t>	</a:t>
            </a:r>
            <a:r>
              <a:rPr lang="en-US" sz="1800" b="1" noProof="1"/>
              <a:t>No Organization and No Control</a:t>
            </a:r>
            <a:endParaRPr lang="en-US" sz="2400" b="1" noProof="1"/>
          </a:p>
        </p:txBody>
      </p:sp>
      <p:graphicFrame>
        <p:nvGraphicFramePr>
          <p:cNvPr id="6" name="Object 4"/>
          <p:cNvGraphicFramePr>
            <a:graphicFrameLocks noChangeAspect="1"/>
          </p:cNvGraphicFramePr>
          <p:nvPr/>
        </p:nvGraphicFramePr>
        <p:xfrm>
          <a:off x="2325688" y="2055813"/>
          <a:ext cx="3916362" cy="4344987"/>
        </p:xfrm>
        <a:graphic>
          <a:graphicData uri="http://schemas.openxmlformats.org/presentationml/2006/ole">
            <mc:AlternateContent xmlns:mc="http://schemas.openxmlformats.org/markup-compatibility/2006">
              <mc:Choice xmlns:v="urn:schemas-microsoft-com:vml" Requires="v">
                <p:oleObj spid="_x0000_s2052" name="Document" r:id="rId3" imgW="5976720" imgH="6629400" progId="Word.Document.8">
                  <p:embed/>
                </p:oleObj>
              </mc:Choice>
              <mc:Fallback>
                <p:oleObj name="Document" r:id="rId3" imgW="5976720" imgH="6629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2055813"/>
                        <a:ext cx="3916362" cy="4344987"/>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96962919"/>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7C942E-A1D8-4DB4-B0D3-EDD662E5D579}" type="slidenum">
              <a:rPr lang="en-US" smtClean="0"/>
              <a:pPr>
                <a:defRPr/>
              </a:pPr>
              <a:t>9</a:t>
            </a:fld>
            <a:endParaRPr lang="en-US" dirty="0"/>
          </a:p>
        </p:txBody>
      </p:sp>
      <p:sp>
        <p:nvSpPr>
          <p:cNvPr id="3" name="Rectangle 2"/>
          <p:cNvSpPr>
            <a:spLocks noChangeArrowheads="1"/>
          </p:cNvSpPr>
          <p:nvPr/>
        </p:nvSpPr>
        <p:spPr bwMode="auto">
          <a:xfrm>
            <a:off x="3217863" y="1401787"/>
            <a:ext cx="5392737"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286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1pPr>
            <a:lvl2pPr marL="685800" indent="-228600">
              <a:spcBef>
                <a:spcPct val="20000"/>
              </a:spcBef>
              <a:buChar char="–"/>
              <a:defRPr>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panose="02020603050405020304" pitchFamily="18" charset="0"/>
                <a:ea typeface="ＭＳ Ｐゴシック" panose="020B0600070205080204" pitchFamily="34" charset="-128"/>
              </a:defRPr>
            </a:lvl3pPr>
            <a:lvl4pPr marL="1543050" indent="-171450">
              <a:spcBef>
                <a:spcPct val="20000"/>
              </a:spcBef>
              <a:buChar char="–"/>
              <a:defRPr sz="1400">
                <a:solidFill>
                  <a:schemeClr val="tx1"/>
                </a:solidFill>
                <a:latin typeface="Times" panose="02020603050405020304" pitchFamily="18" charset="0"/>
                <a:ea typeface="ＭＳ Ｐゴシック" panose="020B0600070205080204" pitchFamily="34" charset="-128"/>
              </a:defRPr>
            </a:lvl4pPr>
            <a:lvl5pPr marL="2000250" indent="-171450">
              <a:spcBef>
                <a:spcPct val="20000"/>
              </a:spcBef>
              <a:buChar char="»"/>
              <a:defRPr sz="1400">
                <a:solidFill>
                  <a:schemeClr val="tx1"/>
                </a:solidFill>
                <a:latin typeface="Times" panose="02020603050405020304" pitchFamily="18" charset="0"/>
                <a:ea typeface="ＭＳ Ｐゴシック" panose="020B0600070205080204" pitchFamily="34" charset="-128"/>
              </a:defRPr>
            </a:lvl5pPr>
            <a:lvl6pPr marL="24574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6pPr>
            <a:lvl7pPr marL="29146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7pPr>
            <a:lvl8pPr marL="33718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8pPr>
            <a:lvl9pPr marL="3829050" indent="-171450" fontAlgn="base">
              <a:spcBef>
                <a:spcPct val="20000"/>
              </a:spcBef>
              <a:spcAft>
                <a:spcPct val="0"/>
              </a:spcAft>
              <a:buChar char="»"/>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buFontTx/>
              <a:buNone/>
            </a:pPr>
            <a:r>
              <a:rPr lang="en-US" sz="1800"/>
              <a:t>	</a:t>
            </a:r>
            <a:r>
              <a:rPr lang="en-US" sz="1800" b="1" noProof="1"/>
              <a:t>Organization and Control</a:t>
            </a:r>
            <a:endParaRPr lang="en-US" sz="2400" b="1" noProof="1"/>
          </a:p>
        </p:txBody>
      </p:sp>
      <p:graphicFrame>
        <p:nvGraphicFramePr>
          <p:cNvPr id="5" name="Object 3"/>
          <p:cNvGraphicFramePr>
            <a:graphicFrameLocks noChangeAspect="1"/>
          </p:cNvGraphicFramePr>
          <p:nvPr>
            <p:extLst>
              <p:ext uri="{D42A27DB-BD31-4B8C-83A1-F6EECF244321}">
                <p14:modId xmlns:p14="http://schemas.microsoft.com/office/powerpoint/2010/main" val="3037009925"/>
              </p:ext>
            </p:extLst>
          </p:nvPr>
        </p:nvGraphicFramePr>
        <p:xfrm>
          <a:off x="4665663" y="2008212"/>
          <a:ext cx="2928937" cy="4229100"/>
        </p:xfrm>
        <a:graphic>
          <a:graphicData uri="http://schemas.openxmlformats.org/presentationml/2006/ole">
            <mc:AlternateContent xmlns:mc="http://schemas.openxmlformats.org/markup-compatibility/2006">
              <mc:Choice xmlns:v="urn:schemas-microsoft-com:vml" Requires="v">
                <p:oleObj spid="_x0000_s3078" name="Document" r:id="rId3" imgW="2928600" imgH="4229280" progId="Word.Document.8">
                  <p:embed/>
                </p:oleObj>
              </mc:Choice>
              <mc:Fallback>
                <p:oleObj name="Document" r:id="rId3" imgW="2928600" imgH="4229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2008212"/>
                        <a:ext cx="2928937" cy="42291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4"/>
          <p:cNvSpPr txBox="1">
            <a:spLocks noChangeArrowheads="1"/>
          </p:cNvSpPr>
          <p:nvPr/>
        </p:nvSpPr>
        <p:spPr>
          <a:xfrm>
            <a:off x="1676400" y="846162"/>
            <a:ext cx="6400800" cy="533400"/>
          </a:xfrm>
          <a:prstGeom prst="rect">
            <a:avLst/>
          </a:prstGeo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2400" u="sng" kern="0" smtClean="0">
                <a:solidFill>
                  <a:schemeClr val="tx1"/>
                </a:solidFill>
              </a:rPr>
              <a:t>After Lean:  U-Shaped One-Piece Flow Cell</a:t>
            </a:r>
            <a:endParaRPr lang="en-US" sz="3600" u="sng" kern="0"/>
          </a:p>
        </p:txBody>
      </p:sp>
      <p:graphicFrame>
        <p:nvGraphicFramePr>
          <p:cNvPr id="7" name="Object 5">
            <a:hlinkClick r:id="" action="ppaction://ole?verb=0"/>
          </p:cNvPr>
          <p:cNvGraphicFramePr>
            <a:graphicFrameLocks/>
          </p:cNvGraphicFramePr>
          <p:nvPr>
            <p:extLst>
              <p:ext uri="{D42A27DB-BD31-4B8C-83A1-F6EECF244321}">
                <p14:modId xmlns:p14="http://schemas.microsoft.com/office/powerpoint/2010/main" val="871193556"/>
              </p:ext>
            </p:extLst>
          </p:nvPr>
        </p:nvGraphicFramePr>
        <p:xfrm>
          <a:off x="2035175" y="1760562"/>
          <a:ext cx="1879600" cy="2784475"/>
        </p:xfrm>
        <a:graphic>
          <a:graphicData uri="http://schemas.openxmlformats.org/presentationml/2006/ole">
            <mc:AlternateContent xmlns:mc="http://schemas.openxmlformats.org/markup-compatibility/2006">
              <mc:Choice xmlns:v="urn:schemas-microsoft-com:vml" Requires="v">
                <p:oleObj spid="_x0000_s3079" name="Clip" r:id="rId5" imgW="5581080" imgH="7714440" progId="MS_ClipArt_Gallery.2">
                  <p:embed/>
                </p:oleObj>
              </mc:Choice>
              <mc:Fallback>
                <p:oleObj name="Clip" r:id="rId5" imgW="5581080" imgH="771444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5175" y="1760562"/>
                        <a:ext cx="1879600" cy="278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6"/>
          <p:cNvSpPr>
            <a:spLocks noChangeArrowheads="1"/>
          </p:cNvSpPr>
          <p:nvPr/>
        </p:nvSpPr>
        <p:spPr bwMode="auto">
          <a:xfrm>
            <a:off x="1997075" y="4786337"/>
            <a:ext cx="2178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i="1">
                <a:latin typeface="Times New Roman" panose="02020603050405020304" pitchFamily="18" charset="0"/>
              </a:rPr>
              <a:t>Build to</a:t>
            </a:r>
          </a:p>
          <a:p>
            <a:pPr algn="ctr"/>
            <a:r>
              <a:rPr lang="en-US" sz="3600" i="1">
                <a:latin typeface="Times New Roman" panose="02020603050405020304" pitchFamily="18" charset="0"/>
              </a:rPr>
              <a:t>Takt Time!</a:t>
            </a:r>
          </a:p>
        </p:txBody>
      </p:sp>
    </p:spTree>
    <p:extLst>
      <p:ext uri="{BB962C8B-B14F-4D97-AF65-F5344CB8AC3E}">
        <p14:creationId xmlns:p14="http://schemas.microsoft.com/office/powerpoint/2010/main" val="2641817074"/>
      </p:ext>
    </p:extLst>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2648</Words>
  <Application>Microsoft Office PowerPoint</Application>
  <PresentationFormat>On-screen Show (4:3)</PresentationFormat>
  <Paragraphs>398</Paragraphs>
  <Slides>35</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5</vt:i4>
      </vt:variant>
      <vt:variant>
        <vt:lpstr>Slide Titles</vt:lpstr>
      </vt:variant>
      <vt:variant>
        <vt:i4>35</vt:i4>
      </vt:variant>
    </vt:vector>
  </HeadingPairs>
  <TitlesOfParts>
    <vt:vector size="55" baseType="lpstr">
      <vt:lpstr>Arial Unicode MS</vt:lpstr>
      <vt:lpstr>ＭＳ Ｐゴシック</vt:lpstr>
      <vt:lpstr>Arial</vt:lpstr>
      <vt:lpstr>Bodoni MT</vt:lpstr>
      <vt:lpstr>Calibri</vt:lpstr>
      <vt:lpstr>Calibri Light</vt:lpstr>
      <vt:lpstr>Impact</vt:lpstr>
      <vt:lpstr>Lucida Sans Unicode</vt:lpstr>
      <vt:lpstr>Tahoma</vt:lpstr>
      <vt:lpstr>Times</vt:lpstr>
      <vt:lpstr>Times New Roman</vt:lpstr>
      <vt:lpstr>Times Roman</vt:lpstr>
      <vt:lpstr>Wingdings</vt:lpstr>
      <vt:lpstr>Wingdings 2</vt:lpstr>
      <vt:lpstr>Default Design</vt:lpstr>
      <vt:lpstr>Microsoft Word Picture</vt:lpstr>
      <vt:lpstr>Microsoft Word Document</vt:lpstr>
      <vt:lpstr>Microsoft Clip Gallery</vt:lpstr>
      <vt:lpstr>Clip</vt:lpstr>
      <vt:lpstr>ClipArt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Modification Status</dc:title>
  <dc:creator>milind</dc:creator>
  <cp:lastModifiedBy>Nitin Aloni</cp:lastModifiedBy>
  <cp:revision>154</cp:revision>
  <dcterms:created xsi:type="dcterms:W3CDTF">2010-09-06T05:08:15Z</dcterms:created>
  <dcterms:modified xsi:type="dcterms:W3CDTF">2016-09-09T09:10:04Z</dcterms:modified>
</cp:coreProperties>
</file>