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7" r:id="rId2"/>
    <p:sldId id="256"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41" autoAdjust="0"/>
    <p:restoredTop sz="94660"/>
  </p:normalViewPr>
  <p:slideViewPr>
    <p:cSldViewPr>
      <p:cViewPr varScale="1">
        <p:scale>
          <a:sx n="67" d="100"/>
          <a:sy n="67" d="100"/>
        </p:scale>
        <p:origin x="132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22B131-D5E7-414F-87BC-D343B89591CB}" type="datetimeFigureOut">
              <a:rPr lang="en-US" smtClean="0"/>
              <a:pPr/>
              <a:t>9/9/2016</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552384-2321-40C5-984E-113A80EDAA2B}" type="slidenum">
              <a:rPr lang="en-IN" smtClean="0"/>
              <a:pPr/>
              <a:t>‹#›</a:t>
            </a:fld>
            <a:endParaRPr lang="en-IN" dirty="0"/>
          </a:p>
        </p:txBody>
      </p:sp>
    </p:spTree>
    <p:extLst>
      <p:ext uri="{BB962C8B-B14F-4D97-AF65-F5344CB8AC3E}">
        <p14:creationId xmlns:p14="http://schemas.microsoft.com/office/powerpoint/2010/main" val="134137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ln/>
        </p:spPr>
        <p:txBody>
          <a:bodyPr/>
          <a:lstStyle>
            <a:lvl1pPr>
              <a:defRPr/>
            </a:lvl1pPr>
          </a:lstStyle>
          <a:p>
            <a:pPr>
              <a:defRPr/>
            </a:pPr>
            <a:fld id="{F97C942E-A1D8-4DB4-B0D3-EDD662E5D579}" type="slidenum">
              <a:rPr lang="en-US"/>
              <a:pPr>
                <a:defRPr/>
              </a:pPr>
              <a:t>‹#›</a:t>
            </a:fld>
            <a:endParaRPr lang="en-US" dirty="0"/>
          </a:p>
        </p:txBody>
      </p:sp>
    </p:spTree>
  </p:cSld>
  <p:clrMapOvr>
    <a:masterClrMapping/>
  </p:clrMapOvr>
  <p:transition spd="slow">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2"/>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sldNum" sz="quarter" idx="10"/>
          </p:nvPr>
        </p:nvSpPr>
        <p:spPr>
          <a:ln/>
        </p:spPr>
        <p:txBody>
          <a:bodyPr/>
          <a:lstStyle>
            <a:lvl1pPr>
              <a:defRPr/>
            </a:lvl1pPr>
          </a:lstStyle>
          <a:p>
            <a:pPr>
              <a:defRPr/>
            </a:pPr>
            <a:fld id="{93A252CA-B25D-4E91-9057-B10A18E88660}" type="slidenum">
              <a:rPr lang="en-US"/>
              <a:pPr>
                <a:defRPr/>
              </a:pPr>
              <a:t>‹#›</a:t>
            </a:fld>
            <a:endParaRPr lang="en-US" dirty="0"/>
          </a:p>
        </p:txBody>
      </p:sp>
    </p:spTree>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sldNum" sz="quarter" idx="10"/>
          </p:nvPr>
        </p:nvSpPr>
        <p:spPr>
          <a:ln/>
        </p:spPr>
        <p:txBody>
          <a:bodyPr/>
          <a:lstStyle>
            <a:lvl1pPr>
              <a:defRPr/>
            </a:lvl1pPr>
          </a:lstStyle>
          <a:p>
            <a:pPr>
              <a:defRPr/>
            </a:pPr>
            <a:fld id="{F18FE4C2-FAC4-4820-B30C-2377B1E326F1}" type="slidenum">
              <a:rPr lang="en-US"/>
              <a:pPr>
                <a:defRPr/>
              </a:pPr>
              <a:t>‹#›</a:t>
            </a:fld>
            <a:endParaRPr lang="en-US" dirty="0"/>
          </a:p>
        </p:txBody>
      </p:sp>
    </p:spTree>
  </p:cSld>
  <p:clrMapOvr>
    <a:masterClrMapping/>
  </p:clrMapOvr>
  <p:transition spd="slow">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2"/>
            <a:ext cx="8229600" cy="4525963"/>
          </a:xfrm>
          <a:prstGeom prst="rect">
            <a:avLst/>
          </a:prstGeom>
        </p:spPr>
        <p:txBody>
          <a:bodyPr/>
          <a:lstStyle/>
          <a:p>
            <a:pPr lvl="0"/>
            <a:endParaRPr lang="en-US" noProof="0" dirty="0"/>
          </a:p>
        </p:txBody>
      </p:sp>
      <p:sp>
        <p:nvSpPr>
          <p:cNvPr id="4" name="Rectangle 12"/>
          <p:cNvSpPr>
            <a:spLocks noGrp="1" noChangeArrowheads="1"/>
          </p:cNvSpPr>
          <p:nvPr>
            <p:ph type="sldNum" sz="quarter" idx="10"/>
          </p:nvPr>
        </p:nvSpPr>
        <p:spPr>
          <a:ln/>
        </p:spPr>
        <p:txBody>
          <a:bodyPr/>
          <a:lstStyle>
            <a:lvl1pPr>
              <a:defRPr/>
            </a:lvl1pPr>
          </a:lstStyle>
          <a:p>
            <a:pPr>
              <a:defRPr/>
            </a:pPr>
            <a:fld id="{E8B43859-AEF0-4DA9-9CB2-59B3037B84C0}" type="slidenum">
              <a:rPr lang="en-US"/>
              <a:pPr>
                <a:defRPr/>
              </a:pPr>
              <a:t>‹#›</a:t>
            </a:fld>
            <a:endParaRPr lang="en-US" dirty="0"/>
          </a:p>
        </p:txBody>
      </p:sp>
    </p:spTree>
  </p:cSld>
  <p:clrMapOvr>
    <a:masterClrMapping/>
  </p:clrMapOvr>
  <p:transition spd="slow">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2"/>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sldNum" sz="quarter" idx="10"/>
          </p:nvPr>
        </p:nvSpPr>
        <p:spPr>
          <a:ln/>
        </p:spPr>
        <p:txBody>
          <a:bodyPr/>
          <a:lstStyle>
            <a:lvl1pPr>
              <a:defRPr/>
            </a:lvl1pPr>
          </a:lstStyle>
          <a:p>
            <a:pPr>
              <a:defRPr/>
            </a:pPr>
            <a:fld id="{815D816E-9B26-450F-9DFE-00210645C622}" type="slidenum">
              <a:rPr lang="en-US"/>
              <a:pPr>
                <a:defRPr/>
              </a:pPr>
              <a:t>‹#›</a:t>
            </a:fld>
            <a:endParaRPr lang="en-US" dirty="0"/>
          </a:p>
        </p:txBody>
      </p:sp>
    </p:spTree>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2"/>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sldNum" sz="quarter" idx="10"/>
          </p:nvPr>
        </p:nvSpPr>
        <p:spPr>
          <a:ln/>
        </p:spPr>
        <p:txBody>
          <a:bodyPr/>
          <a:lstStyle>
            <a:lvl1pPr>
              <a:defRPr/>
            </a:lvl1pPr>
          </a:lstStyle>
          <a:p>
            <a:pPr>
              <a:defRPr/>
            </a:pPr>
            <a:fld id="{07B3E9C1-7AE0-4D4C-A1E9-926D755CDEBA}" type="slidenum">
              <a:rPr lang="en-US"/>
              <a:pPr>
                <a:defRPr/>
              </a:pPr>
              <a:t>‹#›</a:t>
            </a:fld>
            <a:endParaRPr lang="en-US" dirty="0"/>
          </a:p>
        </p:txBody>
      </p:sp>
    </p:spTree>
  </p:cSld>
  <p:clrMapOvr>
    <a:masterClrMapping/>
  </p:clrMapOvr>
  <p:transition spd="slow">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a:prstGeom prst="rect">
            <a:avLst/>
          </a:prstGeo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smtClean="0"/>
              <a:t>Click to edit Master text styles</a:t>
            </a:r>
          </a:p>
        </p:txBody>
      </p:sp>
      <p:sp>
        <p:nvSpPr>
          <p:cNvPr id="4" name="Rectangle 12"/>
          <p:cNvSpPr>
            <a:spLocks noGrp="1" noChangeArrowheads="1"/>
          </p:cNvSpPr>
          <p:nvPr>
            <p:ph type="sldNum" sz="quarter" idx="10"/>
          </p:nvPr>
        </p:nvSpPr>
        <p:spPr>
          <a:ln/>
        </p:spPr>
        <p:txBody>
          <a:bodyPr/>
          <a:lstStyle>
            <a:lvl1pPr>
              <a:defRPr/>
            </a:lvl1pPr>
          </a:lstStyle>
          <a:p>
            <a:pPr>
              <a:defRPr/>
            </a:pPr>
            <a:fld id="{9977C1C4-553F-447C-9B8E-59FEDEF53CFF}" type="slidenum">
              <a:rPr lang="en-US"/>
              <a:pPr>
                <a:defRPr/>
              </a:pPr>
              <a:t>‹#›</a:t>
            </a:fld>
            <a:endParaRPr lang="en-US" dirty="0"/>
          </a:p>
        </p:txBody>
      </p:sp>
    </p:spTree>
  </p:cSld>
  <p:clrMapOvr>
    <a:masterClrMapping/>
  </p:clrMapOvr>
  <p:transition spd="slow">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sldNum" sz="quarter" idx="10"/>
          </p:nvPr>
        </p:nvSpPr>
        <p:spPr>
          <a:ln/>
        </p:spPr>
        <p:txBody>
          <a:bodyPr/>
          <a:lstStyle>
            <a:lvl1pPr>
              <a:defRPr/>
            </a:lvl1pPr>
          </a:lstStyle>
          <a:p>
            <a:pPr>
              <a:defRPr/>
            </a:pPr>
            <a:fld id="{3B24538C-4C70-4B79-A3FD-9AD5F6C4B2ED}" type="slidenum">
              <a:rPr lang="en-US"/>
              <a:pPr>
                <a:defRPr/>
              </a:pPr>
              <a:t>‹#›</a:t>
            </a:fld>
            <a:endParaRPr lang="en-US" dirty="0"/>
          </a:p>
        </p:txBody>
      </p:sp>
    </p:spTree>
  </p:cSld>
  <p:clrMapOvr>
    <a:masterClrMapping/>
  </p:clrMapOvr>
  <p:transition spd="slow">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sldNum" sz="quarter" idx="10"/>
          </p:nvPr>
        </p:nvSpPr>
        <p:spPr>
          <a:ln/>
        </p:spPr>
        <p:txBody>
          <a:bodyPr/>
          <a:lstStyle>
            <a:lvl1pPr>
              <a:defRPr/>
            </a:lvl1pPr>
          </a:lstStyle>
          <a:p>
            <a:pPr>
              <a:defRPr/>
            </a:pPr>
            <a:fld id="{B24B8DDD-7ADE-4CDC-B7C7-B41977F40120}" type="slidenum">
              <a:rPr lang="en-US"/>
              <a:pPr>
                <a:defRPr/>
              </a:pPr>
              <a:t>‹#›</a:t>
            </a:fld>
            <a:endParaRPr lang="en-US" dirty="0"/>
          </a:p>
        </p:txBody>
      </p:sp>
    </p:spTree>
  </p:cSld>
  <p:clrMapOvr>
    <a:masterClrMapping/>
  </p:clrMapOvr>
  <p:transition spd="slow">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12"/>
          <p:cNvSpPr>
            <a:spLocks noGrp="1" noChangeArrowheads="1"/>
          </p:cNvSpPr>
          <p:nvPr>
            <p:ph type="sldNum" sz="quarter" idx="10"/>
          </p:nvPr>
        </p:nvSpPr>
        <p:spPr>
          <a:ln/>
        </p:spPr>
        <p:txBody>
          <a:bodyPr/>
          <a:lstStyle>
            <a:lvl1pPr>
              <a:defRPr/>
            </a:lvl1pPr>
          </a:lstStyle>
          <a:p>
            <a:pPr>
              <a:defRPr/>
            </a:pPr>
            <a:fld id="{6B3009C1-FE6E-40D1-91E7-2E7AFE1F5217}" type="slidenum">
              <a:rPr lang="en-US"/>
              <a:pPr>
                <a:defRPr/>
              </a:pPr>
              <a:t>‹#›</a:t>
            </a:fld>
            <a:endParaRPr lang="en-US" dirty="0"/>
          </a:p>
        </p:txBody>
      </p:sp>
    </p:spTree>
  </p:cSld>
  <p:clrMapOvr>
    <a:masterClrMapping/>
  </p:clrMapOvr>
  <p:transition spd="slow">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sldNum" sz="quarter" idx="10"/>
          </p:nvPr>
        </p:nvSpPr>
        <p:spPr>
          <a:ln/>
        </p:spPr>
        <p:txBody>
          <a:bodyPr/>
          <a:lstStyle>
            <a:lvl1pPr>
              <a:defRPr/>
            </a:lvl1pPr>
          </a:lstStyle>
          <a:p>
            <a:pPr>
              <a:defRPr/>
            </a:pPr>
            <a:fld id="{D651222F-2D7C-4989-ADE6-DF8650E965E3}" type="slidenum">
              <a:rPr lang="en-US"/>
              <a:pPr>
                <a:defRPr/>
              </a:pPr>
              <a:t>‹#›</a:t>
            </a:fld>
            <a:endParaRPr lang="en-US" dirty="0"/>
          </a:p>
        </p:txBody>
      </p:sp>
    </p:spTree>
  </p:cSld>
  <p:clrMapOvr>
    <a:masterClrMapping/>
  </p:clrMapOvr>
  <p:transition spd="slow">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a:prstGeom prst="rect">
            <a:avLst/>
          </a:prstGeo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pPr>
              <a:defRPr/>
            </a:pPr>
            <a:fld id="{6D52CFEB-8A59-4EC3-8A60-CA38CF48CB76}" type="slidenum">
              <a:rPr lang="en-US"/>
              <a:pPr>
                <a:defRPr/>
              </a:pPr>
              <a:t>‹#›</a:t>
            </a:fld>
            <a:endParaRPr lang="en-US" dirty="0"/>
          </a:p>
        </p:txBody>
      </p:sp>
    </p:spTree>
  </p:cSld>
  <p:clrMapOvr>
    <a:masterClrMapping/>
  </p:clrMapOvr>
  <p:transition spd="slow">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pPr>
              <a:defRPr/>
            </a:pPr>
            <a:fld id="{3E3F9E06-946B-4FA4-AE2D-2B10521F7D22}" type="slidenum">
              <a:rPr lang="en-US"/>
              <a:pPr>
                <a:defRPr/>
              </a:pPr>
              <a:t>‹#›</a:t>
            </a:fld>
            <a:endParaRPr lang="en-US" dirty="0"/>
          </a:p>
        </p:txBody>
      </p:sp>
    </p:spTree>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32" name="Text Box 8"/>
          <p:cNvSpPr txBox="1">
            <a:spLocks noChangeArrowheads="1"/>
          </p:cNvSpPr>
          <p:nvPr userDrawn="1"/>
        </p:nvSpPr>
        <p:spPr bwMode="auto">
          <a:xfrm>
            <a:off x="35496" y="6559460"/>
            <a:ext cx="1944216" cy="253916"/>
          </a:xfrm>
          <a:prstGeom prst="rect">
            <a:avLst/>
          </a:prstGeom>
          <a:noFill/>
          <a:ln w="9525">
            <a:noFill/>
            <a:miter lim="800000"/>
            <a:headEnd type="none" w="sm" len="sm"/>
            <a:tailEnd type="none" w="sm" len="sm"/>
          </a:ln>
          <a:effectLst/>
        </p:spPr>
        <p:txBody>
          <a:bodyPr wrap="square">
            <a:spAutoFit/>
          </a:bodyPr>
          <a:lstStyle/>
          <a:p>
            <a:pPr algn="l">
              <a:spcBef>
                <a:spcPct val="50000"/>
              </a:spcBef>
              <a:defRPr/>
            </a:pPr>
            <a:r>
              <a:rPr lang="en-US" sz="1050" b="0" dirty="0" smtClean="0">
                <a:solidFill>
                  <a:srgbClr val="5E5E5E"/>
                </a:solidFill>
                <a:latin typeface="Bodoni MT" pitchFamily="18" charset="0"/>
              </a:rPr>
              <a:t>ADVIK  CORPORATE</a:t>
            </a:r>
            <a:r>
              <a:rPr lang="en-US" sz="1050" b="0" baseline="0" dirty="0" smtClean="0">
                <a:solidFill>
                  <a:srgbClr val="5E5E5E"/>
                </a:solidFill>
                <a:latin typeface="Bodoni MT" pitchFamily="18" charset="0"/>
              </a:rPr>
              <a:t> - HR</a:t>
            </a:r>
            <a:endParaRPr lang="en-US" sz="1050" b="0" dirty="0">
              <a:solidFill>
                <a:srgbClr val="5E5E5E"/>
              </a:solidFill>
              <a:latin typeface="Bodoni MT" pitchFamily="18" charset="0"/>
            </a:endParaRPr>
          </a:p>
        </p:txBody>
      </p:sp>
      <p:sp>
        <p:nvSpPr>
          <p:cNvPr id="1034" name="Line 10"/>
          <p:cNvSpPr>
            <a:spLocks noChangeShapeType="1"/>
          </p:cNvSpPr>
          <p:nvPr userDrawn="1"/>
        </p:nvSpPr>
        <p:spPr bwMode="auto">
          <a:xfrm>
            <a:off x="0" y="620688"/>
            <a:ext cx="9144000" cy="0"/>
          </a:xfrm>
          <a:prstGeom prst="line">
            <a:avLst/>
          </a:prstGeom>
          <a:noFill/>
          <a:ln w="57150">
            <a:solidFill>
              <a:srgbClr val="FF0000"/>
            </a:solidFill>
            <a:round/>
            <a:headEnd/>
            <a:tailEnd/>
          </a:ln>
          <a:effectLst/>
        </p:spPr>
        <p:txBody>
          <a:bodyPr/>
          <a:lstStyle/>
          <a:p>
            <a:pPr algn="ctr">
              <a:defRPr/>
            </a:pPr>
            <a:endParaRPr lang="en-US" sz="1350" dirty="0"/>
          </a:p>
        </p:txBody>
      </p:sp>
      <p:sp>
        <p:nvSpPr>
          <p:cNvPr id="1035" name="Line 11"/>
          <p:cNvSpPr>
            <a:spLocks noChangeShapeType="1"/>
          </p:cNvSpPr>
          <p:nvPr userDrawn="1"/>
        </p:nvSpPr>
        <p:spPr bwMode="auto">
          <a:xfrm>
            <a:off x="0" y="6525344"/>
            <a:ext cx="9144000" cy="0"/>
          </a:xfrm>
          <a:prstGeom prst="line">
            <a:avLst/>
          </a:prstGeom>
          <a:noFill/>
          <a:ln w="28575">
            <a:solidFill>
              <a:srgbClr val="FF0000"/>
            </a:solidFill>
            <a:round/>
            <a:headEnd/>
            <a:tailEnd/>
          </a:ln>
          <a:effectLst/>
        </p:spPr>
        <p:txBody>
          <a:bodyPr/>
          <a:lstStyle/>
          <a:p>
            <a:pPr algn="ctr">
              <a:defRPr/>
            </a:pPr>
            <a:endParaRPr lang="en-US" sz="1350" dirty="0"/>
          </a:p>
        </p:txBody>
      </p:sp>
      <p:sp>
        <p:nvSpPr>
          <p:cNvPr id="1036" name="Rectangle 12"/>
          <p:cNvSpPr>
            <a:spLocks noGrp="1" noChangeArrowheads="1"/>
          </p:cNvSpPr>
          <p:nvPr>
            <p:ph type="sldNum" sz="quarter" idx="4"/>
          </p:nvPr>
        </p:nvSpPr>
        <p:spPr bwMode="auto">
          <a:xfrm>
            <a:off x="6858000" y="6559460"/>
            <a:ext cx="2209800" cy="2413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257175" indent="-257175" algn="r">
              <a:buNone/>
              <a:defRPr sz="1050">
                <a:latin typeface="Arial" charset="0"/>
              </a:defRPr>
            </a:lvl1pPr>
          </a:lstStyle>
          <a:p>
            <a:pPr>
              <a:defRPr/>
            </a:pPr>
            <a:r>
              <a:rPr lang="en-US" dirty="0" smtClean="0"/>
              <a:t>Slide  &lt;#&gt;</a:t>
            </a:r>
            <a:endParaRPr lang="en-US" dirty="0"/>
          </a:p>
        </p:txBody>
      </p:sp>
      <p:pic>
        <p:nvPicPr>
          <p:cNvPr id="2" name="Picture 9" descr="advik"/>
          <p:cNvPicPr>
            <a:picLocks noChangeAspect="1" noChangeArrowheads="1"/>
          </p:cNvPicPr>
          <p:nvPr userDrawn="1"/>
        </p:nvPicPr>
        <p:blipFill>
          <a:blip r:embed="rId15"/>
          <a:srcRect/>
          <a:stretch>
            <a:fillRect/>
          </a:stretch>
        </p:blipFill>
        <p:spPr bwMode="auto">
          <a:xfrm>
            <a:off x="35496" y="44624"/>
            <a:ext cx="1612979" cy="50405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spd="slow">
    <p:wipe dir="r"/>
  </p:transition>
  <p:timing>
    <p:tnLst>
      <p:par>
        <p:cTn id="1" dur="indefinite" restart="never" nodeType="tmRoot"/>
      </p:par>
    </p:tnLst>
  </p:timing>
  <p:hf hdr="0" ftr="0" dt="0"/>
  <p:txStyles>
    <p:titleStyle>
      <a:lvl1pPr algn="ctr" rtl="0" eaLnBrk="0" fontAlgn="base" hangingPunct="0">
        <a:spcBef>
          <a:spcPct val="0"/>
        </a:spcBef>
        <a:spcAft>
          <a:spcPct val="0"/>
        </a:spcAft>
        <a:defRPr sz="3300">
          <a:solidFill>
            <a:schemeClr val="tx2"/>
          </a:solidFill>
          <a:latin typeface="+mj-lt"/>
          <a:ea typeface="+mj-ea"/>
          <a:cs typeface="+mj-cs"/>
        </a:defRPr>
      </a:lvl1pPr>
      <a:lvl2pPr algn="ctr" rtl="0" eaLnBrk="0" fontAlgn="base" hangingPunct="0">
        <a:spcBef>
          <a:spcPct val="0"/>
        </a:spcBef>
        <a:spcAft>
          <a:spcPct val="0"/>
        </a:spcAft>
        <a:defRPr sz="3300">
          <a:solidFill>
            <a:schemeClr val="tx2"/>
          </a:solidFill>
          <a:latin typeface="Arial" charset="0"/>
        </a:defRPr>
      </a:lvl2pPr>
      <a:lvl3pPr algn="ctr" rtl="0" eaLnBrk="0" fontAlgn="base" hangingPunct="0">
        <a:spcBef>
          <a:spcPct val="0"/>
        </a:spcBef>
        <a:spcAft>
          <a:spcPct val="0"/>
        </a:spcAft>
        <a:defRPr sz="3300">
          <a:solidFill>
            <a:schemeClr val="tx2"/>
          </a:solidFill>
          <a:latin typeface="Arial" charset="0"/>
        </a:defRPr>
      </a:lvl3pPr>
      <a:lvl4pPr algn="ctr" rtl="0" eaLnBrk="0" fontAlgn="base" hangingPunct="0">
        <a:spcBef>
          <a:spcPct val="0"/>
        </a:spcBef>
        <a:spcAft>
          <a:spcPct val="0"/>
        </a:spcAft>
        <a:defRPr sz="3300">
          <a:solidFill>
            <a:schemeClr val="tx2"/>
          </a:solidFill>
          <a:latin typeface="Arial" charset="0"/>
        </a:defRPr>
      </a:lvl4pPr>
      <a:lvl5pPr algn="ctr" rtl="0" eaLnBrk="0" fontAlgn="base" hangingPunct="0">
        <a:spcBef>
          <a:spcPct val="0"/>
        </a:spcBef>
        <a:spcAft>
          <a:spcPct val="0"/>
        </a:spcAft>
        <a:defRPr sz="3300">
          <a:solidFill>
            <a:schemeClr val="tx2"/>
          </a:solidFill>
          <a:latin typeface="Arial" charset="0"/>
        </a:defRPr>
      </a:lvl5pPr>
      <a:lvl6pPr marL="342900" algn="ctr" rtl="0" fontAlgn="base">
        <a:spcBef>
          <a:spcPct val="0"/>
        </a:spcBef>
        <a:spcAft>
          <a:spcPct val="0"/>
        </a:spcAft>
        <a:defRPr sz="3300">
          <a:solidFill>
            <a:schemeClr val="tx2"/>
          </a:solidFill>
          <a:latin typeface="Arial" charset="0"/>
        </a:defRPr>
      </a:lvl6pPr>
      <a:lvl7pPr marL="685800" algn="ctr" rtl="0" fontAlgn="base">
        <a:spcBef>
          <a:spcPct val="0"/>
        </a:spcBef>
        <a:spcAft>
          <a:spcPct val="0"/>
        </a:spcAft>
        <a:defRPr sz="3300">
          <a:solidFill>
            <a:schemeClr val="tx2"/>
          </a:solidFill>
          <a:latin typeface="Arial" charset="0"/>
        </a:defRPr>
      </a:lvl7pPr>
      <a:lvl8pPr marL="1028700" algn="ctr" rtl="0" fontAlgn="base">
        <a:spcBef>
          <a:spcPct val="0"/>
        </a:spcBef>
        <a:spcAft>
          <a:spcPct val="0"/>
        </a:spcAft>
        <a:defRPr sz="3300">
          <a:solidFill>
            <a:schemeClr val="tx2"/>
          </a:solidFill>
          <a:latin typeface="Arial" charset="0"/>
        </a:defRPr>
      </a:lvl8pPr>
      <a:lvl9pPr marL="1371600" algn="ctr" rtl="0" fontAlgn="base">
        <a:spcBef>
          <a:spcPct val="0"/>
        </a:spcBef>
        <a:spcAft>
          <a:spcPct val="0"/>
        </a:spcAft>
        <a:defRPr sz="3300">
          <a:solidFill>
            <a:schemeClr val="tx2"/>
          </a:solidFill>
          <a:latin typeface="Arial" charset="0"/>
        </a:defRPr>
      </a:lvl9pPr>
    </p:titleStyle>
    <p:body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1</a:t>
            </a:fld>
            <a:endParaRPr lang="en-US" dirty="0"/>
          </a:p>
        </p:txBody>
      </p:sp>
      <p:sp>
        <p:nvSpPr>
          <p:cNvPr id="3" name="Text Box 4"/>
          <p:cNvSpPr txBox="1">
            <a:spLocks noChangeArrowheads="1"/>
          </p:cNvSpPr>
          <p:nvPr/>
        </p:nvSpPr>
        <p:spPr bwMode="auto">
          <a:xfrm>
            <a:off x="177800" y="901700"/>
            <a:ext cx="8915400" cy="487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marL="762000" indent="-304800" eaLnBrk="0" hangingPunct="0">
              <a:defRPr sz="1600" u="sng">
                <a:solidFill>
                  <a:schemeClr val="tx1"/>
                </a:solidFill>
                <a:latin typeface="Arial" panose="020B0604020202020204" pitchFamily="34" charset="0"/>
              </a:defRPr>
            </a:lvl2pPr>
            <a:lvl3pPr marL="1219200" indent="-304800" eaLnBrk="0" hangingPunct="0">
              <a:defRPr sz="1600" u="sng">
                <a:solidFill>
                  <a:schemeClr val="tx1"/>
                </a:solidFill>
                <a:latin typeface="Arial" panose="020B0604020202020204" pitchFamily="34" charset="0"/>
              </a:defRPr>
            </a:lvl3pPr>
            <a:lvl4pPr marL="1676400" indent="-304800" eaLnBrk="0" hangingPunct="0">
              <a:defRPr sz="1600" u="sng">
                <a:solidFill>
                  <a:schemeClr val="tx1"/>
                </a:solidFill>
                <a:latin typeface="Arial" panose="020B0604020202020204" pitchFamily="34" charset="0"/>
              </a:defRPr>
            </a:lvl4pPr>
            <a:lvl5pPr marL="2133600" indent="-304800" eaLnBrk="0" hangingPunct="0">
              <a:defRPr sz="1600" u="sng">
                <a:solidFill>
                  <a:schemeClr val="tx1"/>
                </a:solidFill>
                <a:latin typeface="Arial" panose="020B0604020202020204" pitchFamily="34" charset="0"/>
              </a:defRPr>
            </a:lvl5pPr>
            <a:lvl6pPr marL="2590800" indent="-304800"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marL="3048000" indent="-304800"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marL="3505200" indent="-304800"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marL="3962400" indent="-304800"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sz="1800" dirty="0"/>
              <a:t>The Toyota Way, 14 Management Principles</a:t>
            </a:r>
          </a:p>
          <a:p>
            <a:pPr eaLnBrk="1" hangingPunct="1">
              <a:spcBef>
                <a:spcPct val="50000"/>
              </a:spcBef>
            </a:pPr>
            <a:endParaRPr lang="en-US" dirty="0"/>
          </a:p>
          <a:p>
            <a:pPr eaLnBrk="1" hangingPunct="1">
              <a:spcBef>
                <a:spcPct val="50000"/>
              </a:spcBef>
            </a:pPr>
            <a:r>
              <a:rPr lang="en-US" sz="1300" u="none" dirty="0"/>
              <a:t>1)	Base your management decisions on a long-term philosophy, even at the expense of short-term financial goals.</a:t>
            </a:r>
          </a:p>
          <a:p>
            <a:pPr eaLnBrk="1" hangingPunct="1">
              <a:spcBef>
                <a:spcPct val="50000"/>
              </a:spcBef>
            </a:pPr>
            <a:r>
              <a:rPr lang="en-US" sz="1300" u="none" dirty="0"/>
              <a:t>2)	Create a continuous process flow to bring problems to the surface.</a:t>
            </a:r>
          </a:p>
          <a:p>
            <a:pPr eaLnBrk="1" hangingPunct="1">
              <a:spcBef>
                <a:spcPct val="50000"/>
              </a:spcBef>
            </a:pPr>
            <a:r>
              <a:rPr lang="en-US" sz="1300" u="none" dirty="0"/>
              <a:t>3)	Use “Pull” system to avoid overproduction.</a:t>
            </a:r>
          </a:p>
          <a:p>
            <a:pPr eaLnBrk="1" hangingPunct="1">
              <a:spcBef>
                <a:spcPct val="50000"/>
              </a:spcBef>
            </a:pPr>
            <a:r>
              <a:rPr lang="en-US" sz="1300" u="none" dirty="0"/>
              <a:t>4)	Level out the workload (heijunka) – work like the tortoise, not the hare.</a:t>
            </a:r>
          </a:p>
          <a:p>
            <a:pPr eaLnBrk="1" hangingPunct="1">
              <a:spcBef>
                <a:spcPct val="50000"/>
              </a:spcBef>
            </a:pPr>
            <a:r>
              <a:rPr lang="en-US" sz="1300" u="none" dirty="0"/>
              <a:t>5)	Build a culture of stopping to fix problems, to get quality right the first time.</a:t>
            </a:r>
          </a:p>
          <a:p>
            <a:pPr eaLnBrk="1" hangingPunct="1">
              <a:spcBef>
                <a:spcPct val="50000"/>
              </a:spcBef>
            </a:pPr>
            <a:r>
              <a:rPr lang="en-US" sz="1300" u="none" dirty="0"/>
              <a:t>6)	Standardized tasks and processes are the foundation for continuous improvement and employee empowerment.</a:t>
            </a:r>
          </a:p>
          <a:p>
            <a:pPr eaLnBrk="1" hangingPunct="1">
              <a:spcBef>
                <a:spcPct val="50000"/>
              </a:spcBef>
            </a:pPr>
            <a:r>
              <a:rPr lang="en-US" sz="1300" u="none" dirty="0"/>
              <a:t>7)	Use visual control so no problem are hidden.</a:t>
            </a:r>
          </a:p>
          <a:p>
            <a:pPr eaLnBrk="1" hangingPunct="1">
              <a:spcBef>
                <a:spcPct val="50000"/>
              </a:spcBef>
            </a:pPr>
            <a:r>
              <a:rPr lang="en-US" sz="1300" u="none" dirty="0"/>
              <a:t>8)	Use only reliable, thoroughly tested technology that serves your people and processes.</a:t>
            </a:r>
          </a:p>
          <a:p>
            <a:pPr eaLnBrk="1" hangingPunct="1">
              <a:spcBef>
                <a:spcPct val="50000"/>
              </a:spcBef>
            </a:pPr>
            <a:r>
              <a:rPr lang="en-US" sz="1300" u="none" dirty="0"/>
              <a:t>9)	Grow leaders who thoroughly understand the work, live the philosophy, and teach it to others.</a:t>
            </a:r>
          </a:p>
          <a:p>
            <a:pPr eaLnBrk="1" hangingPunct="1">
              <a:spcBef>
                <a:spcPct val="50000"/>
              </a:spcBef>
            </a:pPr>
            <a:r>
              <a:rPr lang="en-US" sz="1300" u="none" dirty="0">
                <a:solidFill>
                  <a:srgbClr val="0000FF"/>
                </a:solidFill>
              </a:rPr>
              <a:t>10)	Develop exceptional people and teams who follow your company’s philosophy.</a:t>
            </a:r>
          </a:p>
          <a:p>
            <a:pPr eaLnBrk="1" hangingPunct="1">
              <a:spcBef>
                <a:spcPct val="50000"/>
              </a:spcBef>
            </a:pPr>
            <a:r>
              <a:rPr lang="en-US" sz="1300" u="none" dirty="0"/>
              <a:t>11)	Respect your extended network of partners and suppliers by challenging them and helping them improve.</a:t>
            </a:r>
          </a:p>
          <a:p>
            <a:pPr eaLnBrk="1" hangingPunct="1">
              <a:spcBef>
                <a:spcPct val="50000"/>
              </a:spcBef>
            </a:pPr>
            <a:r>
              <a:rPr lang="en-US" sz="1300" u="none" dirty="0">
                <a:solidFill>
                  <a:srgbClr val="0000FF"/>
                </a:solidFill>
              </a:rPr>
              <a:t>12)	Go and see for yourself to thoroughly understand the situation (</a:t>
            </a:r>
            <a:r>
              <a:rPr lang="en-US" sz="1300" u="none" dirty="0" err="1">
                <a:solidFill>
                  <a:srgbClr val="0000FF"/>
                </a:solidFill>
              </a:rPr>
              <a:t>genchi</a:t>
            </a:r>
            <a:r>
              <a:rPr lang="en-US" sz="1300" u="none" dirty="0">
                <a:solidFill>
                  <a:srgbClr val="0000FF"/>
                </a:solidFill>
              </a:rPr>
              <a:t> </a:t>
            </a:r>
            <a:r>
              <a:rPr lang="en-US" sz="1300" u="none" dirty="0" err="1">
                <a:solidFill>
                  <a:srgbClr val="0000FF"/>
                </a:solidFill>
              </a:rPr>
              <a:t>genbutsu</a:t>
            </a:r>
            <a:r>
              <a:rPr lang="en-US" sz="1300" u="none" dirty="0">
                <a:solidFill>
                  <a:srgbClr val="0000FF"/>
                </a:solidFill>
              </a:rPr>
              <a:t>).</a:t>
            </a:r>
          </a:p>
          <a:p>
            <a:pPr eaLnBrk="1" hangingPunct="1">
              <a:spcBef>
                <a:spcPct val="50000"/>
              </a:spcBef>
            </a:pPr>
            <a:r>
              <a:rPr lang="en-US" sz="1300" u="none" dirty="0"/>
              <a:t>13)	Make decisions slowly by consensus, thoroughly considering all options; Implement decision rapidly (</a:t>
            </a:r>
            <a:r>
              <a:rPr lang="en-US" sz="1300" u="none" dirty="0" err="1"/>
              <a:t>nemawashi</a:t>
            </a:r>
            <a:r>
              <a:rPr lang="en-US" sz="1300" u="none" dirty="0"/>
              <a:t>).</a:t>
            </a:r>
          </a:p>
          <a:p>
            <a:pPr eaLnBrk="1" hangingPunct="1">
              <a:spcBef>
                <a:spcPct val="50000"/>
              </a:spcBef>
            </a:pPr>
            <a:r>
              <a:rPr lang="en-US" sz="1300" u="none" dirty="0"/>
              <a:t>14)	Become a learning organization through relentless reflection (</a:t>
            </a:r>
            <a:r>
              <a:rPr lang="en-US" sz="1300" u="none" dirty="0" err="1"/>
              <a:t>hansei</a:t>
            </a:r>
            <a:r>
              <a:rPr lang="en-US" sz="1300" u="none" dirty="0"/>
              <a:t>) and continuous improvement (kaizen)</a:t>
            </a:r>
          </a:p>
          <a:p>
            <a:pPr eaLnBrk="1" hangingPunct="1">
              <a:spcBef>
                <a:spcPct val="50000"/>
              </a:spcBef>
            </a:pPr>
            <a:endParaRPr lang="en-US" sz="1300" u="none" dirty="0"/>
          </a:p>
        </p:txBody>
      </p:sp>
    </p:spTree>
    <p:extLst>
      <p:ext uri="{BB962C8B-B14F-4D97-AF65-F5344CB8AC3E}">
        <p14:creationId xmlns:p14="http://schemas.microsoft.com/office/powerpoint/2010/main" val="3993505639"/>
      </p:ext>
    </p:extLst>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10</a:t>
            </a:fld>
            <a:endParaRPr lang="en-US" dirty="0"/>
          </a:p>
        </p:txBody>
      </p:sp>
      <p:pic>
        <p:nvPicPr>
          <p:cNvPr id="3"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000" y="2462213"/>
            <a:ext cx="8638480" cy="225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4"/>
          <p:cNvSpPr txBox="1">
            <a:spLocks noChangeArrowheads="1"/>
          </p:cNvSpPr>
          <p:nvPr/>
        </p:nvSpPr>
        <p:spPr bwMode="auto">
          <a:xfrm>
            <a:off x="228600" y="787400"/>
            <a:ext cx="8610600" cy="142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b="1" u="none" dirty="0"/>
              <a:t>The Toyota Way, 14 Management Principles</a:t>
            </a:r>
          </a:p>
          <a:p>
            <a:pPr eaLnBrk="1" hangingPunct="1">
              <a:spcBef>
                <a:spcPct val="50000"/>
              </a:spcBef>
            </a:pPr>
            <a:endParaRPr lang="en-US" b="1" u="none" dirty="0"/>
          </a:p>
          <a:p>
            <a:pPr eaLnBrk="1" hangingPunct="1">
              <a:spcBef>
                <a:spcPct val="50000"/>
              </a:spcBef>
            </a:pPr>
            <a:r>
              <a:rPr lang="en-US" sz="2000" b="1" u="none" dirty="0"/>
              <a:t>Principle – 12 </a:t>
            </a:r>
          </a:p>
          <a:p>
            <a:pPr eaLnBrk="1" hangingPunct="1">
              <a:spcBef>
                <a:spcPct val="50000"/>
              </a:spcBef>
            </a:pPr>
            <a:r>
              <a:rPr lang="en-US" b="1" u="none" dirty="0"/>
              <a:t>Go and See Yourself to Thoroughly Understand the Situation (Genchi Genbutsu)</a:t>
            </a:r>
            <a:endParaRPr lang="en-US" u="none" dirty="0"/>
          </a:p>
        </p:txBody>
      </p:sp>
    </p:spTree>
    <p:extLst>
      <p:ext uri="{BB962C8B-B14F-4D97-AF65-F5344CB8AC3E}">
        <p14:creationId xmlns:p14="http://schemas.microsoft.com/office/powerpoint/2010/main" val="3937093616"/>
      </p:ext>
    </p:extLst>
  </p:cSld>
  <p:clrMapOvr>
    <a:masterClrMapping/>
  </p:clrMapOvr>
  <p:transition spd="slow">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11</a:t>
            </a:fld>
            <a:endParaRPr lang="en-US" dirty="0"/>
          </a:p>
        </p:txBody>
      </p:sp>
      <p:sp>
        <p:nvSpPr>
          <p:cNvPr id="3" name="Text Box 4"/>
          <p:cNvSpPr txBox="1">
            <a:spLocks noChangeArrowheads="1"/>
          </p:cNvSpPr>
          <p:nvPr/>
        </p:nvSpPr>
        <p:spPr bwMode="auto">
          <a:xfrm>
            <a:off x="241300" y="2108200"/>
            <a:ext cx="8610600" cy="361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buFont typeface="Wingdings" panose="05000000000000000000" pitchFamily="2" charset="2"/>
              <a:buChar char="n"/>
            </a:pPr>
            <a:r>
              <a:rPr lang="en-US" u="none"/>
              <a:t>You can’t be sure you really understand any part of any business problem unless you go and see for yourself firsthand.</a:t>
            </a:r>
          </a:p>
          <a:p>
            <a:pPr eaLnBrk="1" hangingPunct="1">
              <a:spcBef>
                <a:spcPct val="50000"/>
              </a:spcBef>
              <a:buFont typeface="Wingdings" panose="05000000000000000000" pitchFamily="2" charset="2"/>
              <a:buChar char="n"/>
            </a:pPr>
            <a:r>
              <a:rPr lang="en-US" u="none"/>
              <a:t>It is un-acceptable to take anything for granted or to rely on the report of others.</a:t>
            </a:r>
          </a:p>
          <a:p>
            <a:pPr eaLnBrk="1" hangingPunct="1">
              <a:spcBef>
                <a:spcPct val="50000"/>
              </a:spcBef>
            </a:pPr>
            <a:endParaRPr lang="en-US" u="none"/>
          </a:p>
          <a:p>
            <a:pPr eaLnBrk="1" hangingPunct="1">
              <a:spcBef>
                <a:spcPct val="50000"/>
              </a:spcBef>
              <a:buFont typeface="Wingdings" panose="05000000000000000000" pitchFamily="2" charset="2"/>
              <a:buChar char="n"/>
            </a:pPr>
            <a:r>
              <a:rPr lang="en-US" b="1" u="none"/>
              <a:t>Deeply understanding and Reporting What You See…</a:t>
            </a:r>
          </a:p>
          <a:p>
            <a:pPr eaLnBrk="1" hangingPunct="1">
              <a:spcBef>
                <a:spcPct val="50000"/>
              </a:spcBef>
            </a:pPr>
            <a:endParaRPr lang="en-US" b="1" u="none"/>
          </a:p>
          <a:p>
            <a:pPr eaLnBrk="1" hangingPunct="1">
              <a:spcBef>
                <a:spcPct val="50000"/>
              </a:spcBef>
            </a:pPr>
            <a:r>
              <a:rPr lang="en-US" b="1" u="none"/>
              <a:t>	- Genchi	= </a:t>
            </a:r>
            <a:r>
              <a:rPr lang="en-US" u="none"/>
              <a:t>Actual Location</a:t>
            </a:r>
          </a:p>
          <a:p>
            <a:pPr eaLnBrk="1" hangingPunct="1">
              <a:spcBef>
                <a:spcPct val="50000"/>
              </a:spcBef>
            </a:pPr>
            <a:r>
              <a:rPr lang="en-US" b="1" u="none"/>
              <a:t> 	- Genbutsu	=</a:t>
            </a:r>
            <a:r>
              <a:rPr lang="en-US" u="none"/>
              <a:t> Actual materials or products</a:t>
            </a:r>
          </a:p>
          <a:p>
            <a:pPr eaLnBrk="1" hangingPunct="1">
              <a:spcBef>
                <a:spcPct val="50000"/>
              </a:spcBef>
            </a:pPr>
            <a:endParaRPr lang="en-US" u="none"/>
          </a:p>
          <a:p>
            <a:pPr eaLnBrk="1" hangingPunct="1">
              <a:spcBef>
                <a:spcPct val="50000"/>
              </a:spcBef>
            </a:pPr>
            <a:r>
              <a:rPr lang="en-US" b="1" u="none"/>
              <a:t>	“ Genchi Genbutsu “ What Toyota to mean ?</a:t>
            </a:r>
          </a:p>
          <a:p>
            <a:pPr eaLnBrk="1" hangingPunct="1">
              <a:spcBef>
                <a:spcPct val="50000"/>
              </a:spcBef>
            </a:pPr>
            <a:r>
              <a:rPr lang="en-US" b="1" i="1" u="none"/>
              <a:t>	 Toyota mean “ Going to the place to see the actual situation for understanding “</a:t>
            </a:r>
          </a:p>
        </p:txBody>
      </p:sp>
      <p:sp>
        <p:nvSpPr>
          <p:cNvPr id="5" name="Text Box 7"/>
          <p:cNvSpPr txBox="1">
            <a:spLocks noChangeArrowheads="1"/>
          </p:cNvSpPr>
          <p:nvPr/>
        </p:nvSpPr>
        <p:spPr bwMode="auto">
          <a:xfrm>
            <a:off x="292100" y="825500"/>
            <a:ext cx="7620000"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b="1" u="none"/>
              <a:t>“  	Observe the production floor without preconceptions and with a blank mind. Repeat “ why “ five times to every matter ”.</a:t>
            </a:r>
          </a:p>
          <a:p>
            <a:pPr eaLnBrk="1" hangingPunct="1">
              <a:spcBef>
                <a:spcPct val="50000"/>
              </a:spcBef>
            </a:pPr>
            <a:r>
              <a:rPr lang="en-US" b="1" u="none"/>
              <a:t>   - Thaiichi Ohno</a:t>
            </a:r>
          </a:p>
        </p:txBody>
      </p:sp>
    </p:spTree>
    <p:extLst>
      <p:ext uri="{BB962C8B-B14F-4D97-AF65-F5344CB8AC3E}">
        <p14:creationId xmlns:p14="http://schemas.microsoft.com/office/powerpoint/2010/main" val="1168529448"/>
      </p:ext>
    </p:extLst>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12</a:t>
            </a:fld>
            <a:endParaRPr lang="en-US" dirty="0"/>
          </a:p>
        </p:txBody>
      </p:sp>
      <p:sp>
        <p:nvSpPr>
          <p:cNvPr id="3" name="Text Box 4"/>
          <p:cNvSpPr txBox="1">
            <a:spLocks noChangeArrowheads="1"/>
          </p:cNvSpPr>
          <p:nvPr/>
        </p:nvSpPr>
        <p:spPr bwMode="auto">
          <a:xfrm>
            <a:off x="152400" y="825977"/>
            <a:ext cx="8812088" cy="5555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sz="1400" b="1" u="none" dirty="0"/>
              <a:t>Always keep the final target in mind…</a:t>
            </a:r>
          </a:p>
          <a:p>
            <a:pPr eaLnBrk="1" hangingPunct="1">
              <a:spcBef>
                <a:spcPct val="50000"/>
              </a:spcBef>
              <a:buFont typeface="Wingdings" panose="05000000000000000000" pitchFamily="2" charset="2"/>
              <a:buChar char="n"/>
            </a:pPr>
            <a:r>
              <a:rPr lang="en-US" sz="1400" u="none" dirty="0"/>
              <a:t>Carefully plan for your final target</a:t>
            </a:r>
          </a:p>
          <a:p>
            <a:pPr eaLnBrk="1" hangingPunct="1">
              <a:spcBef>
                <a:spcPct val="50000"/>
              </a:spcBef>
              <a:buFont typeface="Wingdings" panose="05000000000000000000" pitchFamily="2" charset="2"/>
              <a:buChar char="n"/>
            </a:pPr>
            <a:r>
              <a:rPr lang="en-US" sz="1400" u="none" dirty="0"/>
              <a:t>Have a clear purpose for meetings</a:t>
            </a:r>
          </a:p>
          <a:p>
            <a:pPr eaLnBrk="1" hangingPunct="1">
              <a:spcBef>
                <a:spcPct val="50000"/>
              </a:spcBef>
            </a:pPr>
            <a:r>
              <a:rPr lang="en-US" sz="1400" b="1" u="none" dirty="0"/>
              <a:t>Clearly assign tasks to yourself and to others…</a:t>
            </a:r>
          </a:p>
          <a:p>
            <a:pPr eaLnBrk="1" hangingPunct="1">
              <a:spcBef>
                <a:spcPct val="50000"/>
              </a:spcBef>
            </a:pPr>
            <a:r>
              <a:rPr lang="en-US" sz="1400" b="1" u="none" dirty="0"/>
              <a:t>Think and speak based on verified, proven information and data…</a:t>
            </a:r>
          </a:p>
          <a:p>
            <a:pPr eaLnBrk="1" hangingPunct="1">
              <a:spcBef>
                <a:spcPct val="50000"/>
              </a:spcBef>
              <a:buFont typeface="Wingdings" panose="05000000000000000000" pitchFamily="2" charset="2"/>
              <a:buChar char="n"/>
            </a:pPr>
            <a:r>
              <a:rPr lang="en-US" sz="1400" u="none" dirty="0"/>
              <a:t>Go and confirm the facts for yourself </a:t>
            </a:r>
            <a:r>
              <a:rPr lang="en-US" sz="1400" u="none" dirty="0" smtClean="0"/>
              <a:t>(Genchi Genbutsu)</a:t>
            </a:r>
            <a:endParaRPr lang="en-US" sz="1400" u="none" dirty="0"/>
          </a:p>
          <a:p>
            <a:pPr eaLnBrk="1" hangingPunct="1">
              <a:spcBef>
                <a:spcPct val="50000"/>
              </a:spcBef>
              <a:buFont typeface="Wingdings" panose="05000000000000000000" pitchFamily="2" charset="2"/>
              <a:buChar char="n"/>
            </a:pPr>
            <a:r>
              <a:rPr lang="en-US" sz="1400" u="none" dirty="0"/>
              <a:t>You are responsible for the information you are reporting to others</a:t>
            </a:r>
          </a:p>
          <a:p>
            <a:pPr eaLnBrk="1" hangingPunct="1">
              <a:spcBef>
                <a:spcPct val="50000"/>
              </a:spcBef>
            </a:pPr>
            <a:r>
              <a:rPr lang="en-US" sz="1400" b="1" u="none" dirty="0"/>
              <a:t>Take full advantage of the wisdom and experiences of others to send, gather or discuss information (form of </a:t>
            </a:r>
            <a:r>
              <a:rPr lang="en-US" sz="1400" b="1" u="none" dirty="0" smtClean="0"/>
              <a:t>Genchi Genbutsu)…</a:t>
            </a:r>
            <a:endParaRPr lang="en-US" sz="1400" b="1" u="none" dirty="0"/>
          </a:p>
          <a:p>
            <a:pPr eaLnBrk="1" hangingPunct="1">
              <a:spcBef>
                <a:spcPct val="50000"/>
              </a:spcBef>
            </a:pPr>
            <a:r>
              <a:rPr lang="en-US" sz="1400" b="1" u="none" dirty="0"/>
              <a:t>Share your information with others in a timely manner</a:t>
            </a:r>
          </a:p>
          <a:p>
            <a:pPr eaLnBrk="1" hangingPunct="1">
              <a:spcBef>
                <a:spcPct val="50000"/>
              </a:spcBef>
              <a:buFont typeface="Wingdings" panose="05000000000000000000" pitchFamily="2" charset="2"/>
              <a:buChar char="n"/>
            </a:pPr>
            <a:r>
              <a:rPr lang="en-US" sz="1400" u="none" dirty="0"/>
              <a:t>Always consider who will benefit from receiving the information</a:t>
            </a:r>
          </a:p>
          <a:p>
            <a:pPr eaLnBrk="1" hangingPunct="1">
              <a:spcBef>
                <a:spcPct val="50000"/>
              </a:spcBef>
            </a:pPr>
            <a:r>
              <a:rPr lang="en-US" sz="1400" b="1" u="none" dirty="0"/>
              <a:t>Always report, inform and consult (Hou/</a:t>
            </a:r>
            <a:r>
              <a:rPr lang="en-US" sz="1400" b="1" u="none" dirty="0" err="1"/>
              <a:t>Reng</a:t>
            </a:r>
            <a:r>
              <a:rPr lang="en-US" sz="1400" b="1" u="none" dirty="0"/>
              <a:t>/</a:t>
            </a:r>
            <a:r>
              <a:rPr lang="en-US" sz="1400" b="1" u="none" dirty="0" err="1"/>
              <a:t>Sou</a:t>
            </a:r>
            <a:r>
              <a:rPr lang="en-US" sz="1400" b="1" u="none" dirty="0"/>
              <a:t>) in a timely manner…</a:t>
            </a:r>
          </a:p>
          <a:p>
            <a:pPr eaLnBrk="1" hangingPunct="1">
              <a:spcBef>
                <a:spcPct val="50000"/>
              </a:spcBef>
            </a:pPr>
            <a:r>
              <a:rPr lang="en-US" sz="1400" b="1" u="none" dirty="0"/>
              <a:t>Analyze and understand shortcomings in your capabilities in a measureable way…</a:t>
            </a:r>
          </a:p>
          <a:p>
            <a:pPr eaLnBrk="1" hangingPunct="1">
              <a:spcBef>
                <a:spcPct val="50000"/>
              </a:spcBef>
              <a:buFont typeface="Wingdings" panose="05000000000000000000" pitchFamily="2" charset="2"/>
              <a:buChar char="n"/>
            </a:pPr>
            <a:r>
              <a:rPr lang="en-US" sz="1400" u="none" dirty="0" smtClean="0"/>
              <a:t>Clarify </a:t>
            </a:r>
            <a:r>
              <a:rPr lang="en-US" sz="1400" u="none" dirty="0"/>
              <a:t>the skills and knowledge that you need to further develop yourself.</a:t>
            </a:r>
          </a:p>
          <a:p>
            <a:pPr eaLnBrk="1" hangingPunct="1">
              <a:spcBef>
                <a:spcPct val="50000"/>
              </a:spcBef>
            </a:pPr>
            <a:r>
              <a:rPr lang="en-US" sz="1400" b="1" u="none" dirty="0"/>
              <a:t>Relentlessly strive to conduct kaizen activities…</a:t>
            </a:r>
          </a:p>
          <a:p>
            <a:pPr eaLnBrk="1" hangingPunct="1">
              <a:spcBef>
                <a:spcPct val="50000"/>
              </a:spcBef>
            </a:pPr>
            <a:r>
              <a:rPr lang="en-US" sz="1400" b="1" u="none" dirty="0"/>
              <a:t>Think “outside the box”, or beyond common sense and standard rules…</a:t>
            </a:r>
          </a:p>
          <a:p>
            <a:pPr eaLnBrk="1" hangingPunct="1">
              <a:spcBef>
                <a:spcPct val="50000"/>
              </a:spcBef>
            </a:pPr>
            <a:r>
              <a:rPr lang="en-US" sz="1400" b="1" u="none" dirty="0"/>
              <a:t>Always be mindful of protecting your safety and health…</a:t>
            </a:r>
          </a:p>
        </p:txBody>
      </p:sp>
    </p:spTree>
    <p:extLst>
      <p:ext uri="{BB962C8B-B14F-4D97-AF65-F5344CB8AC3E}">
        <p14:creationId xmlns:p14="http://schemas.microsoft.com/office/powerpoint/2010/main" val="1573518679"/>
      </p:ext>
    </p:extLst>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2</a:t>
            </a:fld>
            <a:endParaRPr lang="en-US" dirty="0"/>
          </a:p>
        </p:txBody>
      </p:sp>
      <p:pic>
        <p:nvPicPr>
          <p:cNvPr id="3"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600" y="2549525"/>
            <a:ext cx="8032824" cy="320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8"/>
          <p:cNvSpPr txBox="1">
            <a:spLocks noChangeArrowheads="1"/>
          </p:cNvSpPr>
          <p:nvPr/>
        </p:nvSpPr>
        <p:spPr bwMode="auto">
          <a:xfrm>
            <a:off x="279400" y="812800"/>
            <a:ext cx="8610600" cy="142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b="1" u="none" dirty="0"/>
              <a:t>The Toyota Way, 14 Management Principles</a:t>
            </a:r>
          </a:p>
          <a:p>
            <a:pPr eaLnBrk="1" hangingPunct="1">
              <a:spcBef>
                <a:spcPct val="50000"/>
              </a:spcBef>
            </a:pPr>
            <a:endParaRPr lang="en-US" b="1" u="none" dirty="0"/>
          </a:p>
          <a:p>
            <a:pPr eaLnBrk="1" hangingPunct="1">
              <a:spcBef>
                <a:spcPct val="50000"/>
              </a:spcBef>
            </a:pPr>
            <a:r>
              <a:rPr lang="en-US" sz="2000" b="1" u="none" dirty="0"/>
              <a:t>Principle – 10 </a:t>
            </a:r>
          </a:p>
          <a:p>
            <a:pPr eaLnBrk="1" hangingPunct="1">
              <a:spcBef>
                <a:spcPct val="50000"/>
              </a:spcBef>
            </a:pPr>
            <a:r>
              <a:rPr lang="en-US" b="1" u="none" dirty="0"/>
              <a:t>Develop Exceptional People and Teams Who Follow Your Company’s Philosophy</a:t>
            </a:r>
            <a:endParaRPr lang="en-US" u="none"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6858000" y="6643994"/>
            <a:ext cx="2209800" cy="241390"/>
          </a:xfrm>
        </p:spPr>
        <p:txBody>
          <a:bodyPr/>
          <a:lstStyle/>
          <a:p>
            <a:pPr>
              <a:defRPr/>
            </a:pPr>
            <a:fld id="{F97C942E-A1D8-4DB4-B0D3-EDD662E5D579}" type="slidenum">
              <a:rPr lang="en-US" smtClean="0"/>
              <a:pPr>
                <a:defRPr/>
              </a:pPr>
              <a:t>3</a:t>
            </a:fld>
            <a:endParaRPr lang="en-US" dirty="0"/>
          </a:p>
        </p:txBody>
      </p:sp>
      <p:sp>
        <p:nvSpPr>
          <p:cNvPr id="3" name="Rectangle 15"/>
          <p:cNvSpPr>
            <a:spLocks noChangeArrowheads="1"/>
          </p:cNvSpPr>
          <p:nvPr/>
        </p:nvSpPr>
        <p:spPr bwMode="auto">
          <a:xfrm>
            <a:off x="215900" y="908447"/>
            <a:ext cx="2436813" cy="152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lnSpc>
                <a:spcPct val="100000"/>
              </a:lnSpc>
              <a:spcBef>
                <a:spcPct val="0"/>
              </a:spcBef>
              <a:buClrTx/>
              <a:buSzTx/>
              <a:buFontTx/>
              <a:buNone/>
            </a:pPr>
            <a:r>
              <a:rPr lang="en-US" sz="1400" b="1" u="none" dirty="0"/>
              <a:t>Vision for the Future </a:t>
            </a:r>
          </a:p>
          <a:p>
            <a:pPr eaLnBrk="0" hangingPunct="0">
              <a:lnSpc>
                <a:spcPct val="100000"/>
              </a:lnSpc>
              <a:spcBef>
                <a:spcPct val="0"/>
              </a:spcBef>
              <a:buClrTx/>
              <a:buSzTx/>
              <a:buFontTx/>
              <a:buNone/>
            </a:pPr>
            <a:endParaRPr lang="en-US" sz="1400" b="1" u="none" dirty="0"/>
          </a:p>
          <a:p>
            <a:pPr eaLnBrk="0" hangingPunct="0">
              <a:lnSpc>
                <a:spcPct val="100000"/>
              </a:lnSpc>
              <a:spcBef>
                <a:spcPct val="0"/>
              </a:spcBef>
              <a:buClrTx/>
              <a:buSzTx/>
              <a:buFontTx/>
              <a:buNone/>
            </a:pPr>
            <a:r>
              <a:rPr lang="en-US" sz="1400" b="1" u="none" dirty="0"/>
              <a:t>Mission for the Present </a:t>
            </a:r>
          </a:p>
          <a:p>
            <a:pPr eaLnBrk="0" hangingPunct="0">
              <a:lnSpc>
                <a:spcPct val="100000"/>
              </a:lnSpc>
              <a:spcBef>
                <a:spcPct val="0"/>
              </a:spcBef>
              <a:buClrTx/>
              <a:buSzTx/>
              <a:buFontTx/>
              <a:buNone/>
            </a:pPr>
            <a:endParaRPr lang="en-US" sz="1400" b="1" u="none" dirty="0"/>
          </a:p>
          <a:p>
            <a:pPr eaLnBrk="0" hangingPunct="0">
              <a:lnSpc>
                <a:spcPct val="100000"/>
              </a:lnSpc>
              <a:spcBef>
                <a:spcPct val="0"/>
              </a:spcBef>
              <a:buClrTx/>
              <a:buSzTx/>
              <a:buFontTx/>
              <a:buNone/>
            </a:pPr>
            <a:r>
              <a:rPr lang="en-US" sz="1400" b="1" u="none" dirty="0"/>
              <a:t>Goals for Success </a:t>
            </a:r>
          </a:p>
          <a:p>
            <a:pPr eaLnBrk="0" hangingPunct="0">
              <a:lnSpc>
                <a:spcPct val="100000"/>
              </a:lnSpc>
              <a:spcBef>
                <a:spcPct val="0"/>
              </a:spcBef>
              <a:buClrTx/>
              <a:buSzTx/>
              <a:buFontTx/>
              <a:buNone/>
            </a:pPr>
            <a:r>
              <a:rPr lang="en-US" sz="1400" b="1" u="none" dirty="0"/>
              <a:t>Core Values to Guide You</a:t>
            </a:r>
            <a:r>
              <a:rPr lang="en-US" sz="2400" u="none" dirty="0">
                <a:latin typeface="Times New Roman" panose="02020603050405020304" pitchFamily="18" charset="0"/>
              </a:rPr>
              <a:t> </a:t>
            </a:r>
          </a:p>
        </p:txBody>
      </p:sp>
      <p:sp>
        <p:nvSpPr>
          <p:cNvPr id="5" name="AutoShape 2"/>
          <p:cNvSpPr>
            <a:spLocks noChangeAspect="1" noChangeArrowheads="1"/>
          </p:cNvSpPr>
          <p:nvPr/>
        </p:nvSpPr>
        <p:spPr bwMode="auto">
          <a:xfrm flipV="1">
            <a:off x="3467100" y="1387872"/>
            <a:ext cx="3867150" cy="4411662"/>
          </a:xfrm>
          <a:prstGeom prst="triangle">
            <a:avLst>
              <a:gd name="adj" fmla="val 49889"/>
            </a:avLst>
          </a:prstGeom>
          <a:solidFill>
            <a:srgbClr val="CCFFCC"/>
          </a:solidFill>
          <a:ln w="9525">
            <a:solidFill>
              <a:srgbClr val="000000"/>
            </a:solidFill>
            <a:miter lim="800000"/>
            <a:headEnd/>
            <a:tailEnd/>
          </a:ln>
        </p:spPr>
        <p:txBody>
          <a:bodyPr/>
          <a:lstStyle/>
          <a:p>
            <a:endParaRPr lang="en-US"/>
          </a:p>
        </p:txBody>
      </p:sp>
      <p:sp>
        <p:nvSpPr>
          <p:cNvPr id="6" name="AutoShape 3"/>
          <p:cNvSpPr>
            <a:spLocks noChangeArrowheads="1"/>
          </p:cNvSpPr>
          <p:nvPr/>
        </p:nvSpPr>
        <p:spPr bwMode="auto">
          <a:xfrm>
            <a:off x="5210175" y="4802584"/>
            <a:ext cx="247650" cy="469900"/>
          </a:xfrm>
          <a:prstGeom prst="downArrow">
            <a:avLst>
              <a:gd name="adj1" fmla="val 50000"/>
              <a:gd name="adj2" fmla="val 47436"/>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lnSpc>
                <a:spcPct val="100000"/>
              </a:lnSpc>
              <a:spcBef>
                <a:spcPct val="0"/>
              </a:spcBef>
              <a:buClrTx/>
              <a:buSzTx/>
              <a:buFontTx/>
              <a:buNone/>
            </a:pPr>
            <a:endParaRPr lang="en-US" sz="2400" u="none">
              <a:solidFill>
                <a:schemeClr val="bg2"/>
              </a:solidFill>
              <a:latin typeface="Times New Roman" panose="02020603050405020304" pitchFamily="18" charset="0"/>
            </a:endParaRPr>
          </a:p>
        </p:txBody>
      </p:sp>
      <p:sp>
        <p:nvSpPr>
          <p:cNvPr id="7" name="Text Box 4"/>
          <p:cNvSpPr txBox="1">
            <a:spLocks noChangeArrowheads="1"/>
          </p:cNvSpPr>
          <p:nvPr/>
        </p:nvSpPr>
        <p:spPr bwMode="auto">
          <a:xfrm>
            <a:off x="4670425" y="729059"/>
            <a:ext cx="1441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lnSpc>
                <a:spcPct val="100000"/>
              </a:lnSpc>
              <a:spcBef>
                <a:spcPct val="50000"/>
              </a:spcBef>
              <a:buClrTx/>
              <a:buSzTx/>
              <a:buFontTx/>
              <a:buNone/>
            </a:pPr>
            <a:r>
              <a:rPr lang="en-US" sz="1800" u="none"/>
              <a:t>Core Values</a:t>
            </a:r>
          </a:p>
          <a:p>
            <a:pPr algn="ctr" eaLnBrk="0" hangingPunct="0">
              <a:lnSpc>
                <a:spcPct val="100000"/>
              </a:lnSpc>
              <a:spcBef>
                <a:spcPct val="50000"/>
              </a:spcBef>
              <a:buClrTx/>
              <a:buSzTx/>
              <a:buFontTx/>
              <a:buNone/>
            </a:pPr>
            <a:r>
              <a:rPr lang="en-US" sz="1200" b="1" u="none"/>
              <a:t>Teamwork</a:t>
            </a:r>
          </a:p>
        </p:txBody>
      </p:sp>
      <p:sp>
        <p:nvSpPr>
          <p:cNvPr id="8" name="Oval 5"/>
          <p:cNvSpPr>
            <a:spLocks noChangeArrowheads="1"/>
          </p:cNvSpPr>
          <p:nvPr/>
        </p:nvSpPr>
        <p:spPr bwMode="auto">
          <a:xfrm>
            <a:off x="2811463" y="541734"/>
            <a:ext cx="5180012" cy="52593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Text Box 6"/>
          <p:cNvSpPr txBox="1">
            <a:spLocks noChangeArrowheads="1"/>
          </p:cNvSpPr>
          <p:nvPr/>
        </p:nvSpPr>
        <p:spPr bwMode="auto">
          <a:xfrm>
            <a:off x="2870200" y="3208734"/>
            <a:ext cx="14414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lnSpc>
                <a:spcPct val="100000"/>
              </a:lnSpc>
              <a:spcBef>
                <a:spcPct val="50000"/>
              </a:spcBef>
              <a:buClrTx/>
              <a:buSzTx/>
              <a:buFontTx/>
              <a:buNone/>
            </a:pPr>
            <a:r>
              <a:rPr lang="en-US" sz="1800" u="none"/>
              <a:t>Core Values</a:t>
            </a:r>
          </a:p>
          <a:p>
            <a:pPr algn="ctr" eaLnBrk="0" hangingPunct="0">
              <a:lnSpc>
                <a:spcPct val="100000"/>
              </a:lnSpc>
              <a:spcBef>
                <a:spcPct val="50000"/>
              </a:spcBef>
              <a:buClrTx/>
              <a:buSzTx/>
              <a:buFontTx/>
              <a:buNone/>
            </a:pPr>
            <a:r>
              <a:rPr lang="en-US" sz="1200" u="none"/>
              <a:t>Integrity</a:t>
            </a:r>
          </a:p>
          <a:p>
            <a:pPr algn="ctr" eaLnBrk="0" hangingPunct="0">
              <a:lnSpc>
                <a:spcPct val="100000"/>
              </a:lnSpc>
              <a:spcBef>
                <a:spcPct val="50000"/>
              </a:spcBef>
              <a:buClrTx/>
              <a:buSzTx/>
              <a:buFontTx/>
              <a:buNone/>
            </a:pPr>
            <a:r>
              <a:rPr lang="en-US" sz="1200" u="none"/>
              <a:t>Safety</a:t>
            </a:r>
          </a:p>
          <a:p>
            <a:pPr algn="ctr" eaLnBrk="0" hangingPunct="0">
              <a:lnSpc>
                <a:spcPct val="100000"/>
              </a:lnSpc>
              <a:spcBef>
                <a:spcPct val="50000"/>
              </a:spcBef>
              <a:buClrTx/>
              <a:buSzTx/>
              <a:buFontTx/>
              <a:buNone/>
            </a:pPr>
            <a:r>
              <a:rPr lang="en-US" sz="1200" u="none"/>
              <a:t>Creativity</a:t>
            </a:r>
            <a:endParaRPr lang="en-US" sz="1200" u="none">
              <a:latin typeface="Times New Roman" panose="02020603050405020304" pitchFamily="18" charset="0"/>
            </a:endParaRPr>
          </a:p>
        </p:txBody>
      </p:sp>
      <p:sp>
        <p:nvSpPr>
          <p:cNvPr id="10" name="Text Box 7"/>
          <p:cNvSpPr txBox="1">
            <a:spLocks noChangeArrowheads="1"/>
          </p:cNvSpPr>
          <p:nvPr/>
        </p:nvSpPr>
        <p:spPr bwMode="auto">
          <a:xfrm>
            <a:off x="6224588" y="3284934"/>
            <a:ext cx="1720850" cy="595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lnSpc>
                <a:spcPct val="100000"/>
              </a:lnSpc>
              <a:spcBef>
                <a:spcPct val="50000"/>
              </a:spcBef>
              <a:buClrTx/>
              <a:buSzTx/>
              <a:buFontTx/>
              <a:buNone/>
            </a:pPr>
            <a:r>
              <a:rPr lang="en-US" sz="1800" u="none"/>
              <a:t>Core Values</a:t>
            </a:r>
          </a:p>
          <a:p>
            <a:pPr algn="ctr" eaLnBrk="0" hangingPunct="0">
              <a:lnSpc>
                <a:spcPct val="100000"/>
              </a:lnSpc>
              <a:spcBef>
                <a:spcPct val="50000"/>
              </a:spcBef>
              <a:buClrTx/>
              <a:buSzTx/>
              <a:buFontTx/>
              <a:buNone/>
            </a:pPr>
            <a:r>
              <a:rPr lang="en-US" sz="1000" b="1" u="none"/>
              <a:t>Continuous Improvement</a:t>
            </a:r>
            <a:endParaRPr lang="en-US" sz="1000" b="1" u="none">
              <a:latin typeface="Times New Roman" panose="02020603050405020304" pitchFamily="18" charset="0"/>
            </a:endParaRPr>
          </a:p>
        </p:txBody>
      </p:sp>
      <p:sp>
        <p:nvSpPr>
          <p:cNvPr id="11" name="AutoShape 8"/>
          <p:cNvSpPr>
            <a:spLocks noChangeArrowheads="1"/>
          </p:cNvSpPr>
          <p:nvPr/>
        </p:nvSpPr>
        <p:spPr bwMode="auto">
          <a:xfrm>
            <a:off x="4019550" y="5877272"/>
            <a:ext cx="2630488" cy="649287"/>
          </a:xfrm>
          <a:prstGeom prst="irregularSeal1">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Text Box 9"/>
          <p:cNvSpPr txBox="1">
            <a:spLocks noChangeArrowheads="1"/>
          </p:cNvSpPr>
          <p:nvPr/>
        </p:nvSpPr>
        <p:spPr bwMode="auto">
          <a:xfrm>
            <a:off x="4918075" y="5970934"/>
            <a:ext cx="917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lnSpc>
                <a:spcPct val="100000"/>
              </a:lnSpc>
              <a:spcBef>
                <a:spcPct val="50000"/>
              </a:spcBef>
              <a:buClrTx/>
              <a:buSzTx/>
              <a:buFontTx/>
              <a:buNone/>
            </a:pPr>
            <a:r>
              <a:rPr lang="en-US" b="1" u="none">
                <a:solidFill>
                  <a:srgbClr val="FF0000"/>
                </a:solidFill>
              </a:rPr>
              <a:t>Results</a:t>
            </a:r>
            <a:endParaRPr lang="en-US" u="none"/>
          </a:p>
        </p:txBody>
      </p:sp>
      <p:sp>
        <p:nvSpPr>
          <p:cNvPr id="13" name="Text Box 10"/>
          <p:cNvSpPr txBox="1">
            <a:spLocks noChangeArrowheads="1"/>
          </p:cNvSpPr>
          <p:nvPr/>
        </p:nvSpPr>
        <p:spPr bwMode="auto">
          <a:xfrm>
            <a:off x="3759200" y="1379934"/>
            <a:ext cx="3206750"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lnSpc>
                <a:spcPct val="100000"/>
              </a:lnSpc>
              <a:spcBef>
                <a:spcPct val="0"/>
              </a:spcBef>
              <a:buClrTx/>
              <a:buSzTx/>
              <a:buFontTx/>
              <a:buNone/>
            </a:pPr>
            <a:r>
              <a:rPr lang="en-US" sz="1200" b="1" u="none"/>
              <a:t>Vision – </a:t>
            </a:r>
            <a:r>
              <a:rPr lang="en-US" sz="1000" b="1" u="none"/>
              <a:t>To be the global leader in providing products and services which optimize the performance, controllability and safety of mobile &amp; automotive equipment.</a:t>
            </a:r>
            <a:endParaRPr lang="en-US" sz="1000" u="none"/>
          </a:p>
        </p:txBody>
      </p:sp>
      <p:sp>
        <p:nvSpPr>
          <p:cNvPr id="14" name="Text Box 11"/>
          <p:cNvSpPr txBox="1">
            <a:spLocks noChangeArrowheads="1"/>
          </p:cNvSpPr>
          <p:nvPr/>
        </p:nvSpPr>
        <p:spPr bwMode="auto">
          <a:xfrm>
            <a:off x="3822700" y="2141934"/>
            <a:ext cx="32067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lnSpc>
                <a:spcPct val="100000"/>
              </a:lnSpc>
              <a:spcBef>
                <a:spcPct val="0"/>
              </a:spcBef>
              <a:buClrTx/>
              <a:buSzTx/>
              <a:buFontTx/>
              <a:buNone/>
            </a:pPr>
            <a:r>
              <a:rPr lang="en-US" sz="1200" b="1" u="none"/>
              <a:t>Mission – Make machines smarter.</a:t>
            </a:r>
          </a:p>
        </p:txBody>
      </p:sp>
      <p:sp>
        <p:nvSpPr>
          <p:cNvPr id="15" name="Text Box 12"/>
          <p:cNvSpPr txBox="1">
            <a:spLocks noChangeArrowheads="1"/>
          </p:cNvSpPr>
          <p:nvPr/>
        </p:nvSpPr>
        <p:spPr bwMode="auto">
          <a:xfrm>
            <a:off x="4102100" y="2522934"/>
            <a:ext cx="25495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lnSpc>
                <a:spcPct val="100000"/>
              </a:lnSpc>
              <a:spcBef>
                <a:spcPct val="0"/>
              </a:spcBef>
              <a:buClrTx/>
              <a:buSzTx/>
              <a:buFontTx/>
              <a:buNone/>
            </a:pPr>
            <a:r>
              <a:rPr lang="en-US" sz="1400" b="1" u="none">
                <a:solidFill>
                  <a:srgbClr val="0033CC"/>
                </a:solidFill>
              </a:rPr>
              <a:t>KRAs</a:t>
            </a:r>
            <a:endParaRPr lang="en-US" sz="1400" u="none"/>
          </a:p>
        </p:txBody>
      </p:sp>
      <p:sp>
        <p:nvSpPr>
          <p:cNvPr id="16" name="Text Box 13"/>
          <p:cNvSpPr txBox="1">
            <a:spLocks noChangeArrowheads="1"/>
          </p:cNvSpPr>
          <p:nvPr/>
        </p:nvSpPr>
        <p:spPr bwMode="auto">
          <a:xfrm>
            <a:off x="4262438" y="3300809"/>
            <a:ext cx="21383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lnSpc>
                <a:spcPct val="100000"/>
              </a:lnSpc>
              <a:spcBef>
                <a:spcPct val="0"/>
              </a:spcBef>
              <a:buClrTx/>
              <a:buSzTx/>
              <a:buFontTx/>
              <a:buNone/>
            </a:pPr>
            <a:r>
              <a:rPr lang="en-US" sz="1400" b="1" u="none">
                <a:solidFill>
                  <a:srgbClr val="0033CC"/>
                </a:solidFill>
              </a:rPr>
              <a:t>Goals</a:t>
            </a:r>
            <a:endParaRPr lang="en-US" sz="1400" u="none"/>
          </a:p>
        </p:txBody>
      </p:sp>
      <p:sp>
        <p:nvSpPr>
          <p:cNvPr id="17" name="Text Box 14"/>
          <p:cNvSpPr txBox="1">
            <a:spLocks noChangeArrowheads="1"/>
          </p:cNvSpPr>
          <p:nvPr/>
        </p:nvSpPr>
        <p:spPr bwMode="auto">
          <a:xfrm>
            <a:off x="4667250" y="3958034"/>
            <a:ext cx="1398588"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lnSpc>
                <a:spcPct val="100000"/>
              </a:lnSpc>
              <a:spcBef>
                <a:spcPct val="0"/>
              </a:spcBef>
              <a:buClrTx/>
              <a:buSzTx/>
              <a:buFontTx/>
              <a:buNone/>
            </a:pPr>
            <a:r>
              <a:rPr lang="en-US" sz="1400" b="1" u="none">
                <a:solidFill>
                  <a:srgbClr val="0033CC"/>
                </a:solidFill>
              </a:rPr>
              <a:t>Action </a:t>
            </a:r>
          </a:p>
          <a:p>
            <a:pPr algn="ctr" eaLnBrk="0" hangingPunct="0">
              <a:lnSpc>
                <a:spcPct val="100000"/>
              </a:lnSpc>
              <a:spcBef>
                <a:spcPct val="0"/>
              </a:spcBef>
              <a:buClrTx/>
              <a:buSzTx/>
              <a:buFontTx/>
              <a:buNone/>
            </a:pPr>
            <a:r>
              <a:rPr lang="en-US" sz="1400" b="1" u="none">
                <a:solidFill>
                  <a:srgbClr val="0033CC"/>
                </a:solidFill>
              </a:rPr>
              <a:t>Steps</a:t>
            </a:r>
            <a:endParaRPr lang="en-US" sz="1400" u="none"/>
          </a:p>
        </p:txBody>
      </p:sp>
      <p:sp>
        <p:nvSpPr>
          <p:cNvPr id="18" name="Line 16"/>
          <p:cNvSpPr>
            <a:spLocks noChangeShapeType="1"/>
          </p:cNvSpPr>
          <p:nvPr/>
        </p:nvSpPr>
        <p:spPr bwMode="auto">
          <a:xfrm flipV="1">
            <a:off x="3898900" y="2446734"/>
            <a:ext cx="2895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Line 17"/>
          <p:cNvSpPr>
            <a:spLocks noChangeShapeType="1"/>
          </p:cNvSpPr>
          <p:nvPr/>
        </p:nvSpPr>
        <p:spPr bwMode="auto">
          <a:xfrm>
            <a:off x="3797300" y="2141934"/>
            <a:ext cx="3124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18"/>
          <p:cNvSpPr>
            <a:spLocks noChangeShapeType="1"/>
          </p:cNvSpPr>
          <p:nvPr/>
        </p:nvSpPr>
        <p:spPr bwMode="auto">
          <a:xfrm>
            <a:off x="4102100" y="2980134"/>
            <a:ext cx="2514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19"/>
          <p:cNvSpPr>
            <a:spLocks noChangeShapeType="1"/>
          </p:cNvSpPr>
          <p:nvPr/>
        </p:nvSpPr>
        <p:spPr bwMode="auto">
          <a:xfrm>
            <a:off x="4470400" y="3742134"/>
            <a:ext cx="1752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07010960"/>
      </p:ext>
    </p:extLst>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4</a:t>
            </a:fld>
            <a:endParaRPr lang="en-US" dirty="0"/>
          </a:p>
        </p:txBody>
      </p:sp>
      <p:sp>
        <p:nvSpPr>
          <p:cNvPr id="6" name="Text Box 4"/>
          <p:cNvSpPr txBox="1">
            <a:spLocks noChangeArrowheads="1"/>
          </p:cNvSpPr>
          <p:nvPr/>
        </p:nvSpPr>
        <p:spPr bwMode="auto">
          <a:xfrm>
            <a:off x="2578100" y="3164880"/>
            <a:ext cx="19939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b="1"/>
              <a:t>General motors</a:t>
            </a:r>
            <a:r>
              <a:rPr lang="en-US"/>
              <a:t> employee</a:t>
            </a:r>
          </a:p>
        </p:txBody>
      </p:sp>
      <p:sp>
        <p:nvSpPr>
          <p:cNvPr id="7" name="Text Box 5"/>
          <p:cNvSpPr txBox="1">
            <a:spLocks noChangeArrowheads="1"/>
          </p:cNvSpPr>
          <p:nvPr/>
        </p:nvSpPr>
        <p:spPr bwMode="auto">
          <a:xfrm>
            <a:off x="4965700" y="3139480"/>
            <a:ext cx="3937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b="1"/>
              <a:t>New United Motor manufacturing Incorporate</a:t>
            </a:r>
            <a:r>
              <a:rPr lang="en-US"/>
              <a:t> employee</a:t>
            </a:r>
          </a:p>
        </p:txBody>
      </p:sp>
      <p:sp>
        <p:nvSpPr>
          <p:cNvPr id="8" name="Line 6"/>
          <p:cNvSpPr>
            <a:spLocks noChangeShapeType="1"/>
          </p:cNvSpPr>
          <p:nvPr/>
        </p:nvSpPr>
        <p:spPr bwMode="auto">
          <a:xfrm>
            <a:off x="4826000" y="3622080"/>
            <a:ext cx="12700" cy="2654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lstStyle/>
          <a:p>
            <a:endParaRPr lang="en-US"/>
          </a:p>
        </p:txBody>
      </p:sp>
      <p:sp>
        <p:nvSpPr>
          <p:cNvPr id="9" name="Text Box 7"/>
          <p:cNvSpPr txBox="1">
            <a:spLocks noChangeArrowheads="1"/>
          </p:cNvSpPr>
          <p:nvPr/>
        </p:nvSpPr>
        <p:spPr bwMode="auto">
          <a:xfrm>
            <a:off x="2311400" y="3723680"/>
            <a:ext cx="2349500" cy="66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buFont typeface="Wingdings" panose="05000000000000000000" pitchFamily="2" charset="2"/>
              <a:buChar char="n"/>
            </a:pPr>
            <a:r>
              <a:rPr lang="en-US" sz="1400" u="none"/>
              <a:t>Missing Role clarity, spending 52% fruitful time</a:t>
            </a:r>
          </a:p>
        </p:txBody>
      </p:sp>
      <p:sp>
        <p:nvSpPr>
          <p:cNvPr id="10" name="Text Box 8"/>
          <p:cNvSpPr txBox="1">
            <a:spLocks noChangeArrowheads="1"/>
          </p:cNvSpPr>
          <p:nvPr/>
        </p:nvSpPr>
        <p:spPr bwMode="auto">
          <a:xfrm>
            <a:off x="4967288" y="3712568"/>
            <a:ext cx="43815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buFont typeface="Wingdings" panose="05000000000000000000" pitchFamily="2" charset="2"/>
              <a:buChar char="n"/>
            </a:pPr>
            <a:r>
              <a:rPr lang="en-US" sz="1400" u="none"/>
              <a:t>Clarity on Job responsibility, Spending 90% of time on shop floor</a:t>
            </a:r>
          </a:p>
        </p:txBody>
      </p:sp>
      <p:sp>
        <p:nvSpPr>
          <p:cNvPr id="11" name="Text Box 9"/>
          <p:cNvSpPr txBox="1">
            <a:spLocks noChangeArrowheads="1"/>
          </p:cNvSpPr>
          <p:nvPr/>
        </p:nvSpPr>
        <p:spPr bwMode="auto">
          <a:xfrm>
            <a:off x="165100" y="3812580"/>
            <a:ext cx="2184400" cy="242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marL="762000" indent="-304800" eaLnBrk="0" hangingPunct="0">
              <a:defRPr sz="1600" u="sng">
                <a:solidFill>
                  <a:schemeClr val="tx1"/>
                </a:solidFill>
                <a:latin typeface="Arial" panose="020B0604020202020204" pitchFamily="34" charset="0"/>
              </a:defRPr>
            </a:lvl2pPr>
            <a:lvl3pPr marL="1219200" indent="-304800" eaLnBrk="0" hangingPunct="0">
              <a:defRPr sz="1600" u="sng">
                <a:solidFill>
                  <a:schemeClr val="tx1"/>
                </a:solidFill>
                <a:latin typeface="Arial" panose="020B0604020202020204" pitchFamily="34" charset="0"/>
              </a:defRPr>
            </a:lvl3pPr>
            <a:lvl4pPr marL="1676400" indent="-304800" eaLnBrk="0" hangingPunct="0">
              <a:defRPr sz="1600" u="sng">
                <a:solidFill>
                  <a:schemeClr val="tx1"/>
                </a:solidFill>
                <a:latin typeface="Arial" panose="020B0604020202020204" pitchFamily="34" charset="0"/>
              </a:defRPr>
            </a:lvl4pPr>
            <a:lvl5pPr marL="2133600" indent="-304800" eaLnBrk="0" hangingPunct="0">
              <a:defRPr sz="1600" u="sng">
                <a:solidFill>
                  <a:schemeClr val="tx1"/>
                </a:solidFill>
                <a:latin typeface="Arial" panose="020B0604020202020204" pitchFamily="34" charset="0"/>
              </a:defRPr>
            </a:lvl5pPr>
            <a:lvl6pPr marL="2590800" indent="-304800"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marL="3048000" indent="-304800"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marL="3505200" indent="-304800"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marL="3962400" indent="-304800"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dirty="0"/>
              <a:t>Employee Time spent</a:t>
            </a:r>
          </a:p>
          <a:p>
            <a:pPr eaLnBrk="1" hangingPunct="1">
              <a:spcBef>
                <a:spcPct val="50000"/>
              </a:spcBef>
            </a:pPr>
            <a:endParaRPr lang="en-US" dirty="0"/>
          </a:p>
          <a:p>
            <a:pPr eaLnBrk="1" hangingPunct="1">
              <a:spcBef>
                <a:spcPct val="50000"/>
              </a:spcBef>
              <a:buFont typeface="Wingdings" panose="05000000000000000000" pitchFamily="2" charset="2"/>
              <a:buAutoNum type="arabicParenR"/>
            </a:pPr>
            <a:r>
              <a:rPr lang="en-US" sz="1400" u="none" dirty="0"/>
              <a:t>Filling absenteeism</a:t>
            </a:r>
          </a:p>
          <a:p>
            <a:pPr eaLnBrk="1" hangingPunct="1">
              <a:spcBef>
                <a:spcPct val="50000"/>
              </a:spcBef>
              <a:buFont typeface="Wingdings" panose="05000000000000000000" pitchFamily="2" charset="2"/>
              <a:buAutoNum type="arabicParenR"/>
            </a:pPr>
            <a:r>
              <a:rPr lang="en-US" sz="1400" u="none" dirty="0"/>
              <a:t>Ensure smooth flow on line</a:t>
            </a:r>
          </a:p>
          <a:p>
            <a:pPr eaLnBrk="1" hangingPunct="1">
              <a:spcBef>
                <a:spcPct val="50000"/>
              </a:spcBef>
              <a:buFont typeface="Wingdings" panose="05000000000000000000" pitchFamily="2" charset="2"/>
              <a:buAutoNum type="arabicParenR"/>
            </a:pPr>
            <a:r>
              <a:rPr lang="en-US" sz="1400" u="none" dirty="0"/>
              <a:t>Communicating Job related info</a:t>
            </a:r>
          </a:p>
          <a:p>
            <a:pPr eaLnBrk="1" hangingPunct="1">
              <a:spcBef>
                <a:spcPct val="50000"/>
              </a:spcBef>
              <a:buFont typeface="Wingdings" panose="05000000000000000000" pitchFamily="2" charset="2"/>
              <a:buAutoNum type="arabicParenR"/>
            </a:pPr>
            <a:r>
              <a:rPr lang="en-US" sz="1400" u="none" dirty="0"/>
              <a:t>Observing team working</a:t>
            </a:r>
          </a:p>
        </p:txBody>
      </p:sp>
      <p:sp>
        <p:nvSpPr>
          <p:cNvPr id="12" name="Text Box 11"/>
          <p:cNvSpPr txBox="1">
            <a:spLocks noChangeArrowheads="1"/>
          </p:cNvSpPr>
          <p:nvPr/>
        </p:nvSpPr>
        <p:spPr bwMode="auto">
          <a:xfrm>
            <a:off x="2768600" y="4511080"/>
            <a:ext cx="13208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sz="1400" u="none"/>
              <a:t>1.5%</a:t>
            </a:r>
          </a:p>
        </p:txBody>
      </p:sp>
      <p:sp>
        <p:nvSpPr>
          <p:cNvPr id="13" name="Text Box 12"/>
          <p:cNvSpPr txBox="1">
            <a:spLocks noChangeArrowheads="1"/>
          </p:cNvSpPr>
          <p:nvPr/>
        </p:nvSpPr>
        <p:spPr bwMode="auto">
          <a:xfrm>
            <a:off x="5513388" y="4474568"/>
            <a:ext cx="1320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sz="1400" u="none"/>
              <a:t>21 %</a:t>
            </a:r>
          </a:p>
        </p:txBody>
      </p:sp>
      <p:sp>
        <p:nvSpPr>
          <p:cNvPr id="14" name="Text Box 13"/>
          <p:cNvSpPr txBox="1">
            <a:spLocks noChangeArrowheads="1"/>
          </p:cNvSpPr>
          <p:nvPr/>
        </p:nvSpPr>
        <p:spPr bwMode="auto">
          <a:xfrm>
            <a:off x="2820988" y="4906368"/>
            <a:ext cx="1320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sz="1400" u="none"/>
              <a:t>3 %</a:t>
            </a:r>
          </a:p>
        </p:txBody>
      </p:sp>
      <p:sp>
        <p:nvSpPr>
          <p:cNvPr id="15" name="Text Box 14"/>
          <p:cNvSpPr txBox="1">
            <a:spLocks noChangeArrowheads="1"/>
          </p:cNvSpPr>
          <p:nvPr/>
        </p:nvSpPr>
        <p:spPr bwMode="auto">
          <a:xfrm>
            <a:off x="5476875" y="4920655"/>
            <a:ext cx="13208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sz="1400" u="none"/>
              <a:t>10 %</a:t>
            </a:r>
          </a:p>
        </p:txBody>
      </p:sp>
      <p:sp>
        <p:nvSpPr>
          <p:cNvPr id="16" name="Text Box 15"/>
          <p:cNvSpPr txBox="1">
            <a:spLocks noChangeArrowheads="1"/>
          </p:cNvSpPr>
          <p:nvPr/>
        </p:nvSpPr>
        <p:spPr bwMode="auto">
          <a:xfrm>
            <a:off x="2784475" y="5390555"/>
            <a:ext cx="13208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sz="1400" u="none"/>
              <a:t>Absent</a:t>
            </a:r>
          </a:p>
        </p:txBody>
      </p:sp>
      <p:sp>
        <p:nvSpPr>
          <p:cNvPr id="17" name="Text Box 16"/>
          <p:cNvSpPr txBox="1">
            <a:spLocks noChangeArrowheads="1"/>
          </p:cNvSpPr>
          <p:nvPr/>
        </p:nvSpPr>
        <p:spPr bwMode="auto">
          <a:xfrm>
            <a:off x="5541963" y="5404843"/>
            <a:ext cx="1320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sz="1400" u="none"/>
              <a:t>7 %</a:t>
            </a:r>
          </a:p>
        </p:txBody>
      </p:sp>
      <p:sp>
        <p:nvSpPr>
          <p:cNvPr id="18" name="Text Box 17"/>
          <p:cNvSpPr txBox="1">
            <a:spLocks noChangeArrowheads="1"/>
          </p:cNvSpPr>
          <p:nvPr/>
        </p:nvSpPr>
        <p:spPr bwMode="auto">
          <a:xfrm>
            <a:off x="2773363" y="5836643"/>
            <a:ext cx="1320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sz="1400" u="none"/>
              <a:t>Absent</a:t>
            </a:r>
          </a:p>
        </p:txBody>
      </p:sp>
      <p:sp>
        <p:nvSpPr>
          <p:cNvPr id="19" name="Text Box 18"/>
          <p:cNvSpPr txBox="1">
            <a:spLocks noChangeArrowheads="1"/>
          </p:cNvSpPr>
          <p:nvPr/>
        </p:nvSpPr>
        <p:spPr bwMode="auto">
          <a:xfrm>
            <a:off x="5543550" y="5749330"/>
            <a:ext cx="13208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sz="1400" u="none"/>
              <a:t>5 %</a:t>
            </a:r>
          </a:p>
        </p:txBody>
      </p:sp>
      <p:sp>
        <p:nvSpPr>
          <p:cNvPr id="20" name="Text Box 20"/>
          <p:cNvSpPr txBox="1">
            <a:spLocks noChangeArrowheads="1"/>
          </p:cNvSpPr>
          <p:nvPr/>
        </p:nvSpPr>
        <p:spPr bwMode="auto">
          <a:xfrm>
            <a:off x="266700" y="2733080"/>
            <a:ext cx="6134100"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buFont typeface="Wingdings" panose="05000000000000000000" pitchFamily="2" charset="2"/>
              <a:buChar char="n"/>
            </a:pPr>
            <a:r>
              <a:rPr lang="en-US" b="1"/>
              <a:t>Conceptual understanding – The difference with example</a:t>
            </a:r>
          </a:p>
        </p:txBody>
      </p:sp>
      <p:sp>
        <p:nvSpPr>
          <p:cNvPr id="21" name="Text Box 22"/>
          <p:cNvSpPr txBox="1">
            <a:spLocks noChangeArrowheads="1"/>
          </p:cNvSpPr>
          <p:nvPr/>
        </p:nvSpPr>
        <p:spPr bwMode="auto">
          <a:xfrm>
            <a:off x="77787" y="733946"/>
            <a:ext cx="8775700" cy="175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u="none" dirty="0"/>
              <a:t>	“ Respect for people and constant challenging to do better – are these contradictory? Respect for people means respect for the mind and capability. You do not expect them to waste their time. You respect the capability of the people. Americans think teamwork is about you liking me and I liking you. Mutual respect and trust means I trust and respect that you will do your job so that we are successful as a company. It does not mean we just love each other “.</a:t>
            </a:r>
          </a:p>
          <a:p>
            <a:pPr eaLnBrk="1" hangingPunct="1">
              <a:spcBef>
                <a:spcPct val="50000"/>
              </a:spcBef>
            </a:pPr>
            <a:r>
              <a:rPr lang="en-US" u="none" dirty="0"/>
              <a:t>	- By Sam </a:t>
            </a:r>
            <a:r>
              <a:rPr lang="en-US" u="none" dirty="0" err="1"/>
              <a:t>Heltmann</a:t>
            </a:r>
            <a:r>
              <a:rPr lang="en-US" u="none" dirty="0"/>
              <a:t>, </a:t>
            </a:r>
            <a:r>
              <a:rPr lang="en-US" u="none" dirty="0" err="1"/>
              <a:t>Sr</a:t>
            </a:r>
            <a:r>
              <a:rPr lang="en-US" u="none" dirty="0"/>
              <a:t> VP </a:t>
            </a:r>
            <a:r>
              <a:rPr lang="en-US" u="none" dirty="0" err="1"/>
              <a:t>Toyoto</a:t>
            </a:r>
            <a:r>
              <a:rPr lang="en-US" u="none" dirty="0"/>
              <a:t> Motor Manufacturing.</a:t>
            </a:r>
          </a:p>
        </p:txBody>
      </p:sp>
      <p:sp>
        <p:nvSpPr>
          <p:cNvPr id="22" name="Rectangle 24"/>
          <p:cNvSpPr>
            <a:spLocks noChangeArrowheads="1"/>
          </p:cNvSpPr>
          <p:nvPr/>
        </p:nvSpPr>
        <p:spPr bwMode="auto">
          <a:xfrm>
            <a:off x="2349500" y="3114080"/>
            <a:ext cx="6705600" cy="3136900"/>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nchor="ctr"/>
          <a:lstStyle/>
          <a:p>
            <a:endParaRPr lang="en-US"/>
          </a:p>
        </p:txBody>
      </p:sp>
    </p:spTree>
    <p:extLst>
      <p:ext uri="{BB962C8B-B14F-4D97-AF65-F5344CB8AC3E}">
        <p14:creationId xmlns:p14="http://schemas.microsoft.com/office/powerpoint/2010/main" val="960364350"/>
      </p:ext>
    </p:extLst>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5</a:t>
            </a:fld>
            <a:endParaRPr lang="en-US" dirty="0"/>
          </a:p>
        </p:txBody>
      </p:sp>
      <p:sp>
        <p:nvSpPr>
          <p:cNvPr id="6" name="Text Box 5"/>
          <p:cNvSpPr txBox="1">
            <a:spLocks noChangeArrowheads="1"/>
          </p:cNvSpPr>
          <p:nvPr/>
        </p:nvSpPr>
        <p:spPr bwMode="auto">
          <a:xfrm>
            <a:off x="241871" y="682352"/>
            <a:ext cx="8610600" cy="2785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marL="762000" indent="-304800" eaLnBrk="0" hangingPunct="0">
              <a:defRPr sz="1600" u="sng">
                <a:solidFill>
                  <a:schemeClr val="tx1"/>
                </a:solidFill>
                <a:latin typeface="Arial" panose="020B0604020202020204" pitchFamily="34" charset="0"/>
              </a:defRPr>
            </a:lvl2pPr>
            <a:lvl3pPr marL="1219200" indent="-304800" eaLnBrk="0" hangingPunct="0">
              <a:defRPr sz="1600" u="sng">
                <a:solidFill>
                  <a:schemeClr val="tx1"/>
                </a:solidFill>
                <a:latin typeface="Arial" panose="020B0604020202020204" pitchFamily="34" charset="0"/>
              </a:defRPr>
            </a:lvl3pPr>
            <a:lvl4pPr marL="1676400" indent="-304800" eaLnBrk="0" hangingPunct="0">
              <a:defRPr sz="1600" u="sng">
                <a:solidFill>
                  <a:schemeClr val="tx1"/>
                </a:solidFill>
                <a:latin typeface="Arial" panose="020B0604020202020204" pitchFamily="34" charset="0"/>
              </a:defRPr>
            </a:lvl4pPr>
            <a:lvl5pPr marL="2133600" indent="-304800" eaLnBrk="0" hangingPunct="0">
              <a:defRPr sz="1600" u="sng">
                <a:solidFill>
                  <a:schemeClr val="tx1"/>
                </a:solidFill>
                <a:latin typeface="Arial" panose="020B0604020202020204" pitchFamily="34" charset="0"/>
              </a:defRPr>
            </a:lvl5pPr>
            <a:lvl6pPr marL="2590800" indent="-304800"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marL="3048000" indent="-304800"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marL="3505200" indent="-304800"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marL="3962400" indent="-304800"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buFont typeface="Wingdings" panose="05000000000000000000" pitchFamily="2" charset="2"/>
              <a:buChar char="n"/>
            </a:pPr>
            <a:r>
              <a:rPr lang="en-US" sz="1400" b="1" dirty="0"/>
              <a:t>Balance</a:t>
            </a:r>
            <a:r>
              <a:rPr lang="en-US" sz="1400" b="1" u="none" dirty="0"/>
              <a:t> between individual work and group work and between individual excellence and team effectiveness.</a:t>
            </a:r>
          </a:p>
          <a:p>
            <a:pPr eaLnBrk="1" hangingPunct="1">
              <a:spcBef>
                <a:spcPct val="50000"/>
              </a:spcBef>
            </a:pPr>
            <a:r>
              <a:rPr lang="en-US" sz="1400" u="none" dirty="0"/>
              <a:t>1)	Excellent individual performers are require to make up teams that excel. </a:t>
            </a:r>
          </a:p>
          <a:p>
            <a:pPr eaLnBrk="1" hangingPunct="1">
              <a:spcBef>
                <a:spcPct val="50000"/>
              </a:spcBef>
            </a:pPr>
            <a:r>
              <a:rPr lang="en-US" sz="1400" u="none" dirty="0"/>
              <a:t>	Hence Toyota is putting tremendous effort in finding and screening prospective employees. To Toyota capabilities and characteristic of individual matters a lot.</a:t>
            </a:r>
          </a:p>
          <a:p>
            <a:pPr eaLnBrk="1" hangingPunct="1">
              <a:spcBef>
                <a:spcPct val="50000"/>
              </a:spcBef>
            </a:pPr>
            <a:r>
              <a:rPr lang="en-US" sz="1400" u="none" dirty="0"/>
              <a:t>2)	To make good balance it is important to groom each individual to develop in-depth technical knowledge, product and process know-how.</a:t>
            </a:r>
          </a:p>
          <a:p>
            <a:pPr eaLnBrk="1" hangingPunct="1">
              <a:spcBef>
                <a:spcPct val="50000"/>
              </a:spcBef>
            </a:pPr>
            <a:r>
              <a:rPr lang="en-US" sz="1400" u="none" dirty="0"/>
              <a:t>3)	Challenging and respecting employee at the same time.</a:t>
            </a:r>
          </a:p>
          <a:p>
            <a:pPr eaLnBrk="1" hangingPunct="1">
              <a:spcBef>
                <a:spcPct val="50000"/>
              </a:spcBef>
            </a:pPr>
            <a:r>
              <a:rPr lang="en-US" sz="1400" u="none" dirty="0"/>
              <a:t>4)	If you make teamwork the foundation of company, individual performers will give their hearts and souls to make the company successful.</a:t>
            </a:r>
          </a:p>
        </p:txBody>
      </p:sp>
      <p:sp>
        <p:nvSpPr>
          <p:cNvPr id="7" name="Text Box 6"/>
          <p:cNvSpPr txBox="1">
            <a:spLocks noChangeArrowheads="1"/>
          </p:cNvSpPr>
          <p:nvPr/>
        </p:nvSpPr>
        <p:spPr bwMode="auto">
          <a:xfrm>
            <a:off x="167259" y="3452540"/>
            <a:ext cx="8610600" cy="3108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marL="762000" indent="-304800" eaLnBrk="0" hangingPunct="0">
              <a:defRPr sz="1600" u="sng">
                <a:solidFill>
                  <a:schemeClr val="tx1"/>
                </a:solidFill>
                <a:latin typeface="Arial" panose="020B0604020202020204" pitchFamily="34" charset="0"/>
              </a:defRPr>
            </a:lvl2pPr>
            <a:lvl3pPr marL="1219200" indent="-304800" eaLnBrk="0" hangingPunct="0">
              <a:defRPr sz="1600" u="sng">
                <a:solidFill>
                  <a:schemeClr val="tx1"/>
                </a:solidFill>
                <a:latin typeface="Arial" panose="020B0604020202020204" pitchFamily="34" charset="0"/>
              </a:defRPr>
            </a:lvl3pPr>
            <a:lvl4pPr marL="1676400" indent="-304800" eaLnBrk="0" hangingPunct="0">
              <a:defRPr sz="1600" u="sng">
                <a:solidFill>
                  <a:schemeClr val="tx1"/>
                </a:solidFill>
                <a:latin typeface="Arial" panose="020B0604020202020204" pitchFamily="34" charset="0"/>
              </a:defRPr>
            </a:lvl4pPr>
            <a:lvl5pPr marL="2133600" indent="-304800" eaLnBrk="0" hangingPunct="0">
              <a:defRPr sz="1600" u="sng">
                <a:solidFill>
                  <a:schemeClr val="tx1"/>
                </a:solidFill>
                <a:latin typeface="Arial" panose="020B0604020202020204" pitchFamily="34" charset="0"/>
              </a:defRPr>
            </a:lvl5pPr>
            <a:lvl6pPr marL="2590800" indent="-304800"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marL="3048000" indent="-304800"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marL="3505200" indent="-304800"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marL="3962400" indent="-304800"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buFont typeface="Wingdings" panose="05000000000000000000" pitchFamily="2" charset="2"/>
              <a:buChar char="n"/>
            </a:pPr>
            <a:r>
              <a:rPr lang="en-US" sz="1400" b="1" dirty="0"/>
              <a:t>Developing Teams at Toyota</a:t>
            </a:r>
            <a:r>
              <a:rPr lang="en-US" sz="1400" b="1" u="none" dirty="0"/>
              <a:t> : Four steps of team development</a:t>
            </a:r>
          </a:p>
          <a:p>
            <a:pPr eaLnBrk="1" hangingPunct="1">
              <a:spcBef>
                <a:spcPct val="50000"/>
              </a:spcBef>
              <a:buFont typeface="Wingdings" panose="05000000000000000000" pitchFamily="2" charset="2"/>
              <a:buAutoNum type="arabicParenR"/>
            </a:pPr>
            <a:r>
              <a:rPr lang="en-US" sz="1400" u="none" dirty="0"/>
              <a:t>Orientation	: The group needs strong direction from the leader and must understand the basic 		   mission, rules of engagement, and tools the members will use.</a:t>
            </a:r>
          </a:p>
          <a:p>
            <a:pPr eaLnBrk="1" hangingPunct="1">
              <a:spcBef>
                <a:spcPct val="50000"/>
              </a:spcBef>
              <a:buFont typeface="Wingdings" panose="05000000000000000000" pitchFamily="2" charset="2"/>
              <a:buAutoNum type="arabicParenR"/>
            </a:pPr>
            <a:r>
              <a:rPr lang="en-US" sz="1400" u="none" dirty="0"/>
              <a:t>Dissatisfaction	: Work without fun makes work harder even though group knows about great vision 		  of success. Leader need to understand social dynamics and group needs direction 		  from leader and also a lot social support to get through social dynamics.</a:t>
            </a:r>
          </a:p>
          <a:p>
            <a:pPr eaLnBrk="1" hangingPunct="1">
              <a:spcBef>
                <a:spcPct val="50000"/>
              </a:spcBef>
              <a:buFont typeface="Wingdings" panose="05000000000000000000" pitchFamily="2" charset="2"/>
              <a:buAutoNum type="arabicParenR"/>
            </a:pPr>
            <a:r>
              <a:rPr lang="en-US" sz="1400" u="none" dirty="0"/>
              <a:t>Integration	: Team/Group understand clear picture about roles of various team members and 		 </a:t>
            </a:r>
            <a:r>
              <a:rPr lang="en-US" sz="1400" u="none" dirty="0" smtClean="0"/>
              <a:t>                    </a:t>
            </a:r>
            <a:r>
              <a:rPr lang="en-US" sz="1400" u="none" dirty="0"/>
              <a:t>begins to exert control over team processes. The challenge for group is to learn 			  about, goals, norms, and team structure. Leader doesn’t have to provide much 			  task direction but team still need lot social support.</a:t>
            </a:r>
          </a:p>
          <a:p>
            <a:pPr eaLnBrk="1" hangingPunct="1">
              <a:spcBef>
                <a:spcPct val="50000"/>
              </a:spcBef>
              <a:buFont typeface="Wingdings" panose="05000000000000000000" pitchFamily="2" charset="2"/>
              <a:buAutoNum type="arabicParenR"/>
            </a:pPr>
            <a:r>
              <a:rPr lang="en-US" sz="1400" u="none" dirty="0"/>
              <a:t>Production	: Group puts it all together and is functioning as a high performing team with little 		   	  task support or social support from leader.</a:t>
            </a:r>
          </a:p>
        </p:txBody>
      </p:sp>
      <p:sp>
        <p:nvSpPr>
          <p:cNvPr id="8" name="Text Box 7"/>
          <p:cNvSpPr txBox="1">
            <a:spLocks noChangeArrowheads="1"/>
          </p:cNvSpPr>
          <p:nvPr/>
        </p:nvSpPr>
        <p:spPr bwMode="auto">
          <a:xfrm>
            <a:off x="1602928" y="260648"/>
            <a:ext cx="7541072" cy="338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b="1"/>
              <a:t>Developing Excellent Individual Work While Promoting Effective Team Work</a:t>
            </a:r>
          </a:p>
        </p:txBody>
      </p:sp>
    </p:spTree>
    <p:extLst>
      <p:ext uri="{BB962C8B-B14F-4D97-AF65-F5344CB8AC3E}">
        <p14:creationId xmlns:p14="http://schemas.microsoft.com/office/powerpoint/2010/main" val="1847572184"/>
      </p:ext>
    </p:extLst>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6</a:t>
            </a:fld>
            <a:endParaRPr lang="en-US"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6950"/>
            <a:ext cx="5738813" cy="4681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5"/>
          <p:cNvSpPr txBox="1">
            <a:spLocks noChangeArrowheads="1"/>
          </p:cNvSpPr>
          <p:nvPr/>
        </p:nvSpPr>
        <p:spPr bwMode="auto">
          <a:xfrm>
            <a:off x="1143000" y="660400"/>
            <a:ext cx="5715000"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b="1"/>
              <a:t>Work Groups Are the Focal Point for Solving Problems</a:t>
            </a:r>
            <a:endParaRPr lang="en-US" b="1" u="none"/>
          </a:p>
        </p:txBody>
      </p:sp>
      <p:sp>
        <p:nvSpPr>
          <p:cNvPr id="6" name="Text Box 6"/>
          <p:cNvSpPr txBox="1">
            <a:spLocks noChangeArrowheads="1"/>
          </p:cNvSpPr>
          <p:nvPr/>
        </p:nvSpPr>
        <p:spPr bwMode="auto">
          <a:xfrm>
            <a:off x="5511800" y="4000500"/>
            <a:ext cx="3200400" cy="2401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b="1"/>
              <a:t>Key Advantages</a:t>
            </a:r>
            <a:r>
              <a:rPr lang="en-US" b="1" u="none"/>
              <a:t> :</a:t>
            </a:r>
          </a:p>
          <a:p>
            <a:pPr eaLnBrk="1" hangingPunct="1">
              <a:spcBef>
                <a:spcPct val="50000"/>
              </a:spcBef>
              <a:buFont typeface="Wingdings" panose="05000000000000000000" pitchFamily="2" charset="2"/>
              <a:buChar char="n"/>
            </a:pPr>
            <a:r>
              <a:rPr lang="en-US" sz="1400" u="none"/>
              <a:t>Multi skilling for team members</a:t>
            </a:r>
          </a:p>
          <a:p>
            <a:pPr eaLnBrk="1" hangingPunct="1">
              <a:spcBef>
                <a:spcPct val="50000"/>
              </a:spcBef>
              <a:buFont typeface="Wingdings" panose="05000000000000000000" pitchFamily="2" charset="2"/>
              <a:buChar char="n"/>
            </a:pPr>
            <a:r>
              <a:rPr lang="en-US" sz="1400" u="none"/>
              <a:t>Flexibility of staffing</a:t>
            </a:r>
          </a:p>
          <a:p>
            <a:pPr eaLnBrk="1" hangingPunct="1">
              <a:spcBef>
                <a:spcPct val="50000"/>
              </a:spcBef>
              <a:buFont typeface="Wingdings" panose="05000000000000000000" pitchFamily="2" charset="2"/>
              <a:buChar char="n"/>
            </a:pPr>
            <a:r>
              <a:rPr lang="en-US" sz="1400" u="none"/>
              <a:t>De-risk over production</a:t>
            </a:r>
          </a:p>
          <a:p>
            <a:pPr eaLnBrk="1" hangingPunct="1">
              <a:spcBef>
                <a:spcPct val="50000"/>
              </a:spcBef>
              <a:buFont typeface="Wingdings" panose="05000000000000000000" pitchFamily="2" charset="2"/>
              <a:buChar char="n"/>
            </a:pPr>
            <a:r>
              <a:rPr lang="en-US" sz="1400" u="none"/>
              <a:t>Eliminate waste</a:t>
            </a:r>
          </a:p>
          <a:p>
            <a:pPr eaLnBrk="1" hangingPunct="1">
              <a:spcBef>
                <a:spcPct val="50000"/>
              </a:spcBef>
              <a:buFont typeface="Wingdings" panose="05000000000000000000" pitchFamily="2" charset="2"/>
              <a:buChar char="n"/>
            </a:pPr>
            <a:r>
              <a:rPr lang="en-US" sz="1400" u="none"/>
              <a:t>Absenteeism can be managed</a:t>
            </a:r>
          </a:p>
          <a:p>
            <a:pPr eaLnBrk="1" hangingPunct="1">
              <a:spcBef>
                <a:spcPct val="50000"/>
              </a:spcBef>
              <a:buFont typeface="Wingdings" panose="05000000000000000000" pitchFamily="2" charset="2"/>
              <a:buChar char="n"/>
            </a:pPr>
            <a:r>
              <a:rPr lang="en-US" sz="1400" u="none"/>
              <a:t>Problem detection on-line</a:t>
            </a:r>
          </a:p>
          <a:p>
            <a:pPr eaLnBrk="1" hangingPunct="1">
              <a:spcBef>
                <a:spcPct val="50000"/>
              </a:spcBef>
              <a:buFont typeface="Wingdings" panose="05000000000000000000" pitchFamily="2" charset="2"/>
              <a:buChar char="n"/>
            </a:pPr>
            <a:r>
              <a:rPr lang="en-US" sz="1400" u="none"/>
              <a:t>Less chances of mistake</a:t>
            </a:r>
          </a:p>
        </p:txBody>
      </p:sp>
      <p:sp>
        <p:nvSpPr>
          <p:cNvPr id="7" name="Text Box 7"/>
          <p:cNvSpPr txBox="1">
            <a:spLocks noChangeArrowheads="1"/>
          </p:cNvSpPr>
          <p:nvPr/>
        </p:nvSpPr>
        <p:spPr bwMode="auto">
          <a:xfrm>
            <a:off x="850900" y="5943600"/>
            <a:ext cx="4305300"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b="1"/>
              <a:t>Batch production V/s One-piece flow</a:t>
            </a:r>
          </a:p>
        </p:txBody>
      </p:sp>
      <p:sp>
        <p:nvSpPr>
          <p:cNvPr id="8" name="Rectangle 8"/>
          <p:cNvSpPr>
            <a:spLocks noChangeArrowheads="1"/>
          </p:cNvSpPr>
          <p:nvPr/>
        </p:nvSpPr>
        <p:spPr bwMode="auto">
          <a:xfrm>
            <a:off x="5499100" y="3949700"/>
            <a:ext cx="3035300" cy="2501900"/>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nchor="ctr"/>
          <a:lstStyle/>
          <a:p>
            <a:endParaRPr lang="en-US"/>
          </a:p>
        </p:txBody>
      </p:sp>
    </p:spTree>
    <p:extLst>
      <p:ext uri="{BB962C8B-B14F-4D97-AF65-F5344CB8AC3E}">
        <p14:creationId xmlns:p14="http://schemas.microsoft.com/office/powerpoint/2010/main" val="4098896536"/>
      </p:ext>
    </p:extLst>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7</a:t>
            </a:fld>
            <a:endParaRPr lang="en-US" dirty="0"/>
          </a:p>
        </p:txBody>
      </p:sp>
      <p:sp>
        <p:nvSpPr>
          <p:cNvPr id="6" name="Text Box 5"/>
          <p:cNvSpPr txBox="1">
            <a:spLocks noChangeArrowheads="1"/>
          </p:cNvSpPr>
          <p:nvPr/>
        </p:nvSpPr>
        <p:spPr bwMode="auto">
          <a:xfrm>
            <a:off x="1892300" y="667990"/>
            <a:ext cx="5207000"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b="1" dirty="0"/>
              <a:t>Work Group Are Focal Point For Solving Problems</a:t>
            </a:r>
          </a:p>
        </p:txBody>
      </p:sp>
      <p:pic>
        <p:nvPicPr>
          <p:cNvPr id="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97262">
            <a:off x="533400" y="1104694"/>
            <a:ext cx="6664325" cy="343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8"/>
          <p:cNvSpPr txBox="1">
            <a:spLocks noChangeArrowheads="1"/>
          </p:cNvSpPr>
          <p:nvPr/>
        </p:nvSpPr>
        <p:spPr bwMode="auto">
          <a:xfrm>
            <a:off x="0" y="4787900"/>
            <a:ext cx="8991600" cy="1265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buFont typeface="Wingdings" panose="05000000000000000000" pitchFamily="2" charset="2"/>
              <a:buChar char="n"/>
            </a:pPr>
            <a:r>
              <a:rPr lang="en-US" sz="1400"/>
              <a:t>Associate/Team member</a:t>
            </a:r>
            <a:r>
              <a:rPr lang="en-US" sz="1400" u="none"/>
              <a:t>	: Who perform the value added jobs are the most familiar with the actual 			  work and the actual problems that affect the work.</a:t>
            </a:r>
          </a:p>
          <a:p>
            <a:pPr eaLnBrk="1" hangingPunct="1">
              <a:spcBef>
                <a:spcPct val="50000"/>
              </a:spcBef>
              <a:buFont typeface="Wingdings" panose="05000000000000000000" pitchFamily="2" charset="2"/>
              <a:buChar char="n"/>
            </a:pPr>
            <a:r>
              <a:rPr lang="en-US" sz="1400"/>
              <a:t>Team leader</a:t>
            </a:r>
            <a:r>
              <a:rPr lang="en-US" sz="1400" u="none"/>
              <a:t>		: An hourly employee who worked on line but has an opportunity for small 			  promotions. He give support to Team members.</a:t>
            </a:r>
          </a:p>
          <a:p>
            <a:pPr eaLnBrk="1" hangingPunct="1">
              <a:spcBef>
                <a:spcPct val="50000"/>
              </a:spcBef>
              <a:buFont typeface="Wingdings" panose="05000000000000000000" pitchFamily="2" charset="2"/>
              <a:buChar char="n"/>
            </a:pPr>
            <a:r>
              <a:rPr lang="en-US" sz="1400"/>
              <a:t>Group leader</a:t>
            </a:r>
            <a:r>
              <a:rPr lang="en-US" sz="1400" u="none"/>
              <a:t>		: Who is responsible for leading and co-coordinating a number of groups.</a:t>
            </a:r>
            <a:endParaRPr lang="en-US" sz="1400"/>
          </a:p>
        </p:txBody>
      </p:sp>
    </p:spTree>
    <p:extLst>
      <p:ext uri="{BB962C8B-B14F-4D97-AF65-F5344CB8AC3E}">
        <p14:creationId xmlns:p14="http://schemas.microsoft.com/office/powerpoint/2010/main" val="3013128887"/>
      </p:ext>
    </p:extLst>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8</a:t>
            </a:fld>
            <a:endParaRPr lang="en-US" dirty="0"/>
          </a:p>
        </p:txBody>
      </p:sp>
      <p:sp>
        <p:nvSpPr>
          <p:cNvPr id="3" name="Text Box 4"/>
          <p:cNvSpPr txBox="1">
            <a:spLocks noChangeArrowheads="1"/>
          </p:cNvSpPr>
          <p:nvPr/>
        </p:nvSpPr>
        <p:spPr bwMode="auto">
          <a:xfrm>
            <a:off x="2279724" y="260648"/>
            <a:ext cx="6108700"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b="1" dirty="0"/>
              <a:t>Roles and responsibilities of TM, TL &amp; Group Leaders</a:t>
            </a:r>
          </a:p>
        </p:txBody>
      </p:sp>
      <p:sp>
        <p:nvSpPr>
          <p:cNvPr id="5" name="Text Box 7"/>
          <p:cNvSpPr txBox="1">
            <a:spLocks noChangeArrowheads="1"/>
          </p:cNvSpPr>
          <p:nvPr/>
        </p:nvSpPr>
        <p:spPr bwMode="auto">
          <a:xfrm>
            <a:off x="177800" y="620688"/>
            <a:ext cx="4305300" cy="5755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sz="1400" b="1" u="none" dirty="0"/>
              <a:t>1). Team Members (TM) :</a:t>
            </a:r>
          </a:p>
          <a:p>
            <a:pPr eaLnBrk="1" hangingPunct="1">
              <a:spcBef>
                <a:spcPct val="50000"/>
              </a:spcBef>
            </a:pPr>
            <a:endParaRPr lang="en-US" sz="1400" b="1" u="none" dirty="0"/>
          </a:p>
          <a:p>
            <a:pPr eaLnBrk="1" hangingPunct="1">
              <a:spcBef>
                <a:spcPct val="50000"/>
              </a:spcBef>
              <a:buFont typeface="Wingdings" panose="05000000000000000000" pitchFamily="2" charset="2"/>
              <a:buChar char="n"/>
            </a:pPr>
            <a:r>
              <a:rPr lang="en-US" sz="1300" u="none" dirty="0"/>
              <a:t>Perform work to current standard	</a:t>
            </a:r>
          </a:p>
          <a:p>
            <a:pPr eaLnBrk="1" hangingPunct="1">
              <a:spcBef>
                <a:spcPct val="50000"/>
              </a:spcBef>
              <a:buFont typeface="Wingdings" panose="05000000000000000000" pitchFamily="2" charset="2"/>
              <a:buChar char="n"/>
            </a:pPr>
            <a:r>
              <a:rPr lang="en-US" sz="1300" u="none" dirty="0"/>
              <a:t>Maintain 5S in their work area</a:t>
            </a:r>
          </a:p>
          <a:p>
            <a:pPr eaLnBrk="1" hangingPunct="1">
              <a:spcBef>
                <a:spcPct val="50000"/>
              </a:spcBef>
              <a:buFont typeface="Wingdings" panose="05000000000000000000" pitchFamily="2" charset="2"/>
              <a:buChar char="n"/>
            </a:pPr>
            <a:r>
              <a:rPr lang="en-US" sz="1300" u="none" dirty="0"/>
              <a:t>Look for continuous improvement opportunities</a:t>
            </a:r>
          </a:p>
          <a:p>
            <a:pPr eaLnBrk="1" hangingPunct="1">
              <a:spcBef>
                <a:spcPct val="50000"/>
              </a:spcBef>
              <a:buFont typeface="Wingdings" panose="05000000000000000000" pitchFamily="2" charset="2"/>
              <a:buChar char="n"/>
            </a:pPr>
            <a:r>
              <a:rPr lang="en-US" sz="1300" u="none" dirty="0"/>
              <a:t>Support problem-solving small group activities</a:t>
            </a:r>
          </a:p>
          <a:p>
            <a:pPr eaLnBrk="1" hangingPunct="1">
              <a:spcBef>
                <a:spcPct val="50000"/>
              </a:spcBef>
              <a:buFont typeface="Wingdings" panose="05000000000000000000" pitchFamily="2" charset="2"/>
              <a:buChar char="n"/>
            </a:pPr>
            <a:endParaRPr lang="en-US" sz="1300" u="none" dirty="0"/>
          </a:p>
          <a:p>
            <a:pPr eaLnBrk="1" hangingPunct="1">
              <a:spcBef>
                <a:spcPct val="50000"/>
              </a:spcBef>
            </a:pPr>
            <a:r>
              <a:rPr lang="en-US" sz="1400" b="1" u="none" dirty="0"/>
              <a:t>2). Team Leaders (TL) : </a:t>
            </a:r>
          </a:p>
          <a:p>
            <a:pPr eaLnBrk="1" hangingPunct="1">
              <a:spcBef>
                <a:spcPct val="50000"/>
              </a:spcBef>
              <a:buFont typeface="Wingdings" panose="05000000000000000000" pitchFamily="2" charset="2"/>
              <a:buChar char="n"/>
            </a:pPr>
            <a:r>
              <a:rPr lang="en-US" sz="1300" u="none" dirty="0" smtClean="0"/>
              <a:t>Process </a:t>
            </a:r>
            <a:r>
              <a:rPr lang="en-US" sz="1300" u="none" dirty="0"/>
              <a:t>start-up and control</a:t>
            </a:r>
          </a:p>
          <a:p>
            <a:pPr eaLnBrk="1" hangingPunct="1">
              <a:spcBef>
                <a:spcPct val="50000"/>
              </a:spcBef>
              <a:buFont typeface="Wingdings" panose="05000000000000000000" pitchFamily="2" charset="2"/>
              <a:buChar char="n"/>
            </a:pPr>
            <a:r>
              <a:rPr lang="en-US" sz="1300" u="none" dirty="0"/>
              <a:t>Meet production goals</a:t>
            </a:r>
          </a:p>
          <a:p>
            <a:pPr eaLnBrk="1" hangingPunct="1">
              <a:spcBef>
                <a:spcPct val="50000"/>
              </a:spcBef>
              <a:buFont typeface="Wingdings" panose="05000000000000000000" pitchFamily="2" charset="2"/>
              <a:buChar char="n"/>
            </a:pPr>
            <a:r>
              <a:rPr lang="en-US" sz="1300" u="none" dirty="0"/>
              <a:t>Respond to </a:t>
            </a:r>
            <a:r>
              <a:rPr lang="en-US" sz="1300" u="none" dirty="0" smtClean="0"/>
              <a:t>Andon </a:t>
            </a:r>
            <a:r>
              <a:rPr lang="en-US" sz="1300" u="none" dirty="0"/>
              <a:t>call by TM</a:t>
            </a:r>
          </a:p>
          <a:p>
            <a:pPr eaLnBrk="1" hangingPunct="1">
              <a:spcBef>
                <a:spcPct val="50000"/>
              </a:spcBef>
              <a:buFont typeface="Wingdings" panose="05000000000000000000" pitchFamily="2" charset="2"/>
              <a:buChar char="n"/>
            </a:pPr>
            <a:r>
              <a:rPr lang="en-US" sz="1300" u="none" dirty="0"/>
              <a:t>Confirm quality – routine checks</a:t>
            </a:r>
          </a:p>
          <a:p>
            <a:pPr eaLnBrk="1" hangingPunct="1">
              <a:spcBef>
                <a:spcPct val="50000"/>
              </a:spcBef>
              <a:buFont typeface="Wingdings" panose="05000000000000000000" pitchFamily="2" charset="2"/>
              <a:buChar char="n"/>
            </a:pPr>
            <a:r>
              <a:rPr lang="en-US" sz="1300" u="none" dirty="0"/>
              <a:t>Cover absenteeism</a:t>
            </a:r>
          </a:p>
          <a:p>
            <a:pPr eaLnBrk="1" hangingPunct="1">
              <a:spcBef>
                <a:spcPct val="50000"/>
              </a:spcBef>
              <a:buFont typeface="Wingdings" panose="05000000000000000000" pitchFamily="2" charset="2"/>
              <a:buChar char="n"/>
            </a:pPr>
            <a:r>
              <a:rPr lang="en-US" sz="1300" u="none" dirty="0"/>
              <a:t>Training and cross-training</a:t>
            </a:r>
          </a:p>
          <a:p>
            <a:pPr eaLnBrk="1" hangingPunct="1">
              <a:spcBef>
                <a:spcPct val="50000"/>
              </a:spcBef>
              <a:buFont typeface="Wingdings" panose="05000000000000000000" pitchFamily="2" charset="2"/>
              <a:buChar char="n"/>
            </a:pPr>
            <a:r>
              <a:rPr lang="en-US" sz="1300" u="none" dirty="0"/>
              <a:t>Work orders for quick maintenance</a:t>
            </a:r>
          </a:p>
          <a:p>
            <a:pPr eaLnBrk="1" hangingPunct="1">
              <a:spcBef>
                <a:spcPct val="50000"/>
              </a:spcBef>
              <a:buFont typeface="Wingdings" panose="05000000000000000000" pitchFamily="2" charset="2"/>
              <a:buChar char="n"/>
            </a:pPr>
            <a:r>
              <a:rPr lang="en-US" sz="1300" u="none" dirty="0"/>
              <a:t>Insure standardized work is followed</a:t>
            </a:r>
          </a:p>
          <a:p>
            <a:pPr eaLnBrk="1" hangingPunct="1">
              <a:spcBef>
                <a:spcPct val="50000"/>
              </a:spcBef>
              <a:buFont typeface="Wingdings" panose="05000000000000000000" pitchFamily="2" charset="2"/>
              <a:buChar char="n"/>
            </a:pPr>
            <a:r>
              <a:rPr lang="en-US" sz="1300" u="none" dirty="0"/>
              <a:t>Facilitate small group activities</a:t>
            </a:r>
          </a:p>
          <a:p>
            <a:pPr eaLnBrk="1" hangingPunct="1">
              <a:spcBef>
                <a:spcPct val="50000"/>
              </a:spcBef>
              <a:buFont typeface="Wingdings" panose="05000000000000000000" pitchFamily="2" charset="2"/>
              <a:buChar char="n"/>
            </a:pPr>
            <a:r>
              <a:rPr lang="en-US" sz="1300" u="none" dirty="0"/>
              <a:t>On-going continuous improvement projects</a:t>
            </a:r>
          </a:p>
          <a:p>
            <a:pPr eaLnBrk="1" hangingPunct="1">
              <a:spcBef>
                <a:spcPct val="50000"/>
              </a:spcBef>
              <a:buFont typeface="Wingdings" panose="05000000000000000000" pitchFamily="2" charset="2"/>
              <a:buChar char="n"/>
            </a:pPr>
            <a:r>
              <a:rPr lang="en-US" sz="1300" u="none" dirty="0"/>
              <a:t>Insure parts materials are supplied to process</a:t>
            </a:r>
          </a:p>
        </p:txBody>
      </p:sp>
      <p:sp>
        <p:nvSpPr>
          <p:cNvPr id="6" name="Text Box 8"/>
          <p:cNvSpPr txBox="1">
            <a:spLocks noChangeArrowheads="1"/>
          </p:cNvSpPr>
          <p:nvPr/>
        </p:nvSpPr>
        <p:spPr bwMode="auto">
          <a:xfrm>
            <a:off x="4419600" y="838200"/>
            <a:ext cx="4635500" cy="5929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sz="1400" b="1" u="none" dirty="0"/>
              <a:t>3). </a:t>
            </a:r>
            <a:r>
              <a:rPr lang="en-US" sz="1400" b="1" dirty="0"/>
              <a:t>Group Leader</a:t>
            </a:r>
            <a:r>
              <a:rPr lang="en-US" sz="1400" b="1" u="none" dirty="0"/>
              <a:t> :</a:t>
            </a:r>
          </a:p>
          <a:p>
            <a:pPr eaLnBrk="1" hangingPunct="1">
              <a:spcBef>
                <a:spcPct val="50000"/>
              </a:spcBef>
            </a:pPr>
            <a:endParaRPr lang="en-US" sz="1400" b="1" dirty="0"/>
          </a:p>
          <a:p>
            <a:pPr eaLnBrk="1" hangingPunct="1">
              <a:spcBef>
                <a:spcPct val="50000"/>
              </a:spcBef>
              <a:buFont typeface="Wingdings" panose="05000000000000000000" pitchFamily="2" charset="2"/>
              <a:buChar char="n"/>
            </a:pPr>
            <a:r>
              <a:rPr lang="en-US" sz="1300" u="none" dirty="0"/>
              <a:t>Manpower/vacation scheduling</a:t>
            </a:r>
          </a:p>
          <a:p>
            <a:pPr eaLnBrk="1" hangingPunct="1">
              <a:spcBef>
                <a:spcPct val="50000"/>
              </a:spcBef>
              <a:buFont typeface="Wingdings" panose="05000000000000000000" pitchFamily="2" charset="2"/>
              <a:buChar char="n"/>
            </a:pPr>
            <a:r>
              <a:rPr lang="en-US" sz="1300" u="none" dirty="0"/>
              <a:t>Monthly production planning</a:t>
            </a:r>
          </a:p>
          <a:p>
            <a:pPr eaLnBrk="1" hangingPunct="1">
              <a:spcBef>
                <a:spcPct val="50000"/>
              </a:spcBef>
              <a:buFont typeface="Wingdings" panose="05000000000000000000" pitchFamily="2" charset="2"/>
              <a:buChar char="n"/>
            </a:pPr>
            <a:r>
              <a:rPr lang="en-US" sz="1300" u="none" dirty="0"/>
              <a:t>Administrative : Policy, attendance, corrective actions</a:t>
            </a:r>
          </a:p>
          <a:p>
            <a:pPr eaLnBrk="1" hangingPunct="1">
              <a:spcBef>
                <a:spcPct val="50000"/>
              </a:spcBef>
              <a:buFont typeface="Wingdings" panose="05000000000000000000" pitchFamily="2" charset="2"/>
              <a:buChar char="n"/>
            </a:pPr>
            <a:r>
              <a:rPr lang="en-US" sz="1300" u="none" dirty="0"/>
              <a:t>Hoshin planning</a:t>
            </a:r>
          </a:p>
          <a:p>
            <a:pPr eaLnBrk="1" hangingPunct="1">
              <a:spcBef>
                <a:spcPct val="50000"/>
              </a:spcBef>
              <a:buFont typeface="Wingdings" panose="05000000000000000000" pitchFamily="2" charset="2"/>
              <a:buChar char="n"/>
            </a:pPr>
            <a:r>
              <a:rPr lang="en-US" sz="1300" u="none" dirty="0"/>
              <a:t>Team morale</a:t>
            </a:r>
          </a:p>
          <a:p>
            <a:pPr eaLnBrk="1" hangingPunct="1">
              <a:spcBef>
                <a:spcPct val="50000"/>
              </a:spcBef>
              <a:buFont typeface="Wingdings" panose="05000000000000000000" pitchFamily="2" charset="2"/>
              <a:buChar char="n"/>
            </a:pPr>
            <a:r>
              <a:rPr lang="en-US" sz="1300" u="none" dirty="0"/>
              <a:t>Confirm routine quality and TL checks</a:t>
            </a:r>
          </a:p>
          <a:p>
            <a:pPr eaLnBrk="1" hangingPunct="1">
              <a:spcBef>
                <a:spcPct val="50000"/>
              </a:spcBef>
              <a:buFont typeface="Wingdings" panose="05000000000000000000" pitchFamily="2" charset="2"/>
              <a:buChar char="n"/>
            </a:pPr>
            <a:r>
              <a:rPr lang="en-US" sz="1300" u="none" dirty="0"/>
              <a:t>Shift to shift co-ordination</a:t>
            </a:r>
          </a:p>
          <a:p>
            <a:pPr eaLnBrk="1" hangingPunct="1">
              <a:spcBef>
                <a:spcPct val="50000"/>
              </a:spcBef>
              <a:buFont typeface="Wingdings" panose="05000000000000000000" pitchFamily="2" charset="2"/>
              <a:buChar char="n"/>
            </a:pPr>
            <a:r>
              <a:rPr lang="en-US" sz="1300" u="none" dirty="0"/>
              <a:t>Process trails (Change in process)</a:t>
            </a:r>
          </a:p>
          <a:p>
            <a:pPr eaLnBrk="1" hangingPunct="1">
              <a:spcBef>
                <a:spcPct val="50000"/>
              </a:spcBef>
              <a:buFont typeface="Wingdings" panose="05000000000000000000" pitchFamily="2" charset="2"/>
              <a:buChar char="n"/>
            </a:pPr>
            <a:r>
              <a:rPr lang="en-US" sz="1300" u="none" dirty="0"/>
              <a:t>TM development and cross-training</a:t>
            </a:r>
          </a:p>
          <a:p>
            <a:pPr eaLnBrk="1" hangingPunct="1">
              <a:spcBef>
                <a:spcPct val="50000"/>
              </a:spcBef>
              <a:buFont typeface="Wingdings" panose="05000000000000000000" pitchFamily="2" charset="2"/>
              <a:buChar char="n"/>
            </a:pPr>
            <a:r>
              <a:rPr lang="en-US" sz="1300" u="none" dirty="0"/>
              <a:t>Report/track daily production results</a:t>
            </a:r>
          </a:p>
          <a:p>
            <a:pPr eaLnBrk="1" hangingPunct="1">
              <a:spcBef>
                <a:spcPct val="50000"/>
              </a:spcBef>
              <a:buFont typeface="Wingdings" panose="05000000000000000000" pitchFamily="2" charset="2"/>
              <a:buChar char="n"/>
            </a:pPr>
            <a:r>
              <a:rPr lang="en-US" sz="1300" u="none" dirty="0"/>
              <a:t>Co-ordinate major maintenance</a:t>
            </a:r>
          </a:p>
          <a:p>
            <a:pPr eaLnBrk="1" hangingPunct="1">
              <a:spcBef>
                <a:spcPct val="50000"/>
              </a:spcBef>
              <a:buFont typeface="Wingdings" panose="05000000000000000000" pitchFamily="2" charset="2"/>
              <a:buChar char="n"/>
            </a:pPr>
            <a:r>
              <a:rPr lang="en-US" sz="1300" u="none" dirty="0"/>
              <a:t>Co-ordinate support from outside groups</a:t>
            </a:r>
          </a:p>
          <a:p>
            <a:pPr eaLnBrk="1" hangingPunct="1">
              <a:spcBef>
                <a:spcPct val="50000"/>
              </a:spcBef>
              <a:buFont typeface="Wingdings" panose="05000000000000000000" pitchFamily="2" charset="2"/>
              <a:buChar char="n"/>
            </a:pPr>
            <a:r>
              <a:rPr lang="en-US" sz="1300" u="none" dirty="0"/>
              <a:t>Group safety performance</a:t>
            </a:r>
          </a:p>
          <a:p>
            <a:pPr eaLnBrk="1" hangingPunct="1">
              <a:spcBef>
                <a:spcPct val="50000"/>
              </a:spcBef>
              <a:buFont typeface="Wingdings" panose="05000000000000000000" pitchFamily="2" charset="2"/>
              <a:buChar char="n"/>
            </a:pPr>
            <a:r>
              <a:rPr lang="en-US" sz="1300" u="none" dirty="0"/>
              <a:t>Help cover TL absence</a:t>
            </a:r>
          </a:p>
          <a:p>
            <a:pPr eaLnBrk="1" hangingPunct="1">
              <a:spcBef>
                <a:spcPct val="50000"/>
              </a:spcBef>
              <a:buFont typeface="Wingdings" panose="05000000000000000000" pitchFamily="2" charset="2"/>
              <a:buChar char="n"/>
            </a:pPr>
            <a:r>
              <a:rPr lang="en-US" sz="1300" u="none" dirty="0"/>
              <a:t>Co-ordinate activities around model changes</a:t>
            </a:r>
          </a:p>
          <a:p>
            <a:pPr eaLnBrk="1" hangingPunct="1">
              <a:spcBef>
                <a:spcPct val="50000"/>
              </a:spcBef>
              <a:buFont typeface="Wingdings" panose="05000000000000000000" pitchFamily="2" charset="2"/>
              <a:buChar char="n"/>
            </a:pPr>
            <a:endParaRPr lang="en-US" sz="1300" u="none" dirty="0"/>
          </a:p>
          <a:p>
            <a:pPr eaLnBrk="1" hangingPunct="1">
              <a:spcBef>
                <a:spcPct val="50000"/>
              </a:spcBef>
              <a:buFont typeface="Wingdings" panose="05000000000000000000" pitchFamily="2" charset="2"/>
              <a:buChar char="n"/>
            </a:pPr>
            <a:endParaRPr lang="en-US" sz="1300" u="none" dirty="0"/>
          </a:p>
          <a:p>
            <a:pPr eaLnBrk="1" hangingPunct="1">
              <a:spcBef>
                <a:spcPct val="50000"/>
              </a:spcBef>
            </a:pPr>
            <a:endParaRPr lang="en-US" sz="1400" b="1" dirty="0"/>
          </a:p>
          <a:p>
            <a:pPr eaLnBrk="1" hangingPunct="1">
              <a:spcBef>
                <a:spcPct val="50000"/>
              </a:spcBef>
            </a:pPr>
            <a:endParaRPr lang="en-US" sz="1400" b="1" dirty="0"/>
          </a:p>
        </p:txBody>
      </p:sp>
    </p:spTree>
    <p:extLst>
      <p:ext uri="{BB962C8B-B14F-4D97-AF65-F5344CB8AC3E}">
        <p14:creationId xmlns:p14="http://schemas.microsoft.com/office/powerpoint/2010/main" val="3921628291"/>
      </p:ext>
    </p:extLst>
  </p:cSld>
  <p:clrMapOvr>
    <a:masterClrMapping/>
  </p:clrMapOvr>
  <p:transition spd="slow">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9</a:t>
            </a:fld>
            <a:endParaRPr lang="en-US" dirty="0"/>
          </a:p>
        </p:txBody>
      </p:sp>
      <p:graphicFrame>
        <p:nvGraphicFramePr>
          <p:cNvPr id="3" name="Group 56"/>
          <p:cNvGraphicFramePr>
            <a:graphicFrameLocks noGrp="1"/>
          </p:cNvGraphicFramePr>
          <p:nvPr>
            <p:extLst>
              <p:ext uri="{D42A27DB-BD31-4B8C-83A1-F6EECF244321}">
                <p14:modId xmlns:p14="http://schemas.microsoft.com/office/powerpoint/2010/main" val="1258312202"/>
              </p:ext>
            </p:extLst>
          </p:nvPr>
        </p:nvGraphicFramePr>
        <p:xfrm>
          <a:off x="107504" y="764704"/>
          <a:ext cx="8856985" cy="5647293"/>
        </p:xfrm>
        <a:graphic>
          <a:graphicData uri="http://schemas.openxmlformats.org/drawingml/2006/table">
            <a:tbl>
              <a:tblPr/>
              <a:tblGrid>
                <a:gridCol w="2952328"/>
                <a:gridCol w="2952329"/>
                <a:gridCol w="2952328"/>
              </a:tblGrid>
              <a:tr h="574675">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600" b="1" i="0" u="none" strike="noStrike" cap="none" normalizeH="0" baseline="0" smtClean="0">
                          <a:ln>
                            <a:noFill/>
                          </a:ln>
                          <a:solidFill>
                            <a:schemeClr val="tx1"/>
                          </a:solidFill>
                          <a:effectLst/>
                          <a:latin typeface="Arial" panose="020B0604020202020204" pitchFamily="34" charset="0"/>
                        </a:rPr>
                        <a:t>Internal Motivation Theories</a:t>
                      </a:r>
                    </a:p>
                  </a:txBody>
                  <a:tcPr marL="91424" marR="91424"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600" b="1" i="0" u="none" strike="noStrike" cap="none" normalizeH="0" baseline="0" smtClean="0">
                          <a:ln>
                            <a:noFill/>
                          </a:ln>
                          <a:solidFill>
                            <a:schemeClr val="tx1"/>
                          </a:solidFill>
                          <a:effectLst/>
                          <a:latin typeface="Arial" panose="020B0604020202020204" pitchFamily="34" charset="0"/>
                        </a:rPr>
                        <a:t>Concept</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600" b="1" i="0" u="none" strike="noStrike" cap="none" normalizeH="0" baseline="0" smtClean="0">
                          <a:ln>
                            <a:noFill/>
                          </a:ln>
                          <a:solidFill>
                            <a:schemeClr val="tx1"/>
                          </a:solidFill>
                          <a:effectLst/>
                          <a:latin typeface="Arial" panose="020B0604020202020204" pitchFamily="34" charset="0"/>
                        </a:rPr>
                        <a:t>Toyota Approach</a:t>
                      </a:r>
                    </a:p>
                  </a:txBody>
                  <a:tcPr marL="91424" marR="91424"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8825">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400" b="0" i="1" u="none" strike="noStrike" cap="none" normalizeH="0" baseline="0" smtClean="0">
                          <a:ln>
                            <a:noFill/>
                          </a:ln>
                          <a:solidFill>
                            <a:schemeClr val="tx1"/>
                          </a:solidFill>
                          <a:effectLst/>
                          <a:latin typeface="Arial" panose="020B0604020202020204" pitchFamily="34" charset="0"/>
                        </a:rPr>
                        <a:t>Maslow’s Need Hierarchy</a:t>
                      </a:r>
                    </a:p>
                  </a:txBody>
                  <a:tcPr marL="91424" marR="91424"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Satisfy lower level needs and move employees up the hierarchy toward self actualization.</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Job security, good pay, safe working condition, satisfy lower level needs. Culture of continuous improvements supports growth toward self actualization.</a:t>
                      </a:r>
                    </a:p>
                  </a:txBody>
                  <a:tcPr marL="91424" marR="91424"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400" b="0" i="1" u="none" strike="noStrike" cap="none" normalizeH="0" baseline="0" smtClean="0">
                          <a:ln>
                            <a:noFill/>
                          </a:ln>
                          <a:solidFill>
                            <a:schemeClr val="tx1"/>
                          </a:solidFill>
                          <a:effectLst/>
                          <a:latin typeface="Arial" panose="020B0604020202020204" pitchFamily="34" charset="0"/>
                        </a:rPr>
                        <a:t>Herzberg’s Job Enrichment Theory</a:t>
                      </a:r>
                    </a:p>
                  </a:txBody>
                  <a:tcPr marL="91424" marR="91424"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Eliminate “ dis-satisfiers” (hygiene factors) and design work to create positive satisfiers (motivators).</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5S, ergonomics programs, visual management, HR policies address hygiene factors. Continuous improvement, job rotation and built-in feedback support motivators.</a:t>
                      </a:r>
                    </a:p>
                  </a:txBody>
                  <a:tcPr marL="91424" marR="91424"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138">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600" b="1" i="0" u="none" strike="noStrike" cap="none" normalizeH="0" baseline="0" smtClean="0">
                          <a:ln>
                            <a:noFill/>
                          </a:ln>
                          <a:solidFill>
                            <a:schemeClr val="tx1"/>
                          </a:solidFill>
                          <a:effectLst/>
                          <a:latin typeface="Arial" panose="020B0604020202020204" pitchFamily="34" charset="0"/>
                        </a:rPr>
                        <a:t>External Motivation Theories</a:t>
                      </a:r>
                    </a:p>
                  </a:txBody>
                  <a:tcPr marL="91424" marR="91424"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600" b="1" i="0" u="none" strike="noStrike" cap="none" normalizeH="0" baseline="0" smtClean="0">
                          <a:ln>
                            <a:noFill/>
                          </a:ln>
                          <a:solidFill>
                            <a:schemeClr val="tx1"/>
                          </a:solidFill>
                          <a:effectLst/>
                          <a:latin typeface="Arial" panose="020B0604020202020204" pitchFamily="34" charset="0"/>
                        </a:rPr>
                        <a:t>Concept</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600" b="1" i="0" u="none" strike="noStrike" cap="none" normalizeH="0" baseline="0" smtClean="0">
                          <a:ln>
                            <a:noFill/>
                          </a:ln>
                          <a:solidFill>
                            <a:schemeClr val="tx1"/>
                          </a:solidFill>
                          <a:effectLst/>
                          <a:latin typeface="Arial" panose="020B0604020202020204" pitchFamily="34" charset="0"/>
                        </a:rPr>
                        <a:t>Toyota Approach</a:t>
                      </a:r>
                    </a:p>
                  </a:txBody>
                  <a:tcPr marL="91424" marR="91424"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400" b="0" i="1" u="none" strike="noStrike" cap="none" normalizeH="0" baseline="0" smtClean="0">
                          <a:ln>
                            <a:noFill/>
                          </a:ln>
                          <a:solidFill>
                            <a:schemeClr val="tx1"/>
                          </a:solidFill>
                          <a:effectLst/>
                          <a:latin typeface="Arial" panose="020B0604020202020204" pitchFamily="34" charset="0"/>
                        </a:rPr>
                        <a:t>Taylor’s Scientific Management</a:t>
                      </a:r>
                    </a:p>
                  </a:txBody>
                  <a:tcPr marL="91424" marR="91424"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Scientifically select, design standardized jobs, train, and reward with money performance relative standards.</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All scientific management principles followed but at group level rather than individual level and based on employee involvement</a:t>
                      </a:r>
                    </a:p>
                  </a:txBody>
                  <a:tcPr marL="91424" marR="91424"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8825">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400" b="0" i="1" u="none" strike="noStrike" cap="none" normalizeH="0" baseline="0" smtClean="0">
                          <a:ln>
                            <a:noFill/>
                          </a:ln>
                          <a:solidFill>
                            <a:schemeClr val="tx1"/>
                          </a:solidFill>
                          <a:effectLst/>
                          <a:latin typeface="Arial" panose="020B0604020202020204" pitchFamily="34" charset="0"/>
                        </a:rPr>
                        <a:t>Behavior Modification</a:t>
                      </a:r>
                    </a:p>
                  </a:txBody>
                  <a:tcPr marL="91424" marR="91424"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Reinforce behavior on the spot when the behavior naturally occurs.</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Continuous flow and andon create short-lead times for rapid feedback. Leaders constantly on the floor and providing reinforcement.</a:t>
                      </a:r>
                    </a:p>
                  </a:txBody>
                  <a:tcPr marL="91424" marR="91424"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400" b="0" i="1" u="none" strike="noStrike" cap="none" normalizeH="0" baseline="0" smtClean="0">
                          <a:ln>
                            <a:noFill/>
                          </a:ln>
                          <a:solidFill>
                            <a:schemeClr val="tx1"/>
                          </a:solidFill>
                          <a:effectLst/>
                          <a:latin typeface="Arial" panose="020B0604020202020204" pitchFamily="34" charset="0"/>
                        </a:rPr>
                        <a:t>Goal Setting</a:t>
                      </a:r>
                    </a:p>
                  </a:txBody>
                  <a:tcPr marL="91424" marR="91424"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Set specific, measurable, achievable challenging goals and measure progress.</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800">
                          <a:solidFill>
                            <a:schemeClr val="tx1"/>
                          </a:solidFill>
                          <a:latin typeface="Arial" panose="020B0604020202020204" pitchFamily="34" charset="0"/>
                        </a:defRPr>
                      </a:lvl1pPr>
                      <a:lvl2pPr eaLnBrk="0" hangingPunct="0">
                        <a:buClr>
                          <a:schemeClr val="accent2"/>
                        </a:buClr>
                        <a:buSzPct val="80000"/>
                        <a:defRPr sz="2400">
                          <a:solidFill>
                            <a:schemeClr val="tx1"/>
                          </a:solidFill>
                          <a:latin typeface="Arial" panose="020B0604020202020204" pitchFamily="34" charset="0"/>
                        </a:defRPr>
                      </a:lvl2pPr>
                      <a:lvl3pPr eaLnBrk="0" hangingPunct="0">
                        <a:buSzPct val="65000"/>
                        <a:defRPr sz="2000">
                          <a:solidFill>
                            <a:schemeClr val="tx1"/>
                          </a:solidFill>
                          <a:latin typeface="Arial" panose="020B0604020202020204" pitchFamily="34" charset="0"/>
                        </a:defRPr>
                      </a:lvl3pPr>
                      <a:lvl4pPr eaLnBrk="0" hangingPunct="0">
                        <a:buClr>
                          <a:schemeClr val="accent2"/>
                        </a:buClr>
                        <a:buSzPct val="7000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tabLst/>
                      </a:pPr>
                      <a:r>
                        <a:rPr kumimoji="0" lang="en-US" sz="1200" b="0" i="0" u="none" strike="noStrike" cap="none" normalizeH="0" baseline="0" dirty="0" smtClean="0">
                          <a:ln>
                            <a:noFill/>
                          </a:ln>
                          <a:solidFill>
                            <a:schemeClr val="tx1"/>
                          </a:solidFill>
                          <a:effectLst/>
                          <a:latin typeface="Arial" panose="020B0604020202020204" pitchFamily="34" charset="0"/>
                        </a:rPr>
                        <a:t>Sets goals that meet these criteria through Hoshin kanri (policy deployment). Continuous measurements relative to targets.</a:t>
                      </a:r>
                    </a:p>
                  </a:txBody>
                  <a:tcPr marL="91424" marR="91424"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Text Box 4"/>
          <p:cNvSpPr txBox="1">
            <a:spLocks noChangeArrowheads="1"/>
          </p:cNvSpPr>
          <p:nvPr/>
        </p:nvSpPr>
        <p:spPr bwMode="auto">
          <a:xfrm>
            <a:off x="2012428" y="235942"/>
            <a:ext cx="7024068"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4" tIns="45712" rIns="91424" bIns="45712">
            <a:spAutoFit/>
          </a:bodyPr>
          <a:lstStyle>
            <a:lvl1pPr marL="342900" indent="-342900" eaLnBrk="0" hangingPunct="0">
              <a:defRPr sz="1600" u="sng">
                <a:solidFill>
                  <a:schemeClr val="tx1"/>
                </a:solidFill>
                <a:latin typeface="Arial" panose="020B0604020202020204" pitchFamily="34" charset="0"/>
              </a:defRPr>
            </a:lvl1pPr>
            <a:lvl2pPr eaLnBrk="0" hangingPunct="0">
              <a:defRPr sz="1600" u="sng">
                <a:solidFill>
                  <a:schemeClr val="tx1"/>
                </a:solidFill>
                <a:latin typeface="Arial" panose="020B0604020202020204" pitchFamily="34" charset="0"/>
              </a:defRPr>
            </a:lvl2pPr>
            <a:lvl3pPr eaLnBrk="0" hangingPunct="0">
              <a:defRPr sz="1600" u="sng">
                <a:solidFill>
                  <a:schemeClr val="tx1"/>
                </a:solidFill>
                <a:latin typeface="Arial" panose="020B0604020202020204" pitchFamily="34" charset="0"/>
              </a:defRPr>
            </a:lvl3pPr>
            <a:lvl4pPr eaLnBrk="0" hangingPunct="0">
              <a:defRPr sz="1600" u="sng">
                <a:solidFill>
                  <a:schemeClr val="tx1"/>
                </a:solidFill>
                <a:latin typeface="Arial" panose="020B0604020202020204" pitchFamily="34" charset="0"/>
              </a:defRPr>
            </a:lvl4pPr>
            <a:lvl5pPr eaLnBrk="0" hangingPunct="0">
              <a:defRPr sz="1600" u="sng">
                <a:solidFill>
                  <a:schemeClr val="tx1"/>
                </a:solidFill>
                <a:latin typeface="Arial" panose="020B0604020202020204" pitchFamily="34" charset="0"/>
              </a:defRPr>
            </a:lvl5pPr>
            <a:lvl6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6pPr>
            <a:lvl7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7pPr>
            <a:lvl8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8pPr>
            <a:lvl9pPr eaLnBrk="0" fontAlgn="base" hangingPunct="0">
              <a:lnSpc>
                <a:spcPct val="90000"/>
              </a:lnSpc>
              <a:spcBef>
                <a:spcPct val="20000"/>
              </a:spcBef>
              <a:spcAft>
                <a:spcPct val="0"/>
              </a:spcAft>
              <a:buClr>
                <a:schemeClr val="bg2"/>
              </a:buClr>
              <a:buSzPct val="75000"/>
              <a:buFont typeface="Wingdings" panose="05000000000000000000" pitchFamily="2" charset="2"/>
              <a:defRPr sz="1600" u="sng">
                <a:solidFill>
                  <a:schemeClr val="tx1"/>
                </a:solidFill>
                <a:latin typeface="Arial" panose="020B0604020202020204" pitchFamily="34" charset="0"/>
              </a:defRPr>
            </a:lvl9pPr>
          </a:lstStyle>
          <a:p>
            <a:pPr eaLnBrk="1" hangingPunct="1">
              <a:spcBef>
                <a:spcPct val="50000"/>
              </a:spcBef>
            </a:pPr>
            <a:r>
              <a:rPr lang="en-US" sz="1400" b="1" u="none" dirty="0"/>
              <a:t>At Toyota, Everything You Learned in School About Motivation Theory Is Right</a:t>
            </a:r>
          </a:p>
        </p:txBody>
      </p:sp>
    </p:spTree>
    <p:extLst>
      <p:ext uri="{BB962C8B-B14F-4D97-AF65-F5344CB8AC3E}">
        <p14:creationId xmlns:p14="http://schemas.microsoft.com/office/powerpoint/2010/main" val="964651732"/>
      </p:ext>
    </p:extLst>
  </p:cSld>
  <p:clrMapOvr>
    <a:masterClrMapping/>
  </p:clrMapOvr>
  <p:transition spd="slow">
    <p:wedg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1541</TotalTime>
  <Words>816</Words>
  <Application>Microsoft Office PowerPoint</Application>
  <PresentationFormat>On-screen Show (4:3)</PresentationFormat>
  <Paragraphs>193</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Bodoni MT</vt:lpstr>
      <vt:lpstr>Calibri</vt:lpstr>
      <vt:lpstr>Calibri Light</vt:lpstr>
      <vt:lpstr>Times New Roman</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SAP Modification Status</dc:title>
  <dc:creator>milind</dc:creator>
  <cp:lastModifiedBy>Nitin Aloni</cp:lastModifiedBy>
  <cp:revision>152</cp:revision>
  <dcterms:created xsi:type="dcterms:W3CDTF">2010-09-06T05:08:15Z</dcterms:created>
  <dcterms:modified xsi:type="dcterms:W3CDTF">2016-09-09T10:02:56Z</dcterms:modified>
</cp:coreProperties>
</file>