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1" autoAdjust="0"/>
    <p:restoredTop sz="94660"/>
  </p:normalViewPr>
  <p:slideViewPr>
    <p:cSldViewPr>
      <p:cViewPr varScale="1">
        <p:scale>
          <a:sx n="67" d="100"/>
          <a:sy n="67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2B131-D5E7-414F-87BC-D343B89591CB}" type="datetimeFigureOut">
              <a:rPr lang="en-US" smtClean="0"/>
              <a:pPr/>
              <a:t>9/9/2016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52384-2321-40C5-984E-113A80EDAA2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13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942E-A1D8-4DB4-B0D3-EDD662E5D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52CA-B25D-4E91-9057-B10A18E88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E4C2-FAC4-4820-B30C-2377B1E32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43859-AEF0-4DA9-9CB2-59B3037B8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D816E-9B26-450F-9DFE-00210645C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3E9C1-7AE0-4D4C-A1E9-926D755CDE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C1C4-553F-447C-9B8E-59FEDEF53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4538C-4C70-4B79-A3FD-9AD5F6C4B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B8DDD-7ADE-4CDC-B7C7-B41977F40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009C1-FE6E-40D1-91E7-2E7AFE1F5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1222F-2D7C-4989-ADE6-DF8650E96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2CFEB-8A59-4EC3-8A60-CA38CF48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9E06-946B-4FA4-AE2D-2B10521F7D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35496" y="6559460"/>
            <a:ext cx="1944216" cy="25391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050" b="0" dirty="0" smtClean="0">
                <a:solidFill>
                  <a:srgbClr val="5E5E5E"/>
                </a:solidFill>
                <a:latin typeface="Bodoni MT" pitchFamily="18" charset="0"/>
              </a:rPr>
              <a:t>ADVIK  CORPORATE</a:t>
            </a:r>
            <a:r>
              <a:rPr lang="en-US" sz="1050" b="0" baseline="0" dirty="0" smtClean="0">
                <a:solidFill>
                  <a:srgbClr val="5E5E5E"/>
                </a:solidFill>
                <a:latin typeface="Bodoni MT" pitchFamily="18" charset="0"/>
              </a:rPr>
              <a:t> - HR</a:t>
            </a:r>
            <a:endParaRPr lang="en-US" sz="1050" b="0" dirty="0">
              <a:solidFill>
                <a:srgbClr val="5E5E5E"/>
              </a:solidFill>
              <a:latin typeface="Bodoni MT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525344"/>
            <a:ext cx="914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9460"/>
            <a:ext cx="2209800" cy="24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r">
              <a:buNone/>
              <a:defRPr sz="105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Slide  &lt;#&gt;</a:t>
            </a:r>
            <a:endParaRPr lang="en-US" dirty="0"/>
          </a:p>
        </p:txBody>
      </p:sp>
      <p:pic>
        <p:nvPicPr>
          <p:cNvPr id="2" name="Picture 9" descr="advik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5496" y="44624"/>
            <a:ext cx="161297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908075"/>
            <a:ext cx="8229600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b="1" u="sng" kern="0" smtClean="0">
                <a:solidFill>
                  <a:srgbClr val="0000CC"/>
                </a:solidFill>
              </a:rPr>
              <a:t>TPS Principle -7</a:t>
            </a:r>
            <a:endParaRPr lang="en-US" sz="2400" b="1" u="sng" kern="0" dirty="0">
              <a:solidFill>
                <a:srgbClr val="0000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1231776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sz="2800" kern="0" smtClean="0"/>
              <a:t>Use Visual Control So No Problems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800" kern="0" smtClean="0"/>
              <a:t>Are Hidden.</a:t>
            </a:r>
            <a:endParaRPr lang="en-US" sz="2800" ker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909216"/>
            <a:ext cx="8229600" cy="863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u="sng" kern="0" dirty="0" smtClean="0">
                <a:solidFill>
                  <a:srgbClr val="0000CC"/>
                </a:solidFill>
              </a:rPr>
              <a:t>TPS Principle -7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060947"/>
            <a:ext cx="8229600" cy="2304157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endParaRPr lang="en-US" b="1" kern="0" dirty="0" smtClean="0"/>
          </a:p>
          <a:p>
            <a:pPr algn="l"/>
            <a:r>
              <a:rPr lang="en-US" b="1" kern="0" dirty="0" smtClean="0"/>
              <a:t>Visual controls  </a:t>
            </a:r>
          </a:p>
          <a:p>
            <a:pPr algn="l"/>
            <a:r>
              <a:rPr lang="en-US" b="1" kern="0" dirty="0" smtClean="0"/>
              <a:t>Toyota Focus</a:t>
            </a:r>
          </a:p>
          <a:p>
            <a:pPr algn="l"/>
            <a:r>
              <a:rPr lang="en-US" b="1" kern="0" dirty="0" smtClean="0"/>
              <a:t>Organizational Benefits</a:t>
            </a:r>
          </a:p>
          <a:p>
            <a:pPr algn="l"/>
            <a:r>
              <a:rPr lang="en-US" b="1" kern="0" dirty="0" smtClean="0"/>
              <a:t>HIP Status </a:t>
            </a:r>
          </a:p>
          <a:p>
            <a:pPr algn="l"/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22070109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7504" y="1556445"/>
            <a:ext cx="8960296" cy="4608859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 </a:t>
            </a:r>
            <a:r>
              <a:rPr lang="en-US" sz="2000" b="1" kern="0" dirty="0" smtClean="0"/>
              <a:t>What are Visual controls 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kern="0" dirty="0" smtClean="0"/>
              <a:t>Visual controls are basic indicators which gives information / status of the process, product, system and business parameters.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</a:t>
            </a:r>
            <a:r>
              <a:rPr lang="en-US" sz="2000" b="1" kern="0" dirty="0" smtClean="0"/>
              <a:t>Examples-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kern="0" dirty="0" smtClean="0"/>
              <a:t>Visual controls can be in any form like Physical, Soft forms etc. The examples are display boards, charts, </a:t>
            </a:r>
            <a:r>
              <a:rPr lang="en-US" sz="2000" kern="0" dirty="0" err="1" smtClean="0"/>
              <a:t>andons</a:t>
            </a:r>
            <a:r>
              <a:rPr lang="en-US" sz="2000" kern="0" dirty="0" smtClean="0"/>
              <a:t>, photos, smiley, tables etc.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many more examples in our day today life. Traffic signals and signage. It is well designed visual control, their meaning are immediately clear.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kern="0" dirty="0" smtClean="0"/>
              <a:t>Signage on Highways, hospitals, safety displays at organizations, airport and rail signaling systems. 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000" kern="0" dirty="0" smtClean="0"/>
          </a:p>
          <a:p>
            <a:pPr algn="l"/>
            <a:r>
              <a:rPr lang="en-US" sz="2000" b="1" kern="0" dirty="0" smtClean="0">
                <a:solidFill>
                  <a:srgbClr val="0000CC"/>
                </a:solidFill>
              </a:rPr>
              <a:t>Purpose – Safety, Clean it up, make it visual, Value additions.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000" b="1" kern="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04" y="693192"/>
            <a:ext cx="8229600" cy="863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b="1" u="sng" kern="0" smtClean="0">
                <a:solidFill>
                  <a:srgbClr val="0000CC"/>
                </a:solidFill>
              </a:rPr>
              <a:t>TPS Principle -7 Visual controls</a:t>
            </a:r>
            <a:r>
              <a:rPr lang="en-US" sz="3200" b="1" u="sng" kern="0" smtClean="0"/>
              <a:t> </a:t>
            </a:r>
            <a:endParaRPr lang="en-US" sz="3200" b="1" u="sng" kern="0" dirty="0"/>
          </a:p>
        </p:txBody>
      </p:sp>
    </p:spTree>
    <p:extLst>
      <p:ext uri="{BB962C8B-B14F-4D97-AF65-F5344CB8AC3E}">
        <p14:creationId xmlns:p14="http://schemas.microsoft.com/office/powerpoint/2010/main" val="198919164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22920" y="404664"/>
            <a:ext cx="7941568" cy="6492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b="1" u="sng" kern="0" dirty="0" smtClean="0">
                <a:solidFill>
                  <a:srgbClr val="0000CC"/>
                </a:solidFill>
              </a:rPr>
              <a:t>TPS Principle -7  – Work Place Management System – 5S</a:t>
            </a:r>
            <a:r>
              <a:rPr lang="en-US" sz="3200" b="1" u="sng" kern="0" dirty="0" smtClean="0"/>
              <a:t> </a:t>
            </a:r>
            <a:endParaRPr lang="en-US" sz="3200" b="1" u="sng" kern="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7775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51520" y="981075"/>
            <a:ext cx="8816279" cy="5399088"/>
          </a:xfrm>
          <a:prstGeom prst="rect">
            <a:avLst/>
          </a:prstGeom>
          <a:noFill/>
          <a:ln/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kern="0" dirty="0" err="1" smtClean="0"/>
              <a:t>Seiri</a:t>
            </a:r>
            <a:r>
              <a:rPr lang="en-US" sz="2000" b="1" kern="0" dirty="0" smtClean="0"/>
              <a:t> ( Sort)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b="1" kern="0" dirty="0" smtClean="0"/>
              <a:t>     </a:t>
            </a:r>
            <a:r>
              <a:rPr lang="en-US" sz="1800" b="1" kern="0" dirty="0" smtClean="0"/>
              <a:t>-</a:t>
            </a:r>
            <a:r>
              <a:rPr lang="en-US" b="1" kern="0" dirty="0" smtClean="0"/>
              <a:t> </a:t>
            </a:r>
            <a:r>
              <a:rPr lang="en-US" sz="1800" kern="0" dirty="0" smtClean="0"/>
              <a:t>Sort through items and keep only what is needed while disposing  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1800" kern="0" dirty="0" smtClean="0"/>
              <a:t>          of what is not. Examples unwanted/scrap item disposals.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kern="0" dirty="0" err="1" smtClean="0"/>
              <a:t>Seiton</a:t>
            </a:r>
            <a:r>
              <a:rPr lang="en-US" sz="2000" b="1" kern="0" dirty="0" smtClean="0"/>
              <a:t> ( Straighten-orderliness)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 </a:t>
            </a:r>
            <a:r>
              <a:rPr lang="en-US" sz="1800" b="1" kern="0" dirty="0" smtClean="0"/>
              <a:t>-  </a:t>
            </a:r>
            <a:r>
              <a:rPr lang="en-US" sz="1800" kern="0" dirty="0" smtClean="0"/>
              <a:t>A Place for everything and everything at its place. Work place 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1800" kern="0" dirty="0" smtClean="0"/>
              <a:t>         orderliness and Management. Example- shadow tool boards.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kern="0" dirty="0" err="1" smtClean="0"/>
              <a:t>Seiso</a:t>
            </a:r>
            <a:r>
              <a:rPr lang="en-US" sz="2000" b="1" kern="0" dirty="0" smtClean="0"/>
              <a:t> ( Shine-cleanliness)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b="1" kern="0" dirty="0" smtClean="0"/>
              <a:t>      </a:t>
            </a:r>
            <a:r>
              <a:rPr lang="en-US" sz="1800" kern="0" dirty="0" smtClean="0"/>
              <a:t>- The cleaning process often act as form of inspection that exposes  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1800" kern="0" dirty="0" smtClean="0"/>
              <a:t>         abnormal and pre-failure conditions that could hurt quality or cause   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1800" kern="0" dirty="0" smtClean="0"/>
              <a:t>         machine failures</a:t>
            </a:r>
            <a:r>
              <a:rPr lang="en-US" sz="2000" kern="0" dirty="0" smtClean="0"/>
              <a:t>. </a:t>
            </a:r>
            <a:r>
              <a:rPr lang="en-US" sz="1800" kern="0" dirty="0" smtClean="0"/>
              <a:t>Examples- PM on machines, periodic cleaning.</a:t>
            </a:r>
            <a:endParaRPr lang="en-US" sz="2000" kern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kern="0" dirty="0" err="1" smtClean="0"/>
              <a:t>Seiketsu</a:t>
            </a:r>
            <a:r>
              <a:rPr lang="en-US" sz="2000" b="1" kern="0" dirty="0" smtClean="0"/>
              <a:t> (Standardize- create rules)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b="1" kern="0" dirty="0" smtClean="0"/>
              <a:t>       </a:t>
            </a:r>
            <a:r>
              <a:rPr lang="en-US" sz="1800" b="1" kern="0" dirty="0" smtClean="0"/>
              <a:t>- </a:t>
            </a:r>
            <a:r>
              <a:rPr lang="en-US" sz="1800" kern="0" dirty="0" smtClean="0"/>
              <a:t>Develop procedures and systems to maintain above 3S.</a:t>
            </a:r>
            <a:endParaRPr lang="en-US" sz="2000" kern="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9512" y="5445224"/>
            <a:ext cx="8207375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b="1" dirty="0"/>
              <a:t>   </a:t>
            </a:r>
            <a:r>
              <a:rPr lang="en-US" b="1" dirty="0" err="1"/>
              <a:t>Shitsuke</a:t>
            </a:r>
            <a:r>
              <a:rPr lang="en-US" b="1" dirty="0"/>
              <a:t> (Self discipline-sustain)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b="1" dirty="0"/>
              <a:t>       - </a:t>
            </a:r>
            <a:r>
              <a:rPr lang="en-US" dirty="0"/>
              <a:t>Maintaining the stabilized work place is an ongoing process of continues 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dirty="0"/>
              <a:t>         improvements</a:t>
            </a:r>
          </a:p>
        </p:txBody>
      </p:sp>
    </p:spTree>
    <p:extLst>
      <p:ext uri="{BB962C8B-B14F-4D97-AF65-F5344CB8AC3E}">
        <p14:creationId xmlns:p14="http://schemas.microsoft.com/office/powerpoint/2010/main" val="427535803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881211"/>
            <a:ext cx="8229600" cy="6492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b="1" u="sng" kern="0" smtClean="0">
                <a:solidFill>
                  <a:srgbClr val="0000CC"/>
                </a:solidFill>
              </a:rPr>
              <a:t>TPS Principle -7  – Work Place Mgmt System – 5S</a:t>
            </a:r>
            <a:r>
              <a:rPr lang="en-US" sz="3200" b="1" u="sng" kern="0" smtClean="0"/>
              <a:t> </a:t>
            </a:r>
            <a:endParaRPr lang="en-US" sz="3200" b="1" u="sng" ker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4213" y="2105174"/>
            <a:ext cx="7775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132138" y="1746399"/>
            <a:ext cx="18002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CC3300"/>
                </a:solidFill>
              </a:rPr>
              <a:t>Sort-</a:t>
            </a:r>
          </a:p>
          <a:p>
            <a:pPr algn="ctr"/>
            <a:r>
              <a:rPr lang="en-US" sz="1000"/>
              <a:t>Clear out rarely </a:t>
            </a:r>
          </a:p>
          <a:p>
            <a:pPr algn="ctr"/>
            <a:r>
              <a:rPr lang="en-US" sz="1000"/>
              <a:t>used items by red tagging</a:t>
            </a:r>
          </a:p>
        </p:txBody>
      </p:sp>
      <p:sp>
        <p:nvSpPr>
          <p:cNvPr id="7" name="Oval 8"/>
          <p:cNvSpPr txBox="1">
            <a:spLocks noChangeArrowheads="1"/>
          </p:cNvSpPr>
          <p:nvPr/>
        </p:nvSpPr>
        <p:spPr>
          <a:xfrm>
            <a:off x="468313" y="2609999"/>
            <a:ext cx="1944687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000" kern="0" smtClean="0"/>
              <a:t>     </a:t>
            </a:r>
            <a:r>
              <a:rPr lang="en-US" sz="1200" b="1" kern="0" smtClean="0">
                <a:solidFill>
                  <a:srgbClr val="CC3300"/>
                </a:solidFill>
              </a:rPr>
              <a:t>Sustain-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000" kern="0" smtClean="0"/>
              <a:t>Use Reg.mgmt audit to stay disciplined</a:t>
            </a:r>
            <a:endParaRPr lang="en-US" sz="1000" kern="0"/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5508625" y="2970361"/>
            <a:ext cx="18002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CC3300"/>
                </a:solidFill>
              </a:rPr>
              <a:t>Straighten</a:t>
            </a:r>
            <a:r>
              <a:rPr lang="en-US" sz="1000" b="1">
                <a:solidFill>
                  <a:srgbClr val="CC3300"/>
                </a:solidFill>
              </a:rPr>
              <a:t> </a:t>
            </a:r>
            <a:r>
              <a:rPr lang="en-US" sz="1000"/>
              <a:t>–</a:t>
            </a:r>
          </a:p>
          <a:p>
            <a:pPr algn="ctr"/>
            <a:r>
              <a:rPr lang="en-US" sz="1000"/>
              <a:t>Organize and label  place for </a:t>
            </a:r>
          </a:p>
          <a:p>
            <a:pPr algn="ctr"/>
            <a:r>
              <a:rPr lang="en-US" sz="1000"/>
              <a:t>Everything.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4284663" y="4554686"/>
            <a:ext cx="18002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CC3300"/>
                </a:solidFill>
              </a:rPr>
              <a:t>Shine-</a:t>
            </a:r>
          </a:p>
          <a:p>
            <a:pPr algn="ctr"/>
            <a:r>
              <a:rPr lang="en-US" sz="1200"/>
              <a:t>clean it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1331913" y="4410224"/>
            <a:ext cx="18002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CC3300"/>
                </a:solidFill>
              </a:rPr>
              <a:t>Standardize</a:t>
            </a:r>
          </a:p>
          <a:p>
            <a:pPr algn="ctr"/>
            <a:r>
              <a:rPr lang="en-US" sz="1200"/>
              <a:t>Create rules to sustain</a:t>
            </a:r>
          </a:p>
          <a:p>
            <a:pPr algn="ctr"/>
            <a:r>
              <a:rPr lang="en-US" sz="1200"/>
              <a:t> 3S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859338" y="2394099"/>
            <a:ext cx="7921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>
            <a:off x="5580063" y="3833961"/>
            <a:ext cx="3603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3132138" y="4913461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 flipV="1">
            <a:off x="1835150" y="3546624"/>
            <a:ext cx="215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V="1">
            <a:off x="2268538" y="2394099"/>
            <a:ext cx="9350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116013" y="6086624"/>
            <a:ext cx="4824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  </a:t>
            </a:r>
            <a:r>
              <a:rPr lang="en-US" b="1" u="sng">
                <a:solidFill>
                  <a:srgbClr val="0000CC"/>
                </a:solidFill>
              </a:rPr>
              <a:t>Eliminate waste – 5S cycle</a:t>
            </a:r>
          </a:p>
        </p:txBody>
      </p:sp>
    </p:spTree>
    <p:extLst>
      <p:ext uri="{BB962C8B-B14F-4D97-AF65-F5344CB8AC3E}">
        <p14:creationId xmlns:p14="http://schemas.microsoft.com/office/powerpoint/2010/main" val="292529884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908050"/>
            <a:ext cx="8229600" cy="5473700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Visual controls are communicating devices used in the work environment to show how work to be done and whether it is deviating from standard.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Visual controls systems are about improving value added flow.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- status of work in process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- Procedures for work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- JIT system design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000" kern="0" dirty="0" smtClean="0"/>
              <a:t>     - Process/material flow</a:t>
            </a:r>
          </a:p>
          <a:p>
            <a:pPr marL="342900" indent="-342900" algn="l">
              <a:buSzPct val="105000"/>
              <a:buFont typeface="Wingdings" panose="05000000000000000000" pitchFamily="2" charset="2"/>
              <a:buChar char="§"/>
            </a:pPr>
            <a:r>
              <a:rPr lang="en-US" sz="2000" kern="0" dirty="0" smtClean="0"/>
              <a:t>Visual controls goes beyond capturing deviations from goals on charts and posting publicly… surface the problems.</a:t>
            </a:r>
          </a:p>
          <a:p>
            <a:pPr marL="342900" indent="-342900" algn="l">
              <a:buSzPct val="105000"/>
              <a:buFont typeface="Wingdings" panose="05000000000000000000" pitchFamily="2" charset="2"/>
              <a:buChar char="§"/>
            </a:pPr>
            <a:r>
              <a:rPr lang="en-US" sz="2000" kern="0" dirty="0" smtClean="0"/>
              <a:t>Visual controls at Toyota are integrated into process of value added work. Set of equipment, procedures used, inventory &amp; information can easily accessed and used at shop floor. </a:t>
            </a:r>
          </a:p>
          <a:p>
            <a:pPr marL="342900" indent="-342900" algn="l">
              <a:buSzPct val="105000"/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Min. and Max level of inventories can easily seen and monitored to keep lines running.</a:t>
            </a:r>
          </a:p>
          <a:p>
            <a:pPr algn="l">
              <a:buSzPct val="115000"/>
              <a:buFont typeface="Wingdings" panose="05000000000000000000" pitchFamily="2" charset="2"/>
              <a:buChar char="§"/>
            </a:pPr>
            <a:endParaRPr lang="en-US" sz="2000" b="1" kern="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288" y="549275"/>
            <a:ext cx="8229600" cy="71948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b="1" u="sng" kern="0" smtClean="0">
                <a:solidFill>
                  <a:srgbClr val="0000CC"/>
                </a:solidFill>
              </a:rPr>
              <a:t>TPS Principle -7 Toyota Focused visual controls</a:t>
            </a:r>
            <a:r>
              <a:rPr lang="en-US" sz="3200" b="1" u="sng" kern="0" smtClean="0"/>
              <a:t> </a:t>
            </a:r>
            <a:endParaRPr lang="en-US" sz="3200" b="1" u="sng" kern="0" dirty="0"/>
          </a:p>
        </p:txBody>
      </p:sp>
    </p:spTree>
    <p:extLst>
      <p:ext uri="{BB962C8B-B14F-4D97-AF65-F5344CB8AC3E}">
        <p14:creationId xmlns:p14="http://schemas.microsoft.com/office/powerpoint/2010/main" val="808527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339999"/>
            <a:ext cx="8229600" cy="5113337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2000" kern="0" smtClean="0"/>
              <a:t>Value Added Flow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 - Visual control to improve flow 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 - Deviations from std. should be deviations from working to takt time.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 - Visualize any deviations from std. to facilitate flow.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2000" kern="0" smtClean="0"/>
              <a:t>Kanban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To control &amp; manage inventories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Just in time 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No overproduction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low cost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2000" kern="0" smtClean="0"/>
              <a:t>Andon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To detect and understand deviations from std. work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Jidoka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r>
              <a:rPr lang="en-US" sz="2000" kern="0" smtClean="0"/>
              <a:t>    - No defect passing to next process.</a:t>
            </a:r>
          </a:p>
          <a:p>
            <a:pPr algn="l">
              <a:buSzPct val="110000"/>
              <a:buFont typeface="Wingdings" panose="05000000000000000000" pitchFamily="2" charset="2"/>
              <a:buNone/>
            </a:pPr>
            <a:endParaRPr lang="en-US" sz="2000" kern="0" smtClean="0"/>
          </a:p>
          <a:p>
            <a:pPr algn="l">
              <a:buSzPct val="110000"/>
              <a:buFont typeface="Wingdings" panose="05000000000000000000" pitchFamily="2" charset="2"/>
              <a:buNone/>
            </a:pPr>
            <a:endParaRPr lang="en-US" sz="2000" kern="0"/>
          </a:p>
        </p:txBody>
      </p:sp>
      <p:sp>
        <p:nvSpPr>
          <p:cNvPr id="2" name="Rectangle 1"/>
          <p:cNvSpPr/>
          <p:nvPr/>
        </p:nvSpPr>
        <p:spPr>
          <a:xfrm>
            <a:off x="539552" y="663079"/>
            <a:ext cx="4670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0000CC"/>
                </a:solidFill>
              </a:rPr>
              <a:t>TPS Principle -7 Toyota Focused visual controls</a:t>
            </a:r>
            <a:r>
              <a:rPr lang="en-US" sz="2400" b="1" u="sng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84539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060501"/>
            <a:ext cx="8229600" cy="4104803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5pPr>
            <a:lvl6pPr marL="17145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6pPr>
            <a:lvl7pPr marL="2057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7pPr>
            <a:lvl8pPr marL="24003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8pPr>
            <a:lvl9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Eliminate deviations from Std. work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Visualize/Surface the problems 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Work place management 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Safety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Value added work flow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Low cost on Inventories and mfg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Minimize waste and non value added activities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Cleanliness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Information sharing 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Creating awareness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Adhere to std. procedure and systems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r>
              <a:rPr lang="en-US" sz="1800" kern="0" smtClean="0"/>
              <a:t>Improves OEE</a:t>
            </a:r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endParaRPr lang="en-US" sz="1800" kern="0" smtClean="0"/>
          </a:p>
          <a:p>
            <a:pPr algn="l">
              <a:buSzPct val="110000"/>
              <a:buFont typeface="Wingdings" panose="05000000000000000000" pitchFamily="2" charset="2"/>
              <a:buChar char="§"/>
            </a:pPr>
            <a:endParaRPr lang="en-US" sz="1800" ker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512" y="837208"/>
            <a:ext cx="8229600" cy="863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u="sng" kern="0" smtClean="0">
                <a:solidFill>
                  <a:srgbClr val="0000CC"/>
                </a:solidFill>
              </a:rPr>
              <a:t>Organizational Benefits</a:t>
            </a:r>
            <a:r>
              <a:rPr lang="en-US" sz="3600" b="1" u="sng" kern="0" smtClean="0"/>
              <a:t> </a:t>
            </a:r>
            <a:endParaRPr lang="en-US" sz="3600" b="1" u="sng" kern="0" dirty="0"/>
          </a:p>
        </p:txBody>
      </p:sp>
    </p:spTree>
    <p:extLst>
      <p:ext uri="{BB962C8B-B14F-4D97-AF65-F5344CB8AC3E}">
        <p14:creationId xmlns:p14="http://schemas.microsoft.com/office/powerpoint/2010/main" val="37503228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626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Bodoni MT</vt:lpstr>
      <vt:lpstr>Calibri</vt:lpstr>
      <vt:lpstr>Calibri Light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Modification Status</dc:title>
  <dc:creator>milind</dc:creator>
  <cp:lastModifiedBy>Nitin Aloni</cp:lastModifiedBy>
  <cp:revision>152</cp:revision>
  <dcterms:created xsi:type="dcterms:W3CDTF">2010-09-06T05:08:15Z</dcterms:created>
  <dcterms:modified xsi:type="dcterms:W3CDTF">2016-09-09T09:41:50Z</dcterms:modified>
</cp:coreProperties>
</file>