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7" r:id="rId3"/>
    <p:sldId id="258" r:id="rId4"/>
    <p:sldId id="259" r:id="rId5"/>
    <p:sldId id="260" r:id="rId6"/>
    <p:sldId id="261" r:id="rId7"/>
    <p:sldId id="262" r:id="rId8"/>
    <p:sldId id="264"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41" autoAdjust="0"/>
    <p:restoredTop sz="94660"/>
  </p:normalViewPr>
  <p:slideViewPr>
    <p:cSldViewPr>
      <p:cViewPr varScale="1">
        <p:scale>
          <a:sx n="67" d="100"/>
          <a:sy n="67" d="100"/>
        </p:scale>
        <p:origin x="132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22B131-D5E7-414F-87BC-D343B89591CB}" type="datetimeFigureOut">
              <a:rPr lang="en-US" smtClean="0"/>
              <a:pPr/>
              <a:t>9/9/2016</a:t>
            </a:fld>
            <a:endParaRPr lang="en-IN"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552384-2321-40C5-984E-113A80EDAA2B}" type="slidenum">
              <a:rPr lang="en-IN" smtClean="0"/>
              <a:pPr/>
              <a:t>‹#›</a:t>
            </a:fld>
            <a:endParaRPr lang="en-IN" dirty="0"/>
          </a:p>
        </p:txBody>
      </p:sp>
    </p:spTree>
    <p:extLst>
      <p:ext uri="{BB962C8B-B14F-4D97-AF65-F5344CB8AC3E}">
        <p14:creationId xmlns:p14="http://schemas.microsoft.com/office/powerpoint/2010/main" val="134137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ln/>
        </p:spPr>
        <p:txBody>
          <a:bodyPr/>
          <a:lstStyle>
            <a:lvl1pPr>
              <a:defRPr/>
            </a:lvl1pPr>
          </a:lstStyle>
          <a:p>
            <a:pPr>
              <a:defRPr/>
            </a:pPr>
            <a:fld id="{F97C942E-A1D8-4DB4-B0D3-EDD662E5D579}" type="slidenum">
              <a:rPr lang="en-US"/>
              <a:pPr>
                <a:defRPr/>
              </a:pPr>
              <a:t>‹#›</a:t>
            </a:fld>
            <a:endParaRPr lang="en-US" dirty="0"/>
          </a:p>
        </p:txBody>
      </p:sp>
    </p:spTree>
  </p:cSld>
  <p:clrMapOvr>
    <a:masterClrMapping/>
  </p:clrMapOvr>
  <p:transition spd="slow">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2"/>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sldNum" sz="quarter" idx="10"/>
          </p:nvPr>
        </p:nvSpPr>
        <p:spPr>
          <a:ln/>
        </p:spPr>
        <p:txBody>
          <a:bodyPr/>
          <a:lstStyle>
            <a:lvl1pPr>
              <a:defRPr/>
            </a:lvl1pPr>
          </a:lstStyle>
          <a:p>
            <a:pPr>
              <a:defRPr/>
            </a:pPr>
            <a:fld id="{93A252CA-B25D-4E91-9057-B10A18E88660}" type="slidenum">
              <a:rPr lang="en-US"/>
              <a:pPr>
                <a:defRPr/>
              </a:pPr>
              <a:t>‹#›</a:t>
            </a:fld>
            <a:endParaRPr lang="en-US" dirty="0"/>
          </a:p>
        </p:txBody>
      </p:sp>
    </p:spTree>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sldNum" sz="quarter" idx="10"/>
          </p:nvPr>
        </p:nvSpPr>
        <p:spPr>
          <a:ln/>
        </p:spPr>
        <p:txBody>
          <a:bodyPr/>
          <a:lstStyle>
            <a:lvl1pPr>
              <a:defRPr/>
            </a:lvl1pPr>
          </a:lstStyle>
          <a:p>
            <a:pPr>
              <a:defRPr/>
            </a:pPr>
            <a:fld id="{F18FE4C2-FAC4-4820-B30C-2377B1E326F1}" type="slidenum">
              <a:rPr lang="en-US"/>
              <a:pPr>
                <a:defRPr/>
              </a:pPr>
              <a:t>‹#›</a:t>
            </a:fld>
            <a:endParaRPr lang="en-US" dirty="0"/>
          </a:p>
        </p:txBody>
      </p:sp>
    </p:spTree>
  </p:cSld>
  <p:clrMapOvr>
    <a:masterClrMapping/>
  </p:clrMapOvr>
  <p:transition spd="slow">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2"/>
            <a:ext cx="8229600" cy="4525963"/>
          </a:xfrm>
          <a:prstGeom prst="rect">
            <a:avLst/>
          </a:prstGeom>
        </p:spPr>
        <p:txBody>
          <a:bodyPr/>
          <a:lstStyle/>
          <a:p>
            <a:pPr lvl="0"/>
            <a:endParaRPr lang="en-US" noProof="0" dirty="0"/>
          </a:p>
        </p:txBody>
      </p:sp>
      <p:sp>
        <p:nvSpPr>
          <p:cNvPr id="4" name="Rectangle 12"/>
          <p:cNvSpPr>
            <a:spLocks noGrp="1" noChangeArrowheads="1"/>
          </p:cNvSpPr>
          <p:nvPr>
            <p:ph type="sldNum" sz="quarter" idx="10"/>
          </p:nvPr>
        </p:nvSpPr>
        <p:spPr>
          <a:ln/>
        </p:spPr>
        <p:txBody>
          <a:bodyPr/>
          <a:lstStyle>
            <a:lvl1pPr>
              <a:defRPr/>
            </a:lvl1pPr>
          </a:lstStyle>
          <a:p>
            <a:pPr>
              <a:defRPr/>
            </a:pPr>
            <a:fld id="{E8B43859-AEF0-4DA9-9CB2-59B3037B84C0}" type="slidenum">
              <a:rPr lang="en-US"/>
              <a:pPr>
                <a:defRPr/>
              </a:pPr>
              <a:t>‹#›</a:t>
            </a:fld>
            <a:endParaRPr lang="en-US" dirty="0"/>
          </a:p>
        </p:txBody>
      </p:sp>
    </p:spTree>
  </p:cSld>
  <p:clrMapOvr>
    <a:masterClrMapping/>
  </p:clrMapOvr>
  <p:transition spd="slow">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2"/>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sldNum" sz="quarter" idx="10"/>
          </p:nvPr>
        </p:nvSpPr>
        <p:spPr>
          <a:ln/>
        </p:spPr>
        <p:txBody>
          <a:bodyPr/>
          <a:lstStyle>
            <a:lvl1pPr>
              <a:defRPr/>
            </a:lvl1pPr>
          </a:lstStyle>
          <a:p>
            <a:pPr>
              <a:defRPr/>
            </a:pPr>
            <a:fld id="{815D816E-9B26-450F-9DFE-00210645C622}" type="slidenum">
              <a:rPr lang="en-US"/>
              <a:pPr>
                <a:defRPr/>
              </a:pPr>
              <a:t>‹#›</a:t>
            </a:fld>
            <a:endParaRPr lang="en-US" dirty="0"/>
          </a:p>
        </p:txBody>
      </p:sp>
    </p:spTree>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2"/>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2"/>
          <p:cNvSpPr>
            <a:spLocks noGrp="1" noChangeArrowheads="1"/>
          </p:cNvSpPr>
          <p:nvPr>
            <p:ph type="sldNum" sz="quarter" idx="10"/>
          </p:nvPr>
        </p:nvSpPr>
        <p:spPr>
          <a:ln/>
        </p:spPr>
        <p:txBody>
          <a:bodyPr/>
          <a:lstStyle>
            <a:lvl1pPr>
              <a:defRPr/>
            </a:lvl1pPr>
          </a:lstStyle>
          <a:p>
            <a:pPr>
              <a:defRPr/>
            </a:pPr>
            <a:fld id="{07B3E9C1-7AE0-4D4C-A1E9-926D755CDEBA}" type="slidenum">
              <a:rPr lang="en-US"/>
              <a:pPr>
                <a:defRPr/>
              </a:pPr>
              <a:t>‹#›</a:t>
            </a:fld>
            <a:endParaRPr lang="en-US" dirty="0"/>
          </a:p>
        </p:txBody>
      </p:sp>
    </p:spTree>
  </p:cSld>
  <p:clrMapOvr>
    <a:masterClrMapping/>
  </p:clrMapOvr>
  <p:transition spd="slow">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a:prstGeom prst="rect">
            <a:avLst/>
          </a:prstGeo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smtClean="0"/>
              <a:t>Click to edit Master text styles</a:t>
            </a:r>
          </a:p>
        </p:txBody>
      </p:sp>
      <p:sp>
        <p:nvSpPr>
          <p:cNvPr id="4" name="Rectangle 12"/>
          <p:cNvSpPr>
            <a:spLocks noGrp="1" noChangeArrowheads="1"/>
          </p:cNvSpPr>
          <p:nvPr>
            <p:ph type="sldNum" sz="quarter" idx="10"/>
          </p:nvPr>
        </p:nvSpPr>
        <p:spPr>
          <a:ln/>
        </p:spPr>
        <p:txBody>
          <a:bodyPr/>
          <a:lstStyle>
            <a:lvl1pPr>
              <a:defRPr/>
            </a:lvl1pPr>
          </a:lstStyle>
          <a:p>
            <a:pPr>
              <a:defRPr/>
            </a:pPr>
            <a:fld id="{9977C1C4-553F-447C-9B8E-59FEDEF53CFF}" type="slidenum">
              <a:rPr lang="en-US"/>
              <a:pPr>
                <a:defRPr/>
              </a:pPr>
              <a:t>‹#›</a:t>
            </a:fld>
            <a:endParaRPr lang="en-US" dirty="0"/>
          </a:p>
        </p:txBody>
      </p:sp>
    </p:spTree>
  </p:cSld>
  <p:clrMapOvr>
    <a:masterClrMapping/>
  </p:clrMapOvr>
  <p:transition spd="slow">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sldNum" sz="quarter" idx="10"/>
          </p:nvPr>
        </p:nvSpPr>
        <p:spPr>
          <a:ln/>
        </p:spPr>
        <p:txBody>
          <a:bodyPr/>
          <a:lstStyle>
            <a:lvl1pPr>
              <a:defRPr/>
            </a:lvl1pPr>
          </a:lstStyle>
          <a:p>
            <a:pPr>
              <a:defRPr/>
            </a:pPr>
            <a:fld id="{3B24538C-4C70-4B79-A3FD-9AD5F6C4B2ED}" type="slidenum">
              <a:rPr lang="en-US"/>
              <a:pPr>
                <a:defRPr/>
              </a:pPr>
              <a:t>‹#›</a:t>
            </a:fld>
            <a:endParaRPr lang="en-US" dirty="0"/>
          </a:p>
        </p:txBody>
      </p:sp>
    </p:spTree>
  </p:cSld>
  <p:clrMapOvr>
    <a:masterClrMapping/>
  </p:clrMapOvr>
  <p:transition spd="slow">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a:prstGeom prst="rect">
            <a:avLst/>
          </a:prstGeo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2"/>
          <p:cNvSpPr>
            <a:spLocks noGrp="1" noChangeArrowheads="1"/>
          </p:cNvSpPr>
          <p:nvPr>
            <p:ph type="sldNum" sz="quarter" idx="10"/>
          </p:nvPr>
        </p:nvSpPr>
        <p:spPr>
          <a:ln/>
        </p:spPr>
        <p:txBody>
          <a:bodyPr/>
          <a:lstStyle>
            <a:lvl1pPr>
              <a:defRPr/>
            </a:lvl1pPr>
          </a:lstStyle>
          <a:p>
            <a:pPr>
              <a:defRPr/>
            </a:pPr>
            <a:fld id="{B24B8DDD-7ADE-4CDC-B7C7-B41977F40120}" type="slidenum">
              <a:rPr lang="en-US"/>
              <a:pPr>
                <a:defRPr/>
              </a:pPr>
              <a:t>‹#›</a:t>
            </a:fld>
            <a:endParaRPr lang="en-US" dirty="0"/>
          </a:p>
        </p:txBody>
      </p:sp>
    </p:spTree>
  </p:cSld>
  <p:clrMapOvr>
    <a:masterClrMapping/>
  </p:clrMapOvr>
  <p:transition spd="slow">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Rectangle 12"/>
          <p:cNvSpPr>
            <a:spLocks noGrp="1" noChangeArrowheads="1"/>
          </p:cNvSpPr>
          <p:nvPr>
            <p:ph type="sldNum" sz="quarter" idx="10"/>
          </p:nvPr>
        </p:nvSpPr>
        <p:spPr>
          <a:ln/>
        </p:spPr>
        <p:txBody>
          <a:bodyPr/>
          <a:lstStyle>
            <a:lvl1pPr>
              <a:defRPr/>
            </a:lvl1pPr>
          </a:lstStyle>
          <a:p>
            <a:pPr>
              <a:defRPr/>
            </a:pPr>
            <a:fld id="{6B3009C1-FE6E-40D1-91E7-2E7AFE1F5217}" type="slidenum">
              <a:rPr lang="en-US"/>
              <a:pPr>
                <a:defRPr/>
              </a:pPr>
              <a:t>‹#›</a:t>
            </a:fld>
            <a:endParaRPr lang="en-US" dirty="0"/>
          </a:p>
        </p:txBody>
      </p:sp>
    </p:spTree>
  </p:cSld>
  <p:clrMapOvr>
    <a:masterClrMapping/>
  </p:clrMapOvr>
  <p:transition spd="slow">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sldNum" sz="quarter" idx="10"/>
          </p:nvPr>
        </p:nvSpPr>
        <p:spPr>
          <a:ln/>
        </p:spPr>
        <p:txBody>
          <a:bodyPr/>
          <a:lstStyle>
            <a:lvl1pPr>
              <a:defRPr/>
            </a:lvl1pPr>
          </a:lstStyle>
          <a:p>
            <a:pPr>
              <a:defRPr/>
            </a:pPr>
            <a:fld id="{D651222F-2D7C-4989-ADE6-DF8650E965E3}" type="slidenum">
              <a:rPr lang="en-US"/>
              <a:pPr>
                <a:defRPr/>
              </a:pPr>
              <a:t>‹#›</a:t>
            </a:fld>
            <a:endParaRPr lang="en-US" dirty="0"/>
          </a:p>
        </p:txBody>
      </p:sp>
    </p:spTree>
  </p:cSld>
  <p:clrMapOvr>
    <a:masterClrMapping/>
  </p:clrMapOvr>
  <p:transition spd="slow">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a:prstGeom prst="rect">
            <a:avLst/>
          </a:prstGeo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a:prstGeom prst="rect">
            <a:avLst/>
          </a:prstGeo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pPr>
              <a:defRPr/>
            </a:pPr>
            <a:fld id="{6D52CFEB-8A59-4EC3-8A60-CA38CF48CB76}" type="slidenum">
              <a:rPr lang="en-US"/>
              <a:pPr>
                <a:defRPr/>
              </a:pPr>
              <a:t>‹#›</a:t>
            </a:fld>
            <a:endParaRPr lang="en-US" dirty="0"/>
          </a:p>
        </p:txBody>
      </p:sp>
    </p:spTree>
  </p:cSld>
  <p:clrMapOvr>
    <a:masterClrMapping/>
  </p:clrMapOvr>
  <p:transition spd="slow">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pPr>
              <a:defRPr/>
            </a:pPr>
            <a:fld id="{3E3F9E06-946B-4FA4-AE2D-2B10521F7D22}" type="slidenum">
              <a:rPr lang="en-US"/>
              <a:pPr>
                <a:defRPr/>
              </a:pPr>
              <a:t>‹#›</a:t>
            </a:fld>
            <a:endParaRPr lang="en-US" dirty="0"/>
          </a:p>
        </p:txBody>
      </p:sp>
    </p:spTree>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32" name="Text Box 8"/>
          <p:cNvSpPr txBox="1">
            <a:spLocks noChangeArrowheads="1"/>
          </p:cNvSpPr>
          <p:nvPr userDrawn="1"/>
        </p:nvSpPr>
        <p:spPr bwMode="auto">
          <a:xfrm>
            <a:off x="35496" y="6559460"/>
            <a:ext cx="1944216" cy="253916"/>
          </a:xfrm>
          <a:prstGeom prst="rect">
            <a:avLst/>
          </a:prstGeom>
          <a:noFill/>
          <a:ln w="9525">
            <a:noFill/>
            <a:miter lim="800000"/>
            <a:headEnd type="none" w="sm" len="sm"/>
            <a:tailEnd type="none" w="sm" len="sm"/>
          </a:ln>
          <a:effectLst/>
        </p:spPr>
        <p:txBody>
          <a:bodyPr wrap="square">
            <a:spAutoFit/>
          </a:bodyPr>
          <a:lstStyle/>
          <a:p>
            <a:pPr algn="l">
              <a:spcBef>
                <a:spcPct val="50000"/>
              </a:spcBef>
              <a:defRPr/>
            </a:pPr>
            <a:r>
              <a:rPr lang="en-US" sz="1050" b="0" dirty="0" smtClean="0">
                <a:solidFill>
                  <a:srgbClr val="5E5E5E"/>
                </a:solidFill>
                <a:latin typeface="Bodoni MT" pitchFamily="18" charset="0"/>
              </a:rPr>
              <a:t>ADVIK  CORPORATE</a:t>
            </a:r>
            <a:r>
              <a:rPr lang="en-US" sz="1050" b="0" baseline="0" dirty="0" smtClean="0">
                <a:solidFill>
                  <a:srgbClr val="5E5E5E"/>
                </a:solidFill>
                <a:latin typeface="Bodoni MT" pitchFamily="18" charset="0"/>
              </a:rPr>
              <a:t> - HR</a:t>
            </a:r>
            <a:endParaRPr lang="en-US" sz="1050" b="0" dirty="0">
              <a:solidFill>
                <a:srgbClr val="5E5E5E"/>
              </a:solidFill>
              <a:latin typeface="Bodoni MT" pitchFamily="18" charset="0"/>
            </a:endParaRPr>
          </a:p>
        </p:txBody>
      </p:sp>
      <p:sp>
        <p:nvSpPr>
          <p:cNvPr id="1034" name="Line 10"/>
          <p:cNvSpPr>
            <a:spLocks noChangeShapeType="1"/>
          </p:cNvSpPr>
          <p:nvPr userDrawn="1"/>
        </p:nvSpPr>
        <p:spPr bwMode="auto">
          <a:xfrm>
            <a:off x="0" y="620688"/>
            <a:ext cx="9144000" cy="0"/>
          </a:xfrm>
          <a:prstGeom prst="line">
            <a:avLst/>
          </a:prstGeom>
          <a:noFill/>
          <a:ln w="57150">
            <a:solidFill>
              <a:srgbClr val="FF0000"/>
            </a:solidFill>
            <a:round/>
            <a:headEnd/>
            <a:tailEnd/>
          </a:ln>
          <a:effectLst/>
        </p:spPr>
        <p:txBody>
          <a:bodyPr/>
          <a:lstStyle/>
          <a:p>
            <a:pPr algn="ctr">
              <a:defRPr/>
            </a:pPr>
            <a:endParaRPr lang="en-US" sz="1350" dirty="0"/>
          </a:p>
        </p:txBody>
      </p:sp>
      <p:sp>
        <p:nvSpPr>
          <p:cNvPr id="1035" name="Line 11"/>
          <p:cNvSpPr>
            <a:spLocks noChangeShapeType="1"/>
          </p:cNvSpPr>
          <p:nvPr userDrawn="1"/>
        </p:nvSpPr>
        <p:spPr bwMode="auto">
          <a:xfrm>
            <a:off x="0" y="6525344"/>
            <a:ext cx="9144000" cy="0"/>
          </a:xfrm>
          <a:prstGeom prst="line">
            <a:avLst/>
          </a:prstGeom>
          <a:noFill/>
          <a:ln w="28575">
            <a:solidFill>
              <a:srgbClr val="FF0000"/>
            </a:solidFill>
            <a:round/>
            <a:headEnd/>
            <a:tailEnd/>
          </a:ln>
          <a:effectLst/>
        </p:spPr>
        <p:txBody>
          <a:bodyPr/>
          <a:lstStyle/>
          <a:p>
            <a:pPr algn="ctr">
              <a:defRPr/>
            </a:pPr>
            <a:endParaRPr lang="en-US" sz="1350" dirty="0"/>
          </a:p>
        </p:txBody>
      </p:sp>
      <p:sp>
        <p:nvSpPr>
          <p:cNvPr id="1036" name="Rectangle 12"/>
          <p:cNvSpPr>
            <a:spLocks noGrp="1" noChangeArrowheads="1"/>
          </p:cNvSpPr>
          <p:nvPr>
            <p:ph type="sldNum" sz="quarter" idx="4"/>
          </p:nvPr>
        </p:nvSpPr>
        <p:spPr bwMode="auto">
          <a:xfrm>
            <a:off x="6858000" y="6559460"/>
            <a:ext cx="2209800" cy="24139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257175" indent="-257175" algn="r">
              <a:buNone/>
              <a:defRPr sz="1050">
                <a:latin typeface="Arial" charset="0"/>
              </a:defRPr>
            </a:lvl1pPr>
          </a:lstStyle>
          <a:p>
            <a:pPr>
              <a:defRPr/>
            </a:pPr>
            <a:r>
              <a:rPr lang="en-US" dirty="0" smtClean="0"/>
              <a:t>Slide  &lt;#&gt;</a:t>
            </a:r>
            <a:endParaRPr lang="en-US" dirty="0"/>
          </a:p>
        </p:txBody>
      </p:sp>
      <p:pic>
        <p:nvPicPr>
          <p:cNvPr id="2" name="Picture 9" descr="advik"/>
          <p:cNvPicPr>
            <a:picLocks noChangeAspect="1" noChangeArrowheads="1"/>
          </p:cNvPicPr>
          <p:nvPr userDrawn="1"/>
        </p:nvPicPr>
        <p:blipFill>
          <a:blip r:embed="rId15"/>
          <a:srcRect/>
          <a:stretch>
            <a:fillRect/>
          </a:stretch>
        </p:blipFill>
        <p:spPr bwMode="auto">
          <a:xfrm>
            <a:off x="35496" y="44624"/>
            <a:ext cx="1612979" cy="50405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spd="slow">
    <p:wipe dir="r"/>
  </p:transition>
  <p:timing>
    <p:tnLst>
      <p:par>
        <p:cTn id="1" dur="indefinite" restart="never" nodeType="tmRoot"/>
      </p:par>
    </p:tnLst>
  </p:timing>
  <p:hf hdr="0" ftr="0" dt="0"/>
  <p:txStyles>
    <p:titleStyle>
      <a:lvl1pPr algn="ctr" rtl="0" eaLnBrk="0" fontAlgn="base" hangingPunct="0">
        <a:spcBef>
          <a:spcPct val="0"/>
        </a:spcBef>
        <a:spcAft>
          <a:spcPct val="0"/>
        </a:spcAft>
        <a:defRPr sz="3300">
          <a:solidFill>
            <a:schemeClr val="tx2"/>
          </a:solidFill>
          <a:latin typeface="+mj-lt"/>
          <a:ea typeface="+mj-ea"/>
          <a:cs typeface="+mj-cs"/>
        </a:defRPr>
      </a:lvl1pPr>
      <a:lvl2pPr algn="ctr" rtl="0" eaLnBrk="0" fontAlgn="base" hangingPunct="0">
        <a:spcBef>
          <a:spcPct val="0"/>
        </a:spcBef>
        <a:spcAft>
          <a:spcPct val="0"/>
        </a:spcAft>
        <a:defRPr sz="3300">
          <a:solidFill>
            <a:schemeClr val="tx2"/>
          </a:solidFill>
          <a:latin typeface="Arial" charset="0"/>
        </a:defRPr>
      </a:lvl2pPr>
      <a:lvl3pPr algn="ctr" rtl="0" eaLnBrk="0" fontAlgn="base" hangingPunct="0">
        <a:spcBef>
          <a:spcPct val="0"/>
        </a:spcBef>
        <a:spcAft>
          <a:spcPct val="0"/>
        </a:spcAft>
        <a:defRPr sz="3300">
          <a:solidFill>
            <a:schemeClr val="tx2"/>
          </a:solidFill>
          <a:latin typeface="Arial" charset="0"/>
        </a:defRPr>
      </a:lvl3pPr>
      <a:lvl4pPr algn="ctr" rtl="0" eaLnBrk="0" fontAlgn="base" hangingPunct="0">
        <a:spcBef>
          <a:spcPct val="0"/>
        </a:spcBef>
        <a:spcAft>
          <a:spcPct val="0"/>
        </a:spcAft>
        <a:defRPr sz="3300">
          <a:solidFill>
            <a:schemeClr val="tx2"/>
          </a:solidFill>
          <a:latin typeface="Arial" charset="0"/>
        </a:defRPr>
      </a:lvl4pPr>
      <a:lvl5pPr algn="ctr" rtl="0" eaLnBrk="0" fontAlgn="base" hangingPunct="0">
        <a:spcBef>
          <a:spcPct val="0"/>
        </a:spcBef>
        <a:spcAft>
          <a:spcPct val="0"/>
        </a:spcAft>
        <a:defRPr sz="3300">
          <a:solidFill>
            <a:schemeClr val="tx2"/>
          </a:solidFill>
          <a:latin typeface="Arial" charset="0"/>
        </a:defRPr>
      </a:lvl5pPr>
      <a:lvl6pPr marL="342900" algn="ctr" rtl="0" fontAlgn="base">
        <a:spcBef>
          <a:spcPct val="0"/>
        </a:spcBef>
        <a:spcAft>
          <a:spcPct val="0"/>
        </a:spcAft>
        <a:defRPr sz="3300">
          <a:solidFill>
            <a:schemeClr val="tx2"/>
          </a:solidFill>
          <a:latin typeface="Arial" charset="0"/>
        </a:defRPr>
      </a:lvl6pPr>
      <a:lvl7pPr marL="685800" algn="ctr" rtl="0" fontAlgn="base">
        <a:spcBef>
          <a:spcPct val="0"/>
        </a:spcBef>
        <a:spcAft>
          <a:spcPct val="0"/>
        </a:spcAft>
        <a:defRPr sz="3300">
          <a:solidFill>
            <a:schemeClr val="tx2"/>
          </a:solidFill>
          <a:latin typeface="Arial" charset="0"/>
        </a:defRPr>
      </a:lvl7pPr>
      <a:lvl8pPr marL="1028700" algn="ctr" rtl="0" fontAlgn="base">
        <a:spcBef>
          <a:spcPct val="0"/>
        </a:spcBef>
        <a:spcAft>
          <a:spcPct val="0"/>
        </a:spcAft>
        <a:defRPr sz="3300">
          <a:solidFill>
            <a:schemeClr val="tx2"/>
          </a:solidFill>
          <a:latin typeface="Arial" charset="0"/>
        </a:defRPr>
      </a:lvl8pPr>
      <a:lvl9pPr marL="1371600" algn="ctr" rtl="0" fontAlgn="base">
        <a:spcBef>
          <a:spcPct val="0"/>
        </a:spcBef>
        <a:spcAft>
          <a:spcPct val="0"/>
        </a:spcAft>
        <a:defRPr sz="3300">
          <a:solidFill>
            <a:schemeClr val="tx2"/>
          </a:solidFill>
          <a:latin typeface="Arial" charset="0"/>
        </a:defRPr>
      </a:lvl9pPr>
    </p:titleStyle>
    <p:body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defRPr>
      </a:lvl2pPr>
      <a:lvl3pPr marL="857250" indent="-171450" algn="l" rtl="0" eaLnBrk="0" fontAlgn="base" hangingPunct="0">
        <a:spcBef>
          <a:spcPct val="20000"/>
        </a:spcBef>
        <a:spcAft>
          <a:spcPct val="0"/>
        </a:spcAft>
        <a:buChar char="•"/>
        <a:defRPr sz="1800">
          <a:solidFill>
            <a:schemeClr val="tx1"/>
          </a:solidFill>
          <a:latin typeface="+mn-lt"/>
        </a:defRPr>
      </a:lvl3pPr>
      <a:lvl4pPr marL="1200150" indent="-171450" algn="l" rtl="0" eaLnBrk="0" fontAlgn="base" hangingPunct="0">
        <a:spcBef>
          <a:spcPct val="20000"/>
        </a:spcBef>
        <a:spcAft>
          <a:spcPct val="0"/>
        </a:spcAft>
        <a:buChar char="–"/>
        <a:defRPr sz="1500">
          <a:solidFill>
            <a:schemeClr val="tx1"/>
          </a:solidFill>
          <a:latin typeface="+mn-lt"/>
        </a:defRPr>
      </a:lvl4pPr>
      <a:lvl5pPr marL="1543050" indent="-171450" algn="l" rtl="0" eaLnBrk="0" fontAlgn="base" hangingPunct="0">
        <a:spcBef>
          <a:spcPct val="20000"/>
        </a:spcBef>
        <a:spcAft>
          <a:spcPct val="0"/>
        </a:spcAft>
        <a:buChar char="»"/>
        <a:defRPr sz="1500">
          <a:solidFill>
            <a:schemeClr val="tx1"/>
          </a:solidFill>
          <a:latin typeface="+mn-lt"/>
        </a:defRPr>
      </a:lvl5pPr>
      <a:lvl6pPr marL="1885950" indent="-171450" algn="l" rtl="0" fontAlgn="base">
        <a:spcBef>
          <a:spcPct val="20000"/>
        </a:spcBef>
        <a:spcAft>
          <a:spcPct val="0"/>
        </a:spcAft>
        <a:buChar char="»"/>
        <a:defRPr sz="1500">
          <a:solidFill>
            <a:schemeClr val="tx1"/>
          </a:solidFill>
          <a:latin typeface="+mn-lt"/>
        </a:defRPr>
      </a:lvl6pPr>
      <a:lvl7pPr marL="2228850" indent="-171450" algn="l" rtl="0" fontAlgn="base">
        <a:spcBef>
          <a:spcPct val="20000"/>
        </a:spcBef>
        <a:spcAft>
          <a:spcPct val="0"/>
        </a:spcAft>
        <a:buChar char="»"/>
        <a:defRPr sz="1500">
          <a:solidFill>
            <a:schemeClr val="tx1"/>
          </a:solidFill>
          <a:latin typeface="+mn-lt"/>
        </a:defRPr>
      </a:lvl7pPr>
      <a:lvl8pPr marL="2571750" indent="-171450" algn="l" rtl="0" fontAlgn="base">
        <a:spcBef>
          <a:spcPct val="20000"/>
        </a:spcBef>
        <a:spcAft>
          <a:spcPct val="0"/>
        </a:spcAft>
        <a:buChar char="»"/>
        <a:defRPr sz="1500">
          <a:solidFill>
            <a:schemeClr val="tx1"/>
          </a:solidFill>
          <a:latin typeface="+mn-lt"/>
        </a:defRPr>
      </a:lvl8pPr>
      <a:lvl9pPr marL="2914650" indent="-171450" algn="l" rtl="0" fontAlgn="base">
        <a:spcBef>
          <a:spcPct val="20000"/>
        </a:spcBef>
        <a:spcAft>
          <a:spcPct val="0"/>
        </a:spcAft>
        <a:buChar char="»"/>
        <a:defRPr sz="1500">
          <a:solidFill>
            <a:schemeClr val="tx1"/>
          </a:solidFill>
          <a:latin typeface="+mn-lt"/>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1</a:t>
            </a:fld>
            <a:endParaRPr lang="en-US" dirty="0"/>
          </a:p>
        </p:txBody>
      </p:sp>
      <p:sp>
        <p:nvSpPr>
          <p:cNvPr id="3" name="Rectangle 4"/>
          <p:cNvSpPr>
            <a:spLocks noChangeArrowheads="1"/>
          </p:cNvSpPr>
          <p:nvPr/>
        </p:nvSpPr>
        <p:spPr bwMode="auto">
          <a:xfrm>
            <a:off x="561975" y="1631950"/>
            <a:ext cx="8075613"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762000" indent="-762000">
              <a:defRPr sz="4000" b="1">
                <a:solidFill>
                  <a:schemeClr val="tx1"/>
                </a:solidFill>
                <a:latin typeface="Arial" panose="020B0604020202020204" pitchFamily="34" charset="0"/>
              </a:defRPr>
            </a:lvl1pPr>
            <a:lvl2pPr marL="762000" indent="-762000">
              <a:defRPr sz="4000" b="1">
                <a:solidFill>
                  <a:schemeClr val="tx1"/>
                </a:solidFill>
                <a:latin typeface="Arial" panose="020B0604020202020204" pitchFamily="34" charset="0"/>
              </a:defRPr>
            </a:lvl2pPr>
            <a:lvl3pPr marL="762000" indent="-762000">
              <a:defRPr sz="4000" b="1">
                <a:solidFill>
                  <a:schemeClr val="tx1"/>
                </a:solidFill>
                <a:latin typeface="Arial" panose="020B0604020202020204" pitchFamily="34" charset="0"/>
              </a:defRPr>
            </a:lvl3pPr>
            <a:lvl4pPr marL="762000" indent="-762000">
              <a:defRPr sz="4000" b="1">
                <a:solidFill>
                  <a:schemeClr val="tx1"/>
                </a:solidFill>
                <a:latin typeface="Arial" panose="020B0604020202020204" pitchFamily="34" charset="0"/>
              </a:defRPr>
            </a:lvl4pPr>
            <a:lvl5pPr marL="762000" indent="-762000">
              <a:defRPr sz="4000" b="1">
                <a:solidFill>
                  <a:schemeClr val="tx1"/>
                </a:solidFill>
                <a:latin typeface="Arial" panose="020B0604020202020204" pitchFamily="34" charset="0"/>
              </a:defRPr>
            </a:lvl5pPr>
            <a:lvl6pPr marL="1219200" indent="-762000" fontAlgn="base">
              <a:spcBef>
                <a:spcPct val="0"/>
              </a:spcBef>
              <a:spcAft>
                <a:spcPct val="0"/>
              </a:spcAft>
              <a:defRPr sz="4000" b="1">
                <a:solidFill>
                  <a:schemeClr val="tx1"/>
                </a:solidFill>
                <a:latin typeface="Arial" panose="020B0604020202020204" pitchFamily="34" charset="0"/>
              </a:defRPr>
            </a:lvl6pPr>
            <a:lvl7pPr marL="1676400" indent="-762000" fontAlgn="base">
              <a:spcBef>
                <a:spcPct val="0"/>
              </a:spcBef>
              <a:spcAft>
                <a:spcPct val="0"/>
              </a:spcAft>
              <a:defRPr sz="4000" b="1">
                <a:solidFill>
                  <a:schemeClr val="tx1"/>
                </a:solidFill>
                <a:latin typeface="Arial" panose="020B0604020202020204" pitchFamily="34" charset="0"/>
              </a:defRPr>
            </a:lvl7pPr>
            <a:lvl8pPr marL="2133600" indent="-762000" fontAlgn="base">
              <a:spcBef>
                <a:spcPct val="0"/>
              </a:spcBef>
              <a:spcAft>
                <a:spcPct val="0"/>
              </a:spcAft>
              <a:defRPr sz="4000" b="1">
                <a:solidFill>
                  <a:schemeClr val="tx1"/>
                </a:solidFill>
                <a:latin typeface="Arial" panose="020B0604020202020204" pitchFamily="34" charset="0"/>
              </a:defRPr>
            </a:lvl8pPr>
            <a:lvl9pPr marL="2590800" indent="-762000" fontAlgn="base">
              <a:spcBef>
                <a:spcPct val="0"/>
              </a:spcBef>
              <a:spcAft>
                <a:spcPct val="0"/>
              </a:spcAft>
              <a:defRPr sz="4000" b="1">
                <a:solidFill>
                  <a:schemeClr val="tx1"/>
                </a:solidFill>
                <a:latin typeface="Arial" panose="020B0604020202020204" pitchFamily="34" charset="0"/>
              </a:defRPr>
            </a:lvl9pPr>
          </a:lstStyle>
          <a:p>
            <a:pPr algn="ctr"/>
            <a:r>
              <a:rPr lang="en-US" sz="3200" b="0" dirty="0"/>
              <a:t>The Toyota Way</a:t>
            </a:r>
            <a:br>
              <a:rPr lang="en-US" sz="3200" b="0" dirty="0"/>
            </a:br>
            <a:r>
              <a:rPr lang="en-US" sz="3200" b="0" dirty="0"/>
              <a:t/>
            </a:r>
            <a:br>
              <a:rPr lang="en-US" sz="3200" b="0" dirty="0"/>
            </a:br>
            <a:r>
              <a:rPr lang="en-US" sz="3200" b="0" dirty="0"/>
              <a:t>Principle 11 – Respect you extended network of </a:t>
            </a:r>
            <a:r>
              <a:rPr lang="en-US" sz="3200" b="0" dirty="0">
                <a:solidFill>
                  <a:schemeClr val="accent1"/>
                </a:solidFill>
              </a:rPr>
              <a:t>Partners</a:t>
            </a:r>
            <a:r>
              <a:rPr lang="en-US" sz="3200" b="0" dirty="0"/>
              <a:t> and </a:t>
            </a:r>
            <a:r>
              <a:rPr lang="en-US" sz="3200" b="0" dirty="0">
                <a:solidFill>
                  <a:schemeClr val="accent1"/>
                </a:solidFill>
              </a:rPr>
              <a:t>Suppliers</a:t>
            </a:r>
            <a:r>
              <a:rPr lang="en-US" sz="3200" b="0" dirty="0"/>
              <a:t> by challenging them improve.</a:t>
            </a:r>
            <a:br>
              <a:rPr lang="en-US" sz="3200" b="0" dirty="0"/>
            </a:br>
            <a:endParaRPr lang="en-US" sz="3200" b="0" dirty="0"/>
          </a:p>
        </p:txBody>
      </p:sp>
    </p:spTree>
  </p:cSld>
  <p:clrMapOvr>
    <a:masterClrMapping/>
  </p:clrMapOvr>
  <p:transition spd="slow">
    <p:wedg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2</a:t>
            </a:fld>
            <a:endParaRPr lang="en-US" dirty="0"/>
          </a:p>
        </p:txBody>
      </p:sp>
      <p:sp>
        <p:nvSpPr>
          <p:cNvPr id="3" name="AutoShape 4"/>
          <p:cNvSpPr>
            <a:spLocks noChangeArrowheads="1"/>
          </p:cNvSpPr>
          <p:nvPr/>
        </p:nvSpPr>
        <p:spPr bwMode="auto">
          <a:xfrm>
            <a:off x="1219200" y="1745704"/>
            <a:ext cx="5105400" cy="44196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solidFill>
                <a:schemeClr val="accent2"/>
              </a:solidFill>
            </a:endParaRPr>
          </a:p>
        </p:txBody>
      </p:sp>
      <p:sp>
        <p:nvSpPr>
          <p:cNvPr id="5" name="Text Box 5"/>
          <p:cNvSpPr txBox="1">
            <a:spLocks noChangeArrowheads="1"/>
          </p:cNvSpPr>
          <p:nvPr/>
        </p:nvSpPr>
        <p:spPr bwMode="auto">
          <a:xfrm>
            <a:off x="2727325" y="5058817"/>
            <a:ext cx="31400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6" name="Text Box 6"/>
          <p:cNvSpPr txBox="1">
            <a:spLocks noChangeArrowheads="1"/>
          </p:cNvSpPr>
          <p:nvPr/>
        </p:nvSpPr>
        <p:spPr bwMode="auto">
          <a:xfrm>
            <a:off x="2286000" y="5708104"/>
            <a:ext cx="2838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Long Term </a:t>
            </a:r>
            <a:r>
              <a:rPr lang="en-US">
                <a:solidFill>
                  <a:srgbClr val="FF3300"/>
                </a:solidFill>
              </a:rPr>
              <a:t>PHILOSOPHY</a:t>
            </a:r>
          </a:p>
        </p:txBody>
      </p:sp>
      <p:sp>
        <p:nvSpPr>
          <p:cNvPr id="7" name="Text Box 7"/>
          <p:cNvSpPr txBox="1">
            <a:spLocks noChangeArrowheads="1"/>
          </p:cNvSpPr>
          <p:nvPr/>
        </p:nvSpPr>
        <p:spPr bwMode="auto">
          <a:xfrm>
            <a:off x="2362200" y="4946104"/>
            <a:ext cx="2819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t>The right </a:t>
            </a:r>
            <a:r>
              <a:rPr lang="en-US">
                <a:solidFill>
                  <a:srgbClr val="FF3300"/>
                </a:solidFill>
              </a:rPr>
              <a:t>PROCESS</a:t>
            </a:r>
            <a:r>
              <a:rPr lang="en-US"/>
              <a:t> will produce the right results</a:t>
            </a:r>
          </a:p>
        </p:txBody>
      </p:sp>
      <p:sp>
        <p:nvSpPr>
          <p:cNvPr id="8" name="Text Box 8"/>
          <p:cNvSpPr txBox="1">
            <a:spLocks noChangeArrowheads="1"/>
          </p:cNvSpPr>
          <p:nvPr/>
        </p:nvSpPr>
        <p:spPr bwMode="auto">
          <a:xfrm>
            <a:off x="2286000" y="3726904"/>
            <a:ext cx="28956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t>Add value to the organization by developing your </a:t>
            </a:r>
            <a:r>
              <a:rPr lang="en-US">
                <a:solidFill>
                  <a:srgbClr val="FF3300"/>
                </a:solidFill>
              </a:rPr>
              <a:t>PEOPLE and PARTNERS</a:t>
            </a:r>
          </a:p>
        </p:txBody>
      </p:sp>
      <p:sp>
        <p:nvSpPr>
          <p:cNvPr id="9" name="Text Box 9"/>
          <p:cNvSpPr txBox="1">
            <a:spLocks noChangeArrowheads="1"/>
          </p:cNvSpPr>
          <p:nvPr/>
        </p:nvSpPr>
        <p:spPr bwMode="auto">
          <a:xfrm>
            <a:off x="2895600" y="2812504"/>
            <a:ext cx="17526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t>Continuously solving root </a:t>
            </a:r>
            <a:r>
              <a:rPr lang="en-US">
                <a:solidFill>
                  <a:srgbClr val="FF3300"/>
                </a:solidFill>
              </a:rPr>
              <a:t>PROBLEMS</a:t>
            </a:r>
          </a:p>
        </p:txBody>
      </p:sp>
      <p:sp>
        <p:nvSpPr>
          <p:cNvPr id="10" name="Line 10"/>
          <p:cNvSpPr>
            <a:spLocks noChangeShapeType="1"/>
          </p:cNvSpPr>
          <p:nvPr/>
        </p:nvSpPr>
        <p:spPr bwMode="auto">
          <a:xfrm>
            <a:off x="1524000" y="5708104"/>
            <a:ext cx="4495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1" name="Line 11"/>
          <p:cNvSpPr>
            <a:spLocks noChangeShapeType="1"/>
          </p:cNvSpPr>
          <p:nvPr/>
        </p:nvSpPr>
        <p:spPr bwMode="auto">
          <a:xfrm>
            <a:off x="1981200" y="4869904"/>
            <a:ext cx="3581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Line 12"/>
          <p:cNvSpPr>
            <a:spLocks noChangeShapeType="1"/>
          </p:cNvSpPr>
          <p:nvPr/>
        </p:nvSpPr>
        <p:spPr bwMode="auto">
          <a:xfrm>
            <a:off x="2667000" y="3726904"/>
            <a:ext cx="2209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p:nvSpPr>
        <p:spPr bwMode="auto">
          <a:xfrm>
            <a:off x="6384925" y="5719217"/>
            <a:ext cx="13509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Principle</a:t>
            </a:r>
            <a:r>
              <a:rPr lang="en-US"/>
              <a:t> 1</a:t>
            </a:r>
          </a:p>
        </p:txBody>
      </p:sp>
      <p:sp>
        <p:nvSpPr>
          <p:cNvPr id="14" name="Text Box 14"/>
          <p:cNvSpPr txBox="1">
            <a:spLocks noChangeArrowheads="1"/>
          </p:cNvSpPr>
          <p:nvPr/>
        </p:nvSpPr>
        <p:spPr bwMode="auto">
          <a:xfrm>
            <a:off x="6080125" y="5033417"/>
            <a:ext cx="1681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Principles</a:t>
            </a:r>
            <a:r>
              <a:rPr lang="en-US"/>
              <a:t> 2-8</a:t>
            </a:r>
          </a:p>
        </p:txBody>
      </p:sp>
      <p:sp>
        <p:nvSpPr>
          <p:cNvPr id="15" name="Text Box 15"/>
          <p:cNvSpPr txBox="1">
            <a:spLocks noChangeArrowheads="1"/>
          </p:cNvSpPr>
          <p:nvPr/>
        </p:nvSpPr>
        <p:spPr bwMode="auto">
          <a:xfrm>
            <a:off x="6019800" y="4082504"/>
            <a:ext cx="18081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Principles</a:t>
            </a:r>
            <a:r>
              <a:rPr lang="en-US"/>
              <a:t> 9-11</a:t>
            </a:r>
          </a:p>
        </p:txBody>
      </p:sp>
      <p:sp>
        <p:nvSpPr>
          <p:cNvPr id="16" name="Text Box 16"/>
          <p:cNvSpPr txBox="1">
            <a:spLocks noChangeArrowheads="1"/>
          </p:cNvSpPr>
          <p:nvPr/>
        </p:nvSpPr>
        <p:spPr bwMode="auto">
          <a:xfrm>
            <a:off x="6003925" y="3128417"/>
            <a:ext cx="200025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a:t>Principles</a:t>
            </a:r>
            <a:r>
              <a:rPr lang="en-US"/>
              <a:t> </a:t>
            </a:r>
            <a:r>
              <a:rPr lang="en-US" sz="2000"/>
              <a:t>12-14</a:t>
            </a:r>
          </a:p>
        </p:txBody>
      </p:sp>
      <p:sp>
        <p:nvSpPr>
          <p:cNvPr id="17" name="Rectangle 17"/>
          <p:cNvSpPr>
            <a:spLocks noChangeArrowheads="1"/>
          </p:cNvSpPr>
          <p:nvPr/>
        </p:nvSpPr>
        <p:spPr bwMode="auto">
          <a:xfrm>
            <a:off x="0" y="947192"/>
            <a:ext cx="9144000"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000" b="1">
                <a:solidFill>
                  <a:schemeClr val="tx1"/>
                </a:solidFill>
                <a:latin typeface="Arial" panose="020B0604020202020204" pitchFamily="34" charset="0"/>
              </a:defRPr>
            </a:lvl1pPr>
            <a:lvl2pPr>
              <a:defRPr sz="4000" b="1">
                <a:solidFill>
                  <a:schemeClr val="tx1"/>
                </a:solidFill>
                <a:latin typeface="Arial" panose="020B0604020202020204" pitchFamily="34" charset="0"/>
              </a:defRPr>
            </a:lvl2pPr>
            <a:lvl3pPr>
              <a:defRPr sz="4000" b="1">
                <a:solidFill>
                  <a:schemeClr val="tx1"/>
                </a:solidFill>
                <a:latin typeface="Arial" panose="020B0604020202020204" pitchFamily="34" charset="0"/>
              </a:defRPr>
            </a:lvl3pPr>
            <a:lvl4pPr>
              <a:defRPr sz="4000" b="1">
                <a:solidFill>
                  <a:schemeClr val="tx1"/>
                </a:solidFill>
                <a:latin typeface="Arial" panose="020B0604020202020204" pitchFamily="34" charset="0"/>
              </a:defRPr>
            </a:lvl4pPr>
            <a:lvl5pPr>
              <a:defRPr sz="4000" b="1">
                <a:solidFill>
                  <a:schemeClr val="tx1"/>
                </a:solidFill>
                <a:latin typeface="Arial" panose="020B0604020202020204" pitchFamily="34" charset="0"/>
              </a:defRPr>
            </a:lvl5pPr>
            <a:lvl6pPr marL="457200" fontAlgn="base">
              <a:spcBef>
                <a:spcPct val="0"/>
              </a:spcBef>
              <a:spcAft>
                <a:spcPct val="0"/>
              </a:spcAft>
              <a:defRPr sz="4000" b="1">
                <a:solidFill>
                  <a:schemeClr val="tx1"/>
                </a:solidFill>
                <a:latin typeface="Arial" panose="020B0604020202020204" pitchFamily="34" charset="0"/>
              </a:defRPr>
            </a:lvl6pPr>
            <a:lvl7pPr marL="914400" fontAlgn="base">
              <a:spcBef>
                <a:spcPct val="0"/>
              </a:spcBef>
              <a:spcAft>
                <a:spcPct val="0"/>
              </a:spcAft>
              <a:defRPr sz="4000" b="1">
                <a:solidFill>
                  <a:schemeClr val="tx1"/>
                </a:solidFill>
                <a:latin typeface="Arial" panose="020B0604020202020204" pitchFamily="34" charset="0"/>
              </a:defRPr>
            </a:lvl7pPr>
            <a:lvl8pPr marL="1371600" fontAlgn="base">
              <a:spcBef>
                <a:spcPct val="0"/>
              </a:spcBef>
              <a:spcAft>
                <a:spcPct val="0"/>
              </a:spcAft>
              <a:defRPr sz="4000" b="1">
                <a:solidFill>
                  <a:schemeClr val="tx1"/>
                </a:solidFill>
                <a:latin typeface="Arial" panose="020B0604020202020204" pitchFamily="34" charset="0"/>
              </a:defRPr>
            </a:lvl8pPr>
            <a:lvl9pPr marL="1828800" fontAlgn="base">
              <a:spcBef>
                <a:spcPct val="0"/>
              </a:spcBef>
              <a:spcAft>
                <a:spcPct val="0"/>
              </a:spcAft>
              <a:defRPr sz="4000" b="1">
                <a:solidFill>
                  <a:schemeClr val="tx1"/>
                </a:solidFill>
                <a:latin typeface="Arial" panose="020B0604020202020204" pitchFamily="34" charset="0"/>
              </a:defRPr>
            </a:lvl9pPr>
          </a:lstStyle>
          <a:p>
            <a:pPr algn="ctr"/>
            <a:r>
              <a:rPr lang="en-US" sz="2700" b="0"/>
              <a:t>The Toyota Approach : 4Ps</a:t>
            </a:r>
          </a:p>
        </p:txBody>
      </p:sp>
    </p:spTree>
    <p:extLst>
      <p:ext uri="{BB962C8B-B14F-4D97-AF65-F5344CB8AC3E}">
        <p14:creationId xmlns:p14="http://schemas.microsoft.com/office/powerpoint/2010/main" val="2207010960"/>
      </p:ext>
    </p:extLst>
  </p:cSld>
  <p:clrMapOvr>
    <a:masterClrMapping/>
  </p:clrMapOvr>
  <p:transition spd="slow">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3</a:t>
            </a:fld>
            <a:endParaRPr lang="en-US" dirty="0"/>
          </a:p>
        </p:txBody>
      </p:sp>
      <p:sp>
        <p:nvSpPr>
          <p:cNvPr id="3" name="Rectangle 7"/>
          <p:cNvSpPr>
            <a:spLocks noChangeArrowheads="1"/>
          </p:cNvSpPr>
          <p:nvPr/>
        </p:nvSpPr>
        <p:spPr bwMode="auto">
          <a:xfrm>
            <a:off x="107504" y="1556792"/>
            <a:ext cx="8856984" cy="4608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533400" indent="-5334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952500" indent="-49530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352550" indent="-43815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752600" indent="-3810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209800" indent="-3810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667000" indent="-3810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3124200" indent="-3810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581400" indent="-3810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4038600" indent="-3810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spcBef>
                <a:spcPct val="50000"/>
              </a:spcBef>
              <a:buClr>
                <a:schemeClr val="tx1"/>
              </a:buClr>
              <a:buFontTx/>
              <a:buAutoNum type="arabicPeriod"/>
            </a:pPr>
            <a:r>
              <a:rPr lang="en-US" sz="1400" dirty="0">
                <a:latin typeface="+mn-lt"/>
              </a:rPr>
              <a:t>Base your management decisions on a long term philosophy, even at the expense of short term financial goals.</a:t>
            </a:r>
          </a:p>
          <a:p>
            <a:pPr>
              <a:spcBef>
                <a:spcPct val="50000"/>
              </a:spcBef>
              <a:buClr>
                <a:schemeClr val="tx1"/>
              </a:buClr>
              <a:buFontTx/>
              <a:buAutoNum type="arabicPeriod"/>
            </a:pPr>
            <a:r>
              <a:rPr lang="en-US" sz="1400" dirty="0">
                <a:latin typeface="+mn-lt"/>
              </a:rPr>
              <a:t>Create continuous process flow to bring problems to the surface.</a:t>
            </a:r>
          </a:p>
          <a:p>
            <a:pPr>
              <a:spcBef>
                <a:spcPct val="50000"/>
              </a:spcBef>
              <a:buClr>
                <a:schemeClr val="tx1"/>
              </a:buClr>
              <a:buFontTx/>
              <a:buAutoNum type="arabicPeriod"/>
            </a:pPr>
            <a:r>
              <a:rPr lang="en-US" sz="1400" b="1" dirty="0">
                <a:latin typeface="+mn-lt"/>
              </a:rPr>
              <a:t>Use “pull” systems to avoid overproduction.</a:t>
            </a:r>
          </a:p>
          <a:p>
            <a:pPr>
              <a:spcBef>
                <a:spcPct val="50000"/>
              </a:spcBef>
              <a:buClr>
                <a:schemeClr val="tx1"/>
              </a:buClr>
              <a:buFontTx/>
              <a:buAutoNum type="arabicPeriod"/>
            </a:pPr>
            <a:r>
              <a:rPr lang="en-US" sz="1400" dirty="0">
                <a:latin typeface="+mn-lt"/>
              </a:rPr>
              <a:t>Level out workload (heijunka).</a:t>
            </a:r>
          </a:p>
          <a:p>
            <a:pPr>
              <a:spcBef>
                <a:spcPct val="50000"/>
              </a:spcBef>
              <a:buClr>
                <a:schemeClr val="tx1"/>
              </a:buClr>
              <a:buFontTx/>
              <a:buAutoNum type="arabicPeriod"/>
            </a:pPr>
            <a:r>
              <a:rPr lang="en-US" sz="1400" dirty="0">
                <a:latin typeface="+mn-lt"/>
              </a:rPr>
              <a:t>Build a culture of stopping to fix problems, to get quality right the first time.</a:t>
            </a:r>
          </a:p>
          <a:p>
            <a:pPr>
              <a:spcBef>
                <a:spcPct val="50000"/>
              </a:spcBef>
              <a:buClr>
                <a:schemeClr val="tx1"/>
              </a:buClr>
              <a:buFontTx/>
              <a:buAutoNum type="arabicPeriod"/>
            </a:pPr>
            <a:r>
              <a:rPr lang="en-US" sz="1400" dirty="0">
                <a:latin typeface="+mn-lt"/>
              </a:rPr>
              <a:t>Standardized tasks are the foundation for continuous improvement and employee empowerment</a:t>
            </a:r>
          </a:p>
          <a:p>
            <a:pPr>
              <a:spcBef>
                <a:spcPct val="50000"/>
              </a:spcBef>
              <a:buClr>
                <a:schemeClr val="tx1"/>
              </a:buClr>
              <a:buFontTx/>
              <a:buAutoNum type="arabicPeriod"/>
            </a:pPr>
            <a:r>
              <a:rPr lang="en-US" sz="1400" dirty="0">
                <a:latin typeface="+mn-lt"/>
              </a:rPr>
              <a:t>Use visual controls so no problems are hidden.</a:t>
            </a:r>
          </a:p>
          <a:p>
            <a:pPr>
              <a:spcBef>
                <a:spcPct val="50000"/>
              </a:spcBef>
              <a:buClr>
                <a:schemeClr val="tx1"/>
              </a:buClr>
              <a:buFontTx/>
              <a:buAutoNum type="arabicPeriod"/>
            </a:pPr>
            <a:r>
              <a:rPr lang="en-US" sz="1400" dirty="0">
                <a:latin typeface="+mn-lt"/>
              </a:rPr>
              <a:t>Use only reliable thoroughly tested technology that serves your people and processes.</a:t>
            </a:r>
          </a:p>
          <a:p>
            <a:pPr>
              <a:spcBef>
                <a:spcPct val="50000"/>
              </a:spcBef>
              <a:buClr>
                <a:schemeClr val="tx1"/>
              </a:buClr>
              <a:buFontTx/>
              <a:buAutoNum type="arabicPeriod"/>
            </a:pPr>
            <a:r>
              <a:rPr lang="en-US" sz="1400" dirty="0">
                <a:latin typeface="+mn-lt"/>
              </a:rPr>
              <a:t>Grow leaders who thoroughly understand the work, live the philosophy, and teach it to others</a:t>
            </a:r>
          </a:p>
          <a:p>
            <a:pPr>
              <a:spcBef>
                <a:spcPct val="50000"/>
              </a:spcBef>
              <a:buClr>
                <a:schemeClr val="tx1"/>
              </a:buClr>
              <a:buFontTx/>
              <a:buAutoNum type="arabicPeriod"/>
            </a:pPr>
            <a:r>
              <a:rPr lang="en-US" sz="1400" dirty="0">
                <a:latin typeface="+mn-lt"/>
              </a:rPr>
              <a:t>Develop exceptional people and teams who follow your company’s philosophy</a:t>
            </a:r>
          </a:p>
          <a:p>
            <a:pPr>
              <a:spcBef>
                <a:spcPct val="50000"/>
              </a:spcBef>
              <a:buClr>
                <a:schemeClr val="tx1"/>
              </a:buClr>
              <a:buFontTx/>
              <a:buAutoNum type="arabicPeriod"/>
            </a:pPr>
            <a:r>
              <a:rPr lang="en-US" sz="1400" b="1" dirty="0">
                <a:latin typeface="+mn-lt"/>
              </a:rPr>
              <a:t>Respect you extended network of partners and suppliers by challenging them improve.</a:t>
            </a:r>
          </a:p>
          <a:p>
            <a:pPr>
              <a:spcBef>
                <a:spcPct val="50000"/>
              </a:spcBef>
              <a:buClr>
                <a:schemeClr val="tx1"/>
              </a:buClr>
              <a:buFontTx/>
              <a:buAutoNum type="arabicPeriod"/>
            </a:pPr>
            <a:r>
              <a:rPr lang="en-US" sz="1400" dirty="0">
                <a:latin typeface="+mn-lt"/>
              </a:rPr>
              <a:t>Go and see for yourself to thoroughly understand the situation</a:t>
            </a:r>
          </a:p>
          <a:p>
            <a:pPr>
              <a:spcBef>
                <a:spcPct val="50000"/>
              </a:spcBef>
              <a:buClr>
                <a:schemeClr val="tx1"/>
              </a:buClr>
              <a:buFontTx/>
              <a:buAutoNum type="arabicPeriod"/>
            </a:pPr>
            <a:r>
              <a:rPr lang="en-US" sz="1400" dirty="0">
                <a:latin typeface="+mn-lt"/>
              </a:rPr>
              <a:t>Make decisions slowly by consensus, thoroughly considering all options; implement decisions rapidly</a:t>
            </a:r>
          </a:p>
          <a:p>
            <a:pPr>
              <a:spcBef>
                <a:spcPct val="50000"/>
              </a:spcBef>
              <a:buClr>
                <a:schemeClr val="tx1"/>
              </a:buClr>
              <a:buFontTx/>
              <a:buAutoNum type="arabicPeriod"/>
            </a:pPr>
            <a:r>
              <a:rPr lang="en-US" sz="1400" dirty="0">
                <a:latin typeface="+mn-lt"/>
              </a:rPr>
              <a:t>Become a learning organization through relentless reflection (</a:t>
            </a:r>
            <a:r>
              <a:rPr lang="en-US" sz="1400" dirty="0" err="1">
                <a:latin typeface="+mn-lt"/>
              </a:rPr>
              <a:t>hansei</a:t>
            </a:r>
            <a:r>
              <a:rPr lang="en-US" sz="1400" dirty="0">
                <a:latin typeface="+mn-lt"/>
              </a:rPr>
              <a:t>) and continuous improvement (kaizen)</a:t>
            </a:r>
          </a:p>
        </p:txBody>
      </p:sp>
      <p:sp>
        <p:nvSpPr>
          <p:cNvPr id="5" name="Rectangle 4"/>
          <p:cNvSpPr>
            <a:spLocks noChangeArrowheads="1"/>
          </p:cNvSpPr>
          <p:nvPr/>
        </p:nvSpPr>
        <p:spPr bwMode="auto">
          <a:xfrm>
            <a:off x="-36512" y="708373"/>
            <a:ext cx="9144000"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000" b="1">
                <a:solidFill>
                  <a:schemeClr val="tx1"/>
                </a:solidFill>
                <a:latin typeface="Arial" panose="020B0604020202020204" pitchFamily="34" charset="0"/>
              </a:defRPr>
            </a:lvl1pPr>
            <a:lvl2pPr>
              <a:defRPr sz="4000" b="1">
                <a:solidFill>
                  <a:schemeClr val="tx1"/>
                </a:solidFill>
                <a:latin typeface="Arial" panose="020B0604020202020204" pitchFamily="34" charset="0"/>
              </a:defRPr>
            </a:lvl2pPr>
            <a:lvl3pPr>
              <a:defRPr sz="4000" b="1">
                <a:solidFill>
                  <a:schemeClr val="tx1"/>
                </a:solidFill>
                <a:latin typeface="Arial" panose="020B0604020202020204" pitchFamily="34" charset="0"/>
              </a:defRPr>
            </a:lvl3pPr>
            <a:lvl4pPr>
              <a:defRPr sz="4000" b="1">
                <a:solidFill>
                  <a:schemeClr val="tx1"/>
                </a:solidFill>
                <a:latin typeface="Arial" panose="020B0604020202020204" pitchFamily="34" charset="0"/>
              </a:defRPr>
            </a:lvl4pPr>
            <a:lvl5pPr>
              <a:defRPr sz="4000" b="1">
                <a:solidFill>
                  <a:schemeClr val="tx1"/>
                </a:solidFill>
                <a:latin typeface="Arial" panose="020B0604020202020204" pitchFamily="34" charset="0"/>
              </a:defRPr>
            </a:lvl5pPr>
            <a:lvl6pPr marL="457200" fontAlgn="base">
              <a:spcBef>
                <a:spcPct val="0"/>
              </a:spcBef>
              <a:spcAft>
                <a:spcPct val="0"/>
              </a:spcAft>
              <a:defRPr sz="4000" b="1">
                <a:solidFill>
                  <a:schemeClr val="tx1"/>
                </a:solidFill>
                <a:latin typeface="Arial" panose="020B0604020202020204" pitchFamily="34" charset="0"/>
              </a:defRPr>
            </a:lvl6pPr>
            <a:lvl7pPr marL="914400" fontAlgn="base">
              <a:spcBef>
                <a:spcPct val="0"/>
              </a:spcBef>
              <a:spcAft>
                <a:spcPct val="0"/>
              </a:spcAft>
              <a:defRPr sz="4000" b="1">
                <a:solidFill>
                  <a:schemeClr val="tx1"/>
                </a:solidFill>
                <a:latin typeface="Arial" panose="020B0604020202020204" pitchFamily="34" charset="0"/>
              </a:defRPr>
            </a:lvl7pPr>
            <a:lvl8pPr marL="1371600" fontAlgn="base">
              <a:spcBef>
                <a:spcPct val="0"/>
              </a:spcBef>
              <a:spcAft>
                <a:spcPct val="0"/>
              </a:spcAft>
              <a:defRPr sz="4000" b="1">
                <a:solidFill>
                  <a:schemeClr val="tx1"/>
                </a:solidFill>
                <a:latin typeface="Arial" panose="020B0604020202020204" pitchFamily="34" charset="0"/>
              </a:defRPr>
            </a:lvl8pPr>
            <a:lvl9pPr marL="1828800" fontAlgn="base">
              <a:spcBef>
                <a:spcPct val="0"/>
              </a:spcBef>
              <a:spcAft>
                <a:spcPct val="0"/>
              </a:spcAft>
              <a:defRPr sz="4000" b="1">
                <a:solidFill>
                  <a:schemeClr val="tx1"/>
                </a:solidFill>
                <a:latin typeface="Arial" panose="020B0604020202020204" pitchFamily="34" charset="0"/>
              </a:defRPr>
            </a:lvl9pPr>
          </a:lstStyle>
          <a:p>
            <a:pPr algn="ctr"/>
            <a:r>
              <a:rPr lang="en-US" sz="2700" b="0" dirty="0"/>
              <a:t>14 Management Principles</a:t>
            </a:r>
          </a:p>
        </p:txBody>
      </p:sp>
    </p:spTree>
    <p:extLst>
      <p:ext uri="{BB962C8B-B14F-4D97-AF65-F5344CB8AC3E}">
        <p14:creationId xmlns:p14="http://schemas.microsoft.com/office/powerpoint/2010/main" val="1066718251"/>
      </p:ext>
    </p:extLst>
  </p:cSld>
  <p:clrMapOvr>
    <a:masterClrMapping/>
  </p:clrMapOvr>
  <p:transition spd="slow">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4</a:t>
            </a:fld>
            <a:endParaRPr lang="en-US" dirty="0"/>
          </a:p>
        </p:txBody>
      </p:sp>
      <p:sp>
        <p:nvSpPr>
          <p:cNvPr id="3" name="Rectangle 4"/>
          <p:cNvSpPr>
            <a:spLocks noChangeArrowheads="1"/>
          </p:cNvSpPr>
          <p:nvPr/>
        </p:nvSpPr>
        <p:spPr bwMode="auto">
          <a:xfrm>
            <a:off x="0" y="913284"/>
            <a:ext cx="9144000"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000" b="1">
                <a:solidFill>
                  <a:schemeClr val="tx1"/>
                </a:solidFill>
                <a:latin typeface="Arial" panose="020B0604020202020204" pitchFamily="34" charset="0"/>
              </a:defRPr>
            </a:lvl1pPr>
            <a:lvl2pPr>
              <a:defRPr sz="4000" b="1">
                <a:solidFill>
                  <a:schemeClr val="tx1"/>
                </a:solidFill>
                <a:latin typeface="Arial" panose="020B0604020202020204" pitchFamily="34" charset="0"/>
              </a:defRPr>
            </a:lvl2pPr>
            <a:lvl3pPr>
              <a:defRPr sz="4000" b="1">
                <a:solidFill>
                  <a:schemeClr val="tx1"/>
                </a:solidFill>
                <a:latin typeface="Arial" panose="020B0604020202020204" pitchFamily="34" charset="0"/>
              </a:defRPr>
            </a:lvl3pPr>
            <a:lvl4pPr>
              <a:defRPr sz="4000" b="1">
                <a:solidFill>
                  <a:schemeClr val="tx1"/>
                </a:solidFill>
                <a:latin typeface="Arial" panose="020B0604020202020204" pitchFamily="34" charset="0"/>
              </a:defRPr>
            </a:lvl4pPr>
            <a:lvl5pPr>
              <a:defRPr sz="4000" b="1">
                <a:solidFill>
                  <a:schemeClr val="tx1"/>
                </a:solidFill>
                <a:latin typeface="Arial" panose="020B0604020202020204" pitchFamily="34" charset="0"/>
              </a:defRPr>
            </a:lvl5pPr>
            <a:lvl6pPr marL="457200" fontAlgn="base">
              <a:spcBef>
                <a:spcPct val="0"/>
              </a:spcBef>
              <a:spcAft>
                <a:spcPct val="0"/>
              </a:spcAft>
              <a:defRPr sz="4000" b="1">
                <a:solidFill>
                  <a:schemeClr val="tx1"/>
                </a:solidFill>
                <a:latin typeface="Arial" panose="020B0604020202020204" pitchFamily="34" charset="0"/>
              </a:defRPr>
            </a:lvl6pPr>
            <a:lvl7pPr marL="914400" fontAlgn="base">
              <a:spcBef>
                <a:spcPct val="0"/>
              </a:spcBef>
              <a:spcAft>
                <a:spcPct val="0"/>
              </a:spcAft>
              <a:defRPr sz="4000" b="1">
                <a:solidFill>
                  <a:schemeClr val="tx1"/>
                </a:solidFill>
                <a:latin typeface="Arial" panose="020B0604020202020204" pitchFamily="34" charset="0"/>
              </a:defRPr>
            </a:lvl7pPr>
            <a:lvl8pPr marL="1371600" fontAlgn="base">
              <a:spcBef>
                <a:spcPct val="0"/>
              </a:spcBef>
              <a:spcAft>
                <a:spcPct val="0"/>
              </a:spcAft>
              <a:defRPr sz="4000" b="1">
                <a:solidFill>
                  <a:schemeClr val="tx1"/>
                </a:solidFill>
                <a:latin typeface="Arial" panose="020B0604020202020204" pitchFamily="34" charset="0"/>
              </a:defRPr>
            </a:lvl8pPr>
            <a:lvl9pPr marL="1828800" fontAlgn="base">
              <a:spcBef>
                <a:spcPct val="0"/>
              </a:spcBef>
              <a:spcAft>
                <a:spcPct val="0"/>
              </a:spcAft>
              <a:defRPr sz="4000" b="1">
                <a:solidFill>
                  <a:schemeClr val="tx1"/>
                </a:solidFill>
                <a:latin typeface="Arial" panose="020B0604020202020204" pitchFamily="34" charset="0"/>
              </a:defRPr>
            </a:lvl9pPr>
          </a:lstStyle>
          <a:p>
            <a:pPr algn="ctr"/>
            <a:r>
              <a:rPr lang="en-US" sz="3200" b="0"/>
              <a:t>Partnership -- Definition</a:t>
            </a:r>
          </a:p>
        </p:txBody>
      </p:sp>
      <p:sp>
        <p:nvSpPr>
          <p:cNvPr id="5" name="Rectangle 6"/>
          <p:cNvSpPr>
            <a:spLocks noChangeArrowheads="1"/>
          </p:cNvSpPr>
          <p:nvPr/>
        </p:nvSpPr>
        <p:spPr bwMode="auto">
          <a:xfrm>
            <a:off x="735013" y="2070571"/>
            <a:ext cx="7854950" cy="402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nSpc>
                <a:spcPct val="150000"/>
              </a:lnSpc>
              <a:spcBef>
                <a:spcPct val="0"/>
              </a:spcBef>
              <a:buFont typeface="Wingdings" panose="05000000000000000000" pitchFamily="2" charset="2"/>
              <a:buNone/>
            </a:pPr>
            <a:r>
              <a:rPr lang="en-US" sz="2800"/>
              <a:t>A partnership is a tailored business relationship based on mutual trust, openness, shared risk  and shared rewards that results in business performance greater than would be achieved by two firms working together in the absence of partnership.</a:t>
            </a:r>
          </a:p>
        </p:txBody>
      </p:sp>
    </p:spTree>
    <p:extLst>
      <p:ext uri="{BB962C8B-B14F-4D97-AF65-F5344CB8AC3E}">
        <p14:creationId xmlns:p14="http://schemas.microsoft.com/office/powerpoint/2010/main" val="4212511887"/>
      </p:ext>
    </p:extLst>
  </p:cSld>
  <p:clrMapOvr>
    <a:masterClrMapping/>
  </p:clrMapOvr>
  <p:transition spd="slow">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5</a:t>
            </a:fld>
            <a:endParaRPr lang="en-US" dirty="0"/>
          </a:p>
        </p:txBody>
      </p:sp>
      <p:sp>
        <p:nvSpPr>
          <p:cNvPr id="3" name="Rectangle 4"/>
          <p:cNvSpPr>
            <a:spLocks noChangeArrowheads="1"/>
          </p:cNvSpPr>
          <p:nvPr/>
        </p:nvSpPr>
        <p:spPr bwMode="auto">
          <a:xfrm>
            <a:off x="0" y="758403"/>
            <a:ext cx="9144000"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000" b="1">
                <a:solidFill>
                  <a:schemeClr val="tx1"/>
                </a:solidFill>
                <a:latin typeface="Arial" panose="020B0604020202020204" pitchFamily="34" charset="0"/>
              </a:defRPr>
            </a:lvl1pPr>
            <a:lvl2pPr>
              <a:defRPr sz="4000" b="1">
                <a:solidFill>
                  <a:schemeClr val="tx1"/>
                </a:solidFill>
                <a:latin typeface="Arial" panose="020B0604020202020204" pitchFamily="34" charset="0"/>
              </a:defRPr>
            </a:lvl2pPr>
            <a:lvl3pPr>
              <a:defRPr sz="4000" b="1">
                <a:solidFill>
                  <a:schemeClr val="tx1"/>
                </a:solidFill>
                <a:latin typeface="Arial" panose="020B0604020202020204" pitchFamily="34" charset="0"/>
              </a:defRPr>
            </a:lvl3pPr>
            <a:lvl4pPr>
              <a:defRPr sz="4000" b="1">
                <a:solidFill>
                  <a:schemeClr val="tx1"/>
                </a:solidFill>
                <a:latin typeface="Arial" panose="020B0604020202020204" pitchFamily="34" charset="0"/>
              </a:defRPr>
            </a:lvl4pPr>
            <a:lvl5pPr>
              <a:defRPr sz="4000" b="1">
                <a:solidFill>
                  <a:schemeClr val="tx1"/>
                </a:solidFill>
                <a:latin typeface="Arial" panose="020B0604020202020204" pitchFamily="34" charset="0"/>
              </a:defRPr>
            </a:lvl5pPr>
            <a:lvl6pPr marL="457200" fontAlgn="base">
              <a:spcBef>
                <a:spcPct val="0"/>
              </a:spcBef>
              <a:spcAft>
                <a:spcPct val="0"/>
              </a:spcAft>
              <a:defRPr sz="4000" b="1">
                <a:solidFill>
                  <a:schemeClr val="tx1"/>
                </a:solidFill>
                <a:latin typeface="Arial" panose="020B0604020202020204" pitchFamily="34" charset="0"/>
              </a:defRPr>
            </a:lvl6pPr>
            <a:lvl7pPr marL="914400" fontAlgn="base">
              <a:spcBef>
                <a:spcPct val="0"/>
              </a:spcBef>
              <a:spcAft>
                <a:spcPct val="0"/>
              </a:spcAft>
              <a:defRPr sz="4000" b="1">
                <a:solidFill>
                  <a:schemeClr val="tx1"/>
                </a:solidFill>
                <a:latin typeface="Arial" panose="020B0604020202020204" pitchFamily="34" charset="0"/>
              </a:defRPr>
            </a:lvl7pPr>
            <a:lvl8pPr marL="1371600" fontAlgn="base">
              <a:spcBef>
                <a:spcPct val="0"/>
              </a:spcBef>
              <a:spcAft>
                <a:spcPct val="0"/>
              </a:spcAft>
              <a:defRPr sz="4000" b="1">
                <a:solidFill>
                  <a:schemeClr val="tx1"/>
                </a:solidFill>
                <a:latin typeface="Arial" panose="020B0604020202020204" pitchFamily="34" charset="0"/>
              </a:defRPr>
            </a:lvl8pPr>
            <a:lvl9pPr marL="1828800" fontAlgn="base">
              <a:spcBef>
                <a:spcPct val="0"/>
              </a:spcBef>
              <a:spcAft>
                <a:spcPct val="0"/>
              </a:spcAft>
              <a:defRPr sz="4000" b="1">
                <a:solidFill>
                  <a:schemeClr val="tx1"/>
                </a:solidFill>
                <a:latin typeface="Arial" panose="020B0604020202020204" pitchFamily="34" charset="0"/>
              </a:defRPr>
            </a:lvl9pPr>
          </a:lstStyle>
          <a:p>
            <a:pPr algn="ctr"/>
            <a:r>
              <a:rPr lang="en-US" sz="2400" b="0"/>
              <a:t>Principle 3</a:t>
            </a:r>
            <a:r>
              <a:rPr lang="en-US" sz="2400"/>
              <a:t>: Respect your extended network of suppliers</a:t>
            </a:r>
          </a:p>
        </p:txBody>
      </p:sp>
      <p:sp>
        <p:nvSpPr>
          <p:cNvPr id="5" name="Rectangle 6"/>
          <p:cNvSpPr>
            <a:spLocks noChangeArrowheads="1"/>
          </p:cNvSpPr>
          <p:nvPr/>
        </p:nvSpPr>
        <p:spPr bwMode="auto">
          <a:xfrm>
            <a:off x="611188" y="1526753"/>
            <a:ext cx="8153400" cy="4854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5813" indent="-227013">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3013" indent="-227013"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0213" indent="-227013"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7413" indent="-227013"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4613" indent="-227013"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buClr>
                <a:schemeClr val="tx1"/>
              </a:buClr>
              <a:buSzTx/>
              <a:buFontTx/>
              <a:buChar char="•"/>
            </a:pPr>
            <a:r>
              <a:rPr lang="en-US" sz="2000"/>
              <a:t>Find solid partners &amp; grow together for a long term benefit of both.</a:t>
            </a:r>
          </a:p>
          <a:p>
            <a:pPr lvl="1">
              <a:buClr>
                <a:schemeClr val="tx1"/>
              </a:buClr>
              <a:buSzTx/>
              <a:buFontTx/>
              <a:buChar char="•"/>
            </a:pPr>
            <a:r>
              <a:rPr lang="en-US" sz="2000"/>
              <a:t>Suppliers must prove themselves over time.</a:t>
            </a:r>
          </a:p>
          <a:p>
            <a:pPr lvl="1">
              <a:buClr>
                <a:schemeClr val="tx1"/>
              </a:buClr>
              <a:buSzTx/>
              <a:buFontTx/>
              <a:buChar char="•"/>
            </a:pPr>
            <a:r>
              <a:rPr lang="en-US" sz="2000"/>
              <a:t>Once done, they are “Part of the Family”.</a:t>
            </a:r>
          </a:p>
          <a:p>
            <a:pPr lvl="1">
              <a:buClr>
                <a:schemeClr val="tx1"/>
              </a:buClr>
              <a:buSzTx/>
              <a:buFontTx/>
              <a:buChar char="•"/>
            </a:pPr>
            <a:endParaRPr lang="en-US" sz="2000"/>
          </a:p>
          <a:p>
            <a:pPr>
              <a:buClr>
                <a:schemeClr val="tx1"/>
              </a:buClr>
              <a:buSzTx/>
              <a:buFontTx/>
              <a:buChar char="•"/>
            </a:pPr>
            <a:r>
              <a:rPr lang="en-US" sz="2000"/>
              <a:t>Treat partners as an extension of your team.</a:t>
            </a:r>
          </a:p>
          <a:p>
            <a:pPr>
              <a:buClr>
                <a:schemeClr val="tx1"/>
              </a:buClr>
              <a:buSzTx/>
              <a:buFontTx/>
              <a:buChar char="•"/>
            </a:pPr>
            <a:endParaRPr lang="en-US" sz="2000"/>
          </a:p>
          <a:p>
            <a:pPr>
              <a:buClr>
                <a:schemeClr val="tx1"/>
              </a:buClr>
              <a:buSzTx/>
              <a:buFontTx/>
              <a:buChar char="•"/>
            </a:pPr>
            <a:r>
              <a:rPr lang="en-US" sz="2000"/>
              <a:t>Set challenging targets &amp; assist in achieving them.</a:t>
            </a:r>
          </a:p>
          <a:p>
            <a:pPr>
              <a:buClr>
                <a:schemeClr val="tx1"/>
              </a:buClr>
              <a:buSzTx/>
              <a:buFontTx/>
              <a:buChar char="•"/>
            </a:pPr>
            <a:endParaRPr lang="en-US" sz="2000"/>
          </a:p>
          <a:p>
            <a:pPr>
              <a:buClr>
                <a:schemeClr val="tx1"/>
              </a:buClr>
              <a:buSzTx/>
              <a:buFontTx/>
              <a:buChar char="•"/>
            </a:pPr>
            <a:r>
              <a:rPr lang="en-US" sz="2000"/>
              <a:t>Clean your own house first.</a:t>
            </a:r>
          </a:p>
          <a:p>
            <a:pPr>
              <a:buClr>
                <a:schemeClr val="tx1"/>
              </a:buClr>
              <a:buSzTx/>
              <a:buFontTx/>
              <a:buChar char="•"/>
            </a:pPr>
            <a:endParaRPr lang="en-US" sz="2000"/>
          </a:p>
          <a:p>
            <a:pPr>
              <a:buClr>
                <a:schemeClr val="tx1"/>
              </a:buClr>
              <a:buSzTx/>
              <a:buFontTx/>
              <a:buChar char="•"/>
            </a:pPr>
            <a:r>
              <a:rPr lang="en-US" sz="2000"/>
              <a:t>Learn to take advantage of their technological advancements.</a:t>
            </a:r>
          </a:p>
          <a:p>
            <a:pPr>
              <a:buClr>
                <a:schemeClr val="tx1"/>
              </a:buClr>
              <a:buSzTx/>
              <a:buFontTx/>
              <a:buChar char="•"/>
            </a:pPr>
            <a:endParaRPr lang="en-US" sz="2000"/>
          </a:p>
          <a:p>
            <a:pPr>
              <a:buClr>
                <a:schemeClr val="tx1"/>
              </a:buClr>
              <a:buSzTx/>
              <a:buFontTx/>
              <a:buChar char="•"/>
            </a:pPr>
            <a:r>
              <a:rPr lang="en-US" sz="2000"/>
              <a:t>Outsourcing while retaining mastery of the technology.</a:t>
            </a:r>
          </a:p>
          <a:p>
            <a:pPr lvl="1">
              <a:buClr>
                <a:schemeClr val="tx1"/>
              </a:buClr>
              <a:buSzTx/>
              <a:buFontTx/>
              <a:buChar char="•"/>
            </a:pPr>
            <a:endParaRPr lang="en-US" sz="2000"/>
          </a:p>
        </p:txBody>
      </p:sp>
    </p:spTree>
    <p:extLst>
      <p:ext uri="{BB962C8B-B14F-4D97-AF65-F5344CB8AC3E}">
        <p14:creationId xmlns:p14="http://schemas.microsoft.com/office/powerpoint/2010/main" val="1054882703"/>
      </p:ext>
    </p:extLst>
  </p:cSld>
  <p:clrMapOvr>
    <a:masterClrMapping/>
  </p:clrMapOvr>
  <p:transition spd="slow">
    <p:wedg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6</a:t>
            </a:fld>
            <a:endParaRPr lang="en-US" dirty="0"/>
          </a:p>
        </p:txBody>
      </p:sp>
      <p:pic>
        <p:nvPicPr>
          <p:cNvPr id="3" name="Picture 24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19300" y="1472207"/>
            <a:ext cx="4772025" cy="395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4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1925" y="5617170"/>
            <a:ext cx="2330450" cy="692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4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6525" y="4266207"/>
            <a:ext cx="2227263" cy="433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4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1288" y="3042245"/>
            <a:ext cx="2200275" cy="744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24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65875" y="2608857"/>
            <a:ext cx="2128838" cy="671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24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396038" y="3613745"/>
            <a:ext cx="2168525" cy="949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25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61113" y="1283295"/>
            <a:ext cx="2217737" cy="930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Line 251"/>
          <p:cNvSpPr>
            <a:spLocks noChangeShapeType="1"/>
          </p:cNvSpPr>
          <p:nvPr/>
        </p:nvSpPr>
        <p:spPr bwMode="auto">
          <a:xfrm flipV="1">
            <a:off x="1982788" y="5117107"/>
            <a:ext cx="903287" cy="649288"/>
          </a:xfrm>
          <a:prstGeom prst="line">
            <a:avLst/>
          </a:prstGeom>
          <a:noFill/>
          <a:ln w="635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 name="Line 252"/>
          <p:cNvSpPr>
            <a:spLocks noChangeShapeType="1"/>
          </p:cNvSpPr>
          <p:nvPr/>
        </p:nvSpPr>
        <p:spPr bwMode="auto">
          <a:xfrm>
            <a:off x="2236788" y="4456707"/>
            <a:ext cx="715962" cy="0"/>
          </a:xfrm>
          <a:prstGeom prst="line">
            <a:avLst/>
          </a:prstGeom>
          <a:noFill/>
          <a:ln w="635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Line 253"/>
          <p:cNvSpPr>
            <a:spLocks noChangeShapeType="1"/>
          </p:cNvSpPr>
          <p:nvPr/>
        </p:nvSpPr>
        <p:spPr bwMode="auto">
          <a:xfrm>
            <a:off x="2016125" y="3553420"/>
            <a:ext cx="1090613" cy="582612"/>
          </a:xfrm>
          <a:prstGeom prst="line">
            <a:avLst/>
          </a:prstGeom>
          <a:noFill/>
          <a:ln w="635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 name="Line 254"/>
          <p:cNvSpPr>
            <a:spLocks noChangeShapeType="1"/>
          </p:cNvSpPr>
          <p:nvPr/>
        </p:nvSpPr>
        <p:spPr bwMode="auto">
          <a:xfrm flipH="1" flipV="1">
            <a:off x="5111750" y="3718520"/>
            <a:ext cx="1420813" cy="274637"/>
          </a:xfrm>
          <a:prstGeom prst="line">
            <a:avLst/>
          </a:prstGeom>
          <a:noFill/>
          <a:ln w="635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 name="Line 256"/>
          <p:cNvSpPr>
            <a:spLocks noChangeShapeType="1"/>
          </p:cNvSpPr>
          <p:nvPr/>
        </p:nvSpPr>
        <p:spPr bwMode="auto">
          <a:xfrm flipH="1">
            <a:off x="5089525" y="3045420"/>
            <a:ext cx="1377950" cy="276225"/>
          </a:xfrm>
          <a:prstGeom prst="line">
            <a:avLst/>
          </a:prstGeom>
          <a:noFill/>
          <a:ln w="635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 name="Line 258"/>
          <p:cNvSpPr>
            <a:spLocks noChangeShapeType="1"/>
          </p:cNvSpPr>
          <p:nvPr/>
        </p:nvSpPr>
        <p:spPr bwMode="auto">
          <a:xfrm flipH="1">
            <a:off x="4826000" y="1965920"/>
            <a:ext cx="1608138" cy="858837"/>
          </a:xfrm>
          <a:prstGeom prst="line">
            <a:avLst/>
          </a:prstGeom>
          <a:noFill/>
          <a:ln w="6350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 name="Rectangle 259"/>
          <p:cNvSpPr>
            <a:spLocks noChangeArrowheads="1"/>
          </p:cNvSpPr>
          <p:nvPr/>
        </p:nvSpPr>
        <p:spPr bwMode="auto">
          <a:xfrm>
            <a:off x="0" y="756245"/>
            <a:ext cx="9144000"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000" b="1">
                <a:solidFill>
                  <a:schemeClr val="tx1"/>
                </a:solidFill>
                <a:latin typeface="Arial" panose="020B0604020202020204" pitchFamily="34" charset="0"/>
              </a:defRPr>
            </a:lvl1pPr>
            <a:lvl2pPr>
              <a:defRPr sz="4000" b="1">
                <a:solidFill>
                  <a:schemeClr val="tx1"/>
                </a:solidFill>
                <a:latin typeface="Arial" panose="020B0604020202020204" pitchFamily="34" charset="0"/>
              </a:defRPr>
            </a:lvl2pPr>
            <a:lvl3pPr>
              <a:defRPr sz="4000" b="1">
                <a:solidFill>
                  <a:schemeClr val="tx1"/>
                </a:solidFill>
                <a:latin typeface="Arial" panose="020B0604020202020204" pitchFamily="34" charset="0"/>
              </a:defRPr>
            </a:lvl3pPr>
            <a:lvl4pPr>
              <a:defRPr sz="4000" b="1">
                <a:solidFill>
                  <a:schemeClr val="tx1"/>
                </a:solidFill>
                <a:latin typeface="Arial" panose="020B0604020202020204" pitchFamily="34" charset="0"/>
              </a:defRPr>
            </a:lvl4pPr>
            <a:lvl5pPr>
              <a:defRPr sz="4000" b="1">
                <a:solidFill>
                  <a:schemeClr val="tx1"/>
                </a:solidFill>
                <a:latin typeface="Arial" panose="020B0604020202020204" pitchFamily="34" charset="0"/>
              </a:defRPr>
            </a:lvl5pPr>
            <a:lvl6pPr marL="457200" fontAlgn="base">
              <a:spcBef>
                <a:spcPct val="0"/>
              </a:spcBef>
              <a:spcAft>
                <a:spcPct val="0"/>
              </a:spcAft>
              <a:defRPr sz="4000" b="1">
                <a:solidFill>
                  <a:schemeClr val="tx1"/>
                </a:solidFill>
                <a:latin typeface="Arial" panose="020B0604020202020204" pitchFamily="34" charset="0"/>
              </a:defRPr>
            </a:lvl6pPr>
            <a:lvl7pPr marL="914400" fontAlgn="base">
              <a:spcBef>
                <a:spcPct val="0"/>
              </a:spcBef>
              <a:spcAft>
                <a:spcPct val="0"/>
              </a:spcAft>
              <a:defRPr sz="4000" b="1">
                <a:solidFill>
                  <a:schemeClr val="tx1"/>
                </a:solidFill>
                <a:latin typeface="Arial" panose="020B0604020202020204" pitchFamily="34" charset="0"/>
              </a:defRPr>
            </a:lvl7pPr>
            <a:lvl8pPr marL="1371600" fontAlgn="base">
              <a:spcBef>
                <a:spcPct val="0"/>
              </a:spcBef>
              <a:spcAft>
                <a:spcPct val="0"/>
              </a:spcAft>
              <a:defRPr sz="4000" b="1">
                <a:solidFill>
                  <a:schemeClr val="tx1"/>
                </a:solidFill>
                <a:latin typeface="Arial" panose="020B0604020202020204" pitchFamily="34" charset="0"/>
              </a:defRPr>
            </a:lvl8pPr>
            <a:lvl9pPr marL="1828800" fontAlgn="base">
              <a:spcBef>
                <a:spcPct val="0"/>
              </a:spcBef>
              <a:spcAft>
                <a:spcPct val="0"/>
              </a:spcAft>
              <a:defRPr sz="4000" b="1">
                <a:solidFill>
                  <a:schemeClr val="tx1"/>
                </a:solidFill>
                <a:latin typeface="Arial" panose="020B0604020202020204" pitchFamily="34" charset="0"/>
              </a:defRPr>
            </a:lvl9pPr>
          </a:lstStyle>
          <a:p>
            <a:pPr algn="ctr"/>
            <a:r>
              <a:rPr lang="en-US" sz="2400" b="0"/>
              <a:t>Supply Chain needs hierarchy</a:t>
            </a:r>
            <a:endParaRPr lang="en-US" sz="2400"/>
          </a:p>
        </p:txBody>
      </p:sp>
    </p:spTree>
    <p:extLst>
      <p:ext uri="{BB962C8B-B14F-4D97-AF65-F5344CB8AC3E}">
        <p14:creationId xmlns:p14="http://schemas.microsoft.com/office/powerpoint/2010/main" val="587925251"/>
      </p:ext>
    </p:extLst>
  </p:cSld>
  <p:clrMapOvr>
    <a:masterClrMapping/>
  </p:clrMapOvr>
  <p:transition spd="slow">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7</a:t>
            </a:fld>
            <a:endParaRPr lang="en-US" dirty="0"/>
          </a:p>
        </p:txBody>
      </p:sp>
      <p:sp>
        <p:nvSpPr>
          <p:cNvPr id="3" name="Rectangle 4"/>
          <p:cNvSpPr>
            <a:spLocks noChangeArrowheads="1"/>
          </p:cNvSpPr>
          <p:nvPr/>
        </p:nvSpPr>
        <p:spPr bwMode="auto">
          <a:xfrm>
            <a:off x="0" y="757584"/>
            <a:ext cx="9144000" cy="560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000" b="1">
                <a:solidFill>
                  <a:schemeClr val="tx1"/>
                </a:solidFill>
                <a:latin typeface="Arial" panose="020B0604020202020204" pitchFamily="34" charset="0"/>
              </a:defRPr>
            </a:lvl1pPr>
            <a:lvl2pPr>
              <a:defRPr sz="4000" b="1">
                <a:solidFill>
                  <a:schemeClr val="tx1"/>
                </a:solidFill>
                <a:latin typeface="Arial" panose="020B0604020202020204" pitchFamily="34" charset="0"/>
              </a:defRPr>
            </a:lvl2pPr>
            <a:lvl3pPr>
              <a:defRPr sz="4000" b="1">
                <a:solidFill>
                  <a:schemeClr val="tx1"/>
                </a:solidFill>
                <a:latin typeface="Arial" panose="020B0604020202020204" pitchFamily="34" charset="0"/>
              </a:defRPr>
            </a:lvl3pPr>
            <a:lvl4pPr>
              <a:defRPr sz="4000" b="1">
                <a:solidFill>
                  <a:schemeClr val="tx1"/>
                </a:solidFill>
                <a:latin typeface="Arial" panose="020B0604020202020204" pitchFamily="34" charset="0"/>
              </a:defRPr>
            </a:lvl4pPr>
            <a:lvl5pPr>
              <a:defRPr sz="4000" b="1">
                <a:solidFill>
                  <a:schemeClr val="tx1"/>
                </a:solidFill>
                <a:latin typeface="Arial" panose="020B0604020202020204" pitchFamily="34" charset="0"/>
              </a:defRPr>
            </a:lvl5pPr>
            <a:lvl6pPr marL="457200" fontAlgn="base">
              <a:spcBef>
                <a:spcPct val="0"/>
              </a:spcBef>
              <a:spcAft>
                <a:spcPct val="0"/>
              </a:spcAft>
              <a:defRPr sz="4000" b="1">
                <a:solidFill>
                  <a:schemeClr val="tx1"/>
                </a:solidFill>
                <a:latin typeface="Arial" panose="020B0604020202020204" pitchFamily="34" charset="0"/>
              </a:defRPr>
            </a:lvl6pPr>
            <a:lvl7pPr marL="914400" fontAlgn="base">
              <a:spcBef>
                <a:spcPct val="0"/>
              </a:spcBef>
              <a:spcAft>
                <a:spcPct val="0"/>
              </a:spcAft>
              <a:defRPr sz="4000" b="1">
                <a:solidFill>
                  <a:schemeClr val="tx1"/>
                </a:solidFill>
                <a:latin typeface="Arial" panose="020B0604020202020204" pitchFamily="34" charset="0"/>
              </a:defRPr>
            </a:lvl7pPr>
            <a:lvl8pPr marL="1371600" fontAlgn="base">
              <a:spcBef>
                <a:spcPct val="0"/>
              </a:spcBef>
              <a:spcAft>
                <a:spcPct val="0"/>
              </a:spcAft>
              <a:defRPr sz="4000" b="1">
                <a:solidFill>
                  <a:schemeClr val="tx1"/>
                </a:solidFill>
                <a:latin typeface="Arial" panose="020B0604020202020204" pitchFamily="34" charset="0"/>
              </a:defRPr>
            </a:lvl8pPr>
            <a:lvl9pPr marL="1828800" fontAlgn="base">
              <a:spcBef>
                <a:spcPct val="0"/>
              </a:spcBef>
              <a:spcAft>
                <a:spcPct val="0"/>
              </a:spcAft>
              <a:defRPr sz="4000" b="1">
                <a:solidFill>
                  <a:schemeClr val="tx1"/>
                </a:solidFill>
                <a:latin typeface="Arial" panose="020B0604020202020204" pitchFamily="34" charset="0"/>
              </a:defRPr>
            </a:lvl9pPr>
          </a:lstStyle>
          <a:p>
            <a:pPr algn="ctr"/>
            <a:r>
              <a:rPr lang="en-US" sz="2400" b="0"/>
              <a:t>Supplier Relationship management</a:t>
            </a:r>
          </a:p>
        </p:txBody>
      </p:sp>
      <p:pic>
        <p:nvPicPr>
          <p:cNvPr id="5"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665" y="1772816"/>
            <a:ext cx="8897463" cy="4392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754560"/>
      </p:ext>
    </p:extLst>
  </p:cSld>
  <p:clrMapOvr>
    <a:masterClrMapping/>
  </p:clrMapOvr>
  <p:transition spd="slow">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8</a:t>
            </a:fld>
            <a:endParaRPr lang="en-US" dirty="0"/>
          </a:p>
        </p:txBody>
      </p:sp>
      <p:sp>
        <p:nvSpPr>
          <p:cNvPr id="3" name="Slide Number Placeholder 2"/>
          <p:cNvSpPr txBox="1">
            <a:spLocks/>
          </p:cNvSpPr>
          <p:nvPr/>
        </p:nvSpPr>
        <p:spPr>
          <a:xfrm>
            <a:off x="7693025" y="6319838"/>
            <a:ext cx="1096963" cy="4159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7CD0507-BF12-452C-8525-2A32DCBE02A3}" type="slidenum">
              <a:rPr lang="en-US" smtClean="0"/>
              <a:pPr/>
              <a:t>8</a:t>
            </a:fld>
            <a:endParaRPr lang="en-US"/>
          </a:p>
        </p:txBody>
      </p:sp>
      <p:sp>
        <p:nvSpPr>
          <p:cNvPr id="8" name="Rectangle 4"/>
          <p:cNvSpPr>
            <a:spLocks noChangeArrowheads="1"/>
          </p:cNvSpPr>
          <p:nvPr/>
        </p:nvSpPr>
        <p:spPr bwMode="auto">
          <a:xfrm>
            <a:off x="0" y="750888"/>
            <a:ext cx="9144000" cy="823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000" b="1">
                <a:solidFill>
                  <a:schemeClr val="tx1"/>
                </a:solidFill>
                <a:latin typeface="Arial" panose="020B0604020202020204" pitchFamily="34" charset="0"/>
              </a:defRPr>
            </a:lvl1pPr>
            <a:lvl2pPr>
              <a:defRPr sz="4000" b="1">
                <a:solidFill>
                  <a:schemeClr val="tx1"/>
                </a:solidFill>
                <a:latin typeface="Arial" panose="020B0604020202020204" pitchFamily="34" charset="0"/>
              </a:defRPr>
            </a:lvl2pPr>
            <a:lvl3pPr>
              <a:defRPr sz="4000" b="1">
                <a:solidFill>
                  <a:schemeClr val="tx1"/>
                </a:solidFill>
                <a:latin typeface="Arial" panose="020B0604020202020204" pitchFamily="34" charset="0"/>
              </a:defRPr>
            </a:lvl3pPr>
            <a:lvl4pPr>
              <a:defRPr sz="4000" b="1">
                <a:solidFill>
                  <a:schemeClr val="tx1"/>
                </a:solidFill>
                <a:latin typeface="Arial" panose="020B0604020202020204" pitchFamily="34" charset="0"/>
              </a:defRPr>
            </a:lvl4pPr>
            <a:lvl5pPr>
              <a:defRPr sz="4000" b="1">
                <a:solidFill>
                  <a:schemeClr val="tx1"/>
                </a:solidFill>
                <a:latin typeface="Arial" panose="020B0604020202020204" pitchFamily="34" charset="0"/>
              </a:defRPr>
            </a:lvl5pPr>
            <a:lvl6pPr marL="457200" fontAlgn="base">
              <a:spcBef>
                <a:spcPct val="0"/>
              </a:spcBef>
              <a:spcAft>
                <a:spcPct val="0"/>
              </a:spcAft>
              <a:defRPr sz="4000" b="1">
                <a:solidFill>
                  <a:schemeClr val="tx1"/>
                </a:solidFill>
                <a:latin typeface="Arial" panose="020B0604020202020204" pitchFamily="34" charset="0"/>
              </a:defRPr>
            </a:lvl6pPr>
            <a:lvl7pPr marL="914400" fontAlgn="base">
              <a:spcBef>
                <a:spcPct val="0"/>
              </a:spcBef>
              <a:spcAft>
                <a:spcPct val="0"/>
              </a:spcAft>
              <a:defRPr sz="4000" b="1">
                <a:solidFill>
                  <a:schemeClr val="tx1"/>
                </a:solidFill>
                <a:latin typeface="Arial" panose="020B0604020202020204" pitchFamily="34" charset="0"/>
              </a:defRPr>
            </a:lvl7pPr>
            <a:lvl8pPr marL="1371600" fontAlgn="base">
              <a:spcBef>
                <a:spcPct val="0"/>
              </a:spcBef>
              <a:spcAft>
                <a:spcPct val="0"/>
              </a:spcAft>
              <a:defRPr sz="4000" b="1">
                <a:solidFill>
                  <a:schemeClr val="tx1"/>
                </a:solidFill>
                <a:latin typeface="Arial" panose="020B0604020202020204" pitchFamily="34" charset="0"/>
              </a:defRPr>
            </a:lvl8pPr>
            <a:lvl9pPr marL="1828800" fontAlgn="base">
              <a:spcBef>
                <a:spcPct val="0"/>
              </a:spcBef>
              <a:spcAft>
                <a:spcPct val="0"/>
              </a:spcAft>
              <a:defRPr sz="4000" b="1">
                <a:solidFill>
                  <a:schemeClr val="tx1"/>
                </a:solidFill>
                <a:latin typeface="Arial" panose="020B0604020202020204" pitchFamily="34" charset="0"/>
              </a:defRPr>
            </a:lvl9pPr>
          </a:lstStyle>
          <a:p>
            <a:pPr algn="ctr"/>
            <a:r>
              <a:rPr lang="en-US" sz="3200" b="0"/>
              <a:t>Good Relationship</a:t>
            </a:r>
            <a:r>
              <a:rPr lang="en-US" sz="2400" b="0"/>
              <a:t/>
            </a:r>
            <a:br>
              <a:rPr lang="en-US" sz="2400" b="0"/>
            </a:br>
            <a:r>
              <a:rPr lang="en-US" sz="2400" b="0"/>
              <a:t>Characteristics = Value</a:t>
            </a:r>
          </a:p>
        </p:txBody>
      </p:sp>
      <p:pic>
        <p:nvPicPr>
          <p:cNvPr id="9" name="Picture 2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1966913"/>
            <a:ext cx="8960296" cy="4352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541877"/>
      </p:ext>
    </p:extLst>
  </p:cSld>
  <p:clrMapOvr>
    <a:masterClrMapping/>
  </p:clrMapOvr>
  <p:transition spd="slow">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F97C942E-A1D8-4DB4-B0D3-EDD662E5D579}" type="slidenum">
              <a:rPr lang="en-US" smtClean="0"/>
              <a:pPr>
                <a:defRPr/>
              </a:pPr>
              <a:t>9</a:t>
            </a:fld>
            <a:endParaRPr lang="en-US" dirty="0"/>
          </a:p>
        </p:txBody>
      </p:sp>
      <p:sp>
        <p:nvSpPr>
          <p:cNvPr id="3" name="Rectangle 171"/>
          <p:cNvSpPr>
            <a:spLocks noChangeArrowheads="1"/>
          </p:cNvSpPr>
          <p:nvPr/>
        </p:nvSpPr>
        <p:spPr bwMode="auto">
          <a:xfrm>
            <a:off x="557213" y="2498452"/>
            <a:ext cx="8153400" cy="2298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5813" indent="-227013">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3013" indent="-227013"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0213" indent="-227013"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7413" indent="-227013"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4613" indent="-227013" fontAlgn="base">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a:buClr>
                <a:schemeClr val="tx1"/>
              </a:buClr>
              <a:buSzTx/>
              <a:buFontTx/>
              <a:buNone/>
            </a:pPr>
            <a:r>
              <a:rPr lang="en-US" i="1" dirty="0"/>
              <a:t>Achievement of desired results</a:t>
            </a:r>
          </a:p>
          <a:p>
            <a:pPr algn="ctr">
              <a:buClr>
                <a:schemeClr val="tx1"/>
              </a:buClr>
              <a:buSzTx/>
              <a:buFontTx/>
              <a:buNone/>
            </a:pPr>
            <a:r>
              <a:rPr lang="en-US" sz="2000" dirty="0"/>
              <a:t>(</a:t>
            </a:r>
            <a:r>
              <a:rPr lang="en-US" sz="2000" dirty="0" err="1"/>
              <a:t>e.g.product</a:t>
            </a:r>
            <a:r>
              <a:rPr lang="en-US" sz="2000" dirty="0"/>
              <a:t> and / or best service, delivered cost effectively)</a:t>
            </a:r>
          </a:p>
          <a:p>
            <a:pPr lvl="1" algn="ctr">
              <a:buClr>
                <a:schemeClr val="tx1"/>
              </a:buClr>
              <a:buSzTx/>
              <a:buFontTx/>
              <a:buChar char="•"/>
            </a:pPr>
            <a:endParaRPr lang="en-US" sz="2000" dirty="0"/>
          </a:p>
          <a:p>
            <a:pPr algn="ctr">
              <a:buClr>
                <a:schemeClr val="tx1"/>
              </a:buClr>
              <a:buSzTx/>
              <a:buFontTx/>
              <a:buNone/>
            </a:pPr>
            <a:r>
              <a:rPr lang="en-US" i="1" dirty="0"/>
              <a:t>Ultimately – Customer Satisfaction</a:t>
            </a:r>
          </a:p>
          <a:p>
            <a:pPr algn="ctr">
              <a:buClr>
                <a:schemeClr val="tx1"/>
              </a:buClr>
              <a:buSzTx/>
              <a:buFontTx/>
              <a:buNone/>
            </a:pPr>
            <a:endParaRPr lang="en-US" sz="2400" dirty="0"/>
          </a:p>
        </p:txBody>
      </p:sp>
      <p:sp>
        <p:nvSpPr>
          <p:cNvPr id="5" name="Rectangle 4"/>
          <p:cNvSpPr>
            <a:spLocks noChangeArrowheads="1"/>
          </p:cNvSpPr>
          <p:nvPr/>
        </p:nvSpPr>
        <p:spPr bwMode="auto">
          <a:xfrm>
            <a:off x="0" y="780381"/>
            <a:ext cx="9144000" cy="560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4000" b="1">
                <a:solidFill>
                  <a:schemeClr val="tx1"/>
                </a:solidFill>
                <a:latin typeface="Arial" panose="020B0604020202020204" pitchFamily="34" charset="0"/>
              </a:defRPr>
            </a:lvl1pPr>
            <a:lvl2pPr>
              <a:defRPr sz="4000" b="1">
                <a:solidFill>
                  <a:schemeClr val="tx1"/>
                </a:solidFill>
                <a:latin typeface="Arial" panose="020B0604020202020204" pitchFamily="34" charset="0"/>
              </a:defRPr>
            </a:lvl2pPr>
            <a:lvl3pPr>
              <a:defRPr sz="4000" b="1">
                <a:solidFill>
                  <a:schemeClr val="tx1"/>
                </a:solidFill>
                <a:latin typeface="Arial" panose="020B0604020202020204" pitchFamily="34" charset="0"/>
              </a:defRPr>
            </a:lvl3pPr>
            <a:lvl4pPr>
              <a:defRPr sz="4000" b="1">
                <a:solidFill>
                  <a:schemeClr val="tx1"/>
                </a:solidFill>
                <a:latin typeface="Arial" panose="020B0604020202020204" pitchFamily="34" charset="0"/>
              </a:defRPr>
            </a:lvl4pPr>
            <a:lvl5pPr>
              <a:defRPr sz="4000" b="1">
                <a:solidFill>
                  <a:schemeClr val="tx1"/>
                </a:solidFill>
                <a:latin typeface="Arial" panose="020B0604020202020204" pitchFamily="34" charset="0"/>
              </a:defRPr>
            </a:lvl5pPr>
            <a:lvl6pPr marL="457200" fontAlgn="base">
              <a:spcBef>
                <a:spcPct val="0"/>
              </a:spcBef>
              <a:spcAft>
                <a:spcPct val="0"/>
              </a:spcAft>
              <a:defRPr sz="4000" b="1">
                <a:solidFill>
                  <a:schemeClr val="tx1"/>
                </a:solidFill>
                <a:latin typeface="Arial" panose="020B0604020202020204" pitchFamily="34" charset="0"/>
              </a:defRPr>
            </a:lvl6pPr>
            <a:lvl7pPr marL="914400" fontAlgn="base">
              <a:spcBef>
                <a:spcPct val="0"/>
              </a:spcBef>
              <a:spcAft>
                <a:spcPct val="0"/>
              </a:spcAft>
              <a:defRPr sz="4000" b="1">
                <a:solidFill>
                  <a:schemeClr val="tx1"/>
                </a:solidFill>
                <a:latin typeface="Arial" panose="020B0604020202020204" pitchFamily="34" charset="0"/>
              </a:defRPr>
            </a:lvl7pPr>
            <a:lvl8pPr marL="1371600" fontAlgn="base">
              <a:spcBef>
                <a:spcPct val="0"/>
              </a:spcBef>
              <a:spcAft>
                <a:spcPct val="0"/>
              </a:spcAft>
              <a:defRPr sz="4000" b="1">
                <a:solidFill>
                  <a:schemeClr val="tx1"/>
                </a:solidFill>
                <a:latin typeface="Arial" panose="020B0604020202020204" pitchFamily="34" charset="0"/>
              </a:defRPr>
            </a:lvl8pPr>
            <a:lvl9pPr marL="1828800" fontAlgn="base">
              <a:spcBef>
                <a:spcPct val="0"/>
              </a:spcBef>
              <a:spcAft>
                <a:spcPct val="0"/>
              </a:spcAft>
              <a:defRPr sz="4000" b="1">
                <a:solidFill>
                  <a:schemeClr val="tx1"/>
                </a:solidFill>
                <a:latin typeface="Arial" panose="020B0604020202020204" pitchFamily="34" charset="0"/>
              </a:defRPr>
            </a:lvl9pPr>
          </a:lstStyle>
          <a:p>
            <a:pPr algn="ctr"/>
            <a:r>
              <a:rPr lang="en-US" sz="2400" b="0"/>
              <a:t>Benefits of Supplier Relationship</a:t>
            </a:r>
          </a:p>
        </p:txBody>
      </p:sp>
    </p:spTree>
    <p:extLst>
      <p:ext uri="{BB962C8B-B14F-4D97-AF65-F5344CB8AC3E}">
        <p14:creationId xmlns:p14="http://schemas.microsoft.com/office/powerpoint/2010/main" val="1659704999"/>
      </p:ext>
    </p:extLst>
  </p:cSld>
  <p:clrMapOvr>
    <a:masterClrMapping/>
  </p:clrMapOvr>
  <p:transition spd="slow">
    <p:wedge/>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1530</TotalTime>
  <Words>389</Words>
  <Application>Microsoft Office PowerPoint</Application>
  <PresentationFormat>On-screen Show (4:3)</PresentationFormat>
  <Paragraphs>59</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Bodoni MT</vt:lpstr>
      <vt:lpstr>Calibri</vt:lpstr>
      <vt:lpstr>Calibri Light</vt:lpstr>
      <vt:lpstr>Wingdings</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SAP Modification Status</dc:title>
  <dc:creator>milind</dc:creator>
  <cp:lastModifiedBy>Nitin Aloni</cp:lastModifiedBy>
  <cp:revision>151</cp:revision>
  <dcterms:created xsi:type="dcterms:W3CDTF">2010-09-06T05:08:15Z</dcterms:created>
  <dcterms:modified xsi:type="dcterms:W3CDTF">2016-09-09T09:19:38Z</dcterms:modified>
</cp:coreProperties>
</file>