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3" r:id="rId2"/>
    <p:sldId id="257" r:id="rId3"/>
    <p:sldId id="284" r:id="rId4"/>
    <p:sldId id="277" r:id="rId5"/>
    <p:sldId id="278" r:id="rId6"/>
    <p:sldId id="286" r:id="rId7"/>
    <p:sldId id="287" r:id="rId8"/>
    <p:sldId id="288" r:id="rId9"/>
    <p:sldId id="276" r:id="rId10"/>
    <p:sldId id="275" r:id="rId11"/>
    <p:sldId id="274" r:id="rId12"/>
    <p:sldId id="289" r:id="rId13"/>
    <p:sldId id="285" r:id="rId14"/>
    <p:sldId id="279" r:id="rId15"/>
    <p:sldId id="281" r:id="rId16"/>
    <p:sldId id="280" r:id="rId17"/>
    <p:sldId id="282" r:id="rId18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qa132\Documents\Systems%202016\9.%20Quality%20CH06%20&amp;%2007\01.%20AQIP\AQIP%202015\Ch06_AQIP20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qa132\Documents\Systems%202016\9.%20Quality%20CH06%20&amp;%2007\01.%20AQIP\AQIP%202015\Ch06_AQIP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Rejection Trend</a:t>
            </a:r>
          </a:p>
        </c:rich>
      </c:tx>
      <c:layout>
        <c:manualLayout>
          <c:xMode val="edge"/>
          <c:yMode val="edge"/>
          <c:x val="0.44032920063593561"/>
          <c:y val="6.75676939826851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933262089665245"/>
          <c:y val="2.3687979959236986E-2"/>
          <c:w val="0.8519512124439933"/>
          <c:h val="0.73874036357237904"/>
        </c:manualLayout>
      </c:layout>
      <c:barChart>
        <c:barDir val="col"/>
        <c:grouping val="clustered"/>
        <c:varyColors val="0"/>
        <c:ser>
          <c:idx val="1"/>
          <c:order val="0"/>
          <c:tx>
            <c:v>Actual</c:v>
          </c:tx>
          <c:spPr>
            <a:solidFill>
              <a:srgbClr val="33CC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6.6591576302856897E-3"/>
                  <c:y val="-1.27481486158771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62C-4080-9DC2-C41EFA52C798}"/>
                </c:ext>
              </c:extLst>
            </c:dLbl>
            <c:dLbl>
              <c:idx val="2"/>
              <c:layout>
                <c:manualLayout>
                  <c:x val="9.6603726810353752E-4"/>
                  <c:y val="-3.92809435505091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62C-4080-9DC2-C41EFA52C798}"/>
                </c:ext>
              </c:extLst>
            </c:dLbl>
            <c:dLbl>
              <c:idx val="3"/>
              <c:layout>
                <c:manualLayout>
                  <c:x val="1.0623347167796548E-3"/>
                  <c:y val="-3.16616451016414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62C-4080-9DC2-C41EFA52C798}"/>
                </c:ext>
              </c:extLst>
            </c:dLbl>
            <c:dLbl>
              <c:idx val="6"/>
              <c:layout>
                <c:manualLayout>
                  <c:x val="-2.9245057729374623E-3"/>
                  <c:y val="-3.75294523723686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62C-4080-9DC2-C41EFA52C798}"/>
                </c:ext>
              </c:extLst>
            </c:dLbl>
            <c:dLbl>
              <c:idx val="7"/>
              <c:layout>
                <c:manualLayout>
                  <c:x val="-3.3905890278020374E-3"/>
                  <c:y val="6.6778299643152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62C-4080-9DC2-C41EFA52C798}"/>
                </c:ext>
              </c:extLst>
            </c:dLbl>
            <c:dLbl>
              <c:idx val="8"/>
              <c:layout>
                <c:manualLayout>
                  <c:x val="4.1906055307885644E-4"/>
                  <c:y val="-1.49855397636710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62C-4080-9DC2-C41EFA52C798}"/>
                </c:ext>
              </c:extLst>
            </c:dLbl>
            <c:dLbl>
              <c:idx val="9"/>
              <c:layout>
                <c:manualLayout>
                  <c:x val="-8.9081896160722509E-4"/>
                  <c:y val="-5.24439922197524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62C-4080-9DC2-C41EFA52C798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ActualsQ!$F$13:$S$13</c:f>
              <c:strCache>
                <c:ptCount val="14"/>
                <c:pt idx="0">
                  <c:v>2016</c:v>
                </c:pt>
                <c:pt idx="1">
                  <c:v>Jan-17</c:v>
                </c:pt>
                <c:pt idx="2">
                  <c:v>Feb-17</c:v>
                </c:pt>
                <c:pt idx="3">
                  <c:v>Mar-17</c:v>
                </c:pt>
                <c:pt idx="4">
                  <c:v>Apr-17</c:v>
                </c:pt>
                <c:pt idx="5">
                  <c:v>May-17</c:v>
                </c:pt>
                <c:pt idx="6">
                  <c:v>Jun-17</c:v>
                </c:pt>
                <c:pt idx="7">
                  <c:v>Jul-17</c:v>
                </c:pt>
                <c:pt idx="8">
                  <c:v>Aug-17</c:v>
                </c:pt>
                <c:pt idx="9">
                  <c:v>Sep-17</c:v>
                </c:pt>
                <c:pt idx="10">
                  <c:v>Oct-17</c:v>
                </c:pt>
                <c:pt idx="11">
                  <c:v>Nov-17</c:v>
                </c:pt>
                <c:pt idx="12">
                  <c:v>Dec-17</c:v>
                </c:pt>
                <c:pt idx="13">
                  <c:v>BP'17</c:v>
                </c:pt>
              </c:strCache>
            </c:strRef>
          </c:cat>
          <c:val>
            <c:numRef>
              <c:f>ActualsQ!$F$25:$S$25</c:f>
              <c:numCache>
                <c:formatCode>0.00</c:formatCode>
                <c:ptCount val="14"/>
                <c:pt idx="0">
                  <c:v>3</c:v>
                </c:pt>
                <c:pt idx="1">
                  <c:v>2.2000000000000002</c:v>
                </c:pt>
                <c:pt idx="2">
                  <c:v>3.2</c:v>
                </c:pt>
                <c:pt idx="3">
                  <c:v>3.1</c:v>
                </c:pt>
                <c:pt idx="4">
                  <c:v>2.8</c:v>
                </c:pt>
                <c:pt idx="5">
                  <c:v>2.9</c:v>
                </c:pt>
                <c:pt idx="6">
                  <c:v>2.7</c:v>
                </c:pt>
                <c:pt idx="7">
                  <c:v>2.6</c:v>
                </c:pt>
                <c:pt idx="8">
                  <c:v>2.8</c:v>
                </c:pt>
                <c:pt idx="9">
                  <c:v>2.7</c:v>
                </c:pt>
                <c:pt idx="10">
                  <c:v>2.6</c:v>
                </c:pt>
                <c:pt idx="13">
                  <c:v>2.7600000000000007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62C-4080-9DC2-C41EFA52C7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356928"/>
        <c:axId val="129358848"/>
      </c:barChart>
      <c:lineChart>
        <c:grouping val="standard"/>
        <c:varyColors val="0"/>
        <c:ser>
          <c:idx val="0"/>
          <c:order val="1"/>
          <c:tx>
            <c:v>BP</c:v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ActualsQ!$G$13:$S$13</c:f>
              <c:strCache>
                <c:ptCount val="13"/>
                <c:pt idx="0">
                  <c:v>Jan-17</c:v>
                </c:pt>
                <c:pt idx="1">
                  <c:v>Feb-17</c:v>
                </c:pt>
                <c:pt idx="2">
                  <c:v>Mar-17</c:v>
                </c:pt>
                <c:pt idx="3">
                  <c:v>Apr-17</c:v>
                </c:pt>
                <c:pt idx="4">
                  <c:v>May-17</c:v>
                </c:pt>
                <c:pt idx="5">
                  <c:v>Jun-17</c:v>
                </c:pt>
                <c:pt idx="6">
                  <c:v>Jul-17</c:v>
                </c:pt>
                <c:pt idx="7">
                  <c:v>Aug-17</c:v>
                </c:pt>
                <c:pt idx="8">
                  <c:v>Sep-17</c:v>
                </c:pt>
                <c:pt idx="9">
                  <c:v>Oct-17</c:v>
                </c:pt>
                <c:pt idx="10">
                  <c:v>Nov-17</c:v>
                </c:pt>
                <c:pt idx="11">
                  <c:v>Dec-17</c:v>
                </c:pt>
                <c:pt idx="12">
                  <c:v>BP'17</c:v>
                </c:pt>
              </c:strCache>
            </c:strRef>
          </c:cat>
          <c:val>
            <c:numRef>
              <c:f>ActualsQ!$F$24:$S$24</c:f>
              <c:numCache>
                <c:formatCode>0.0</c:formatCode>
                <c:ptCount val="14"/>
                <c:pt idx="0" formatCode="General">
                  <c:v>3.5</c:v>
                </c:pt>
                <c:pt idx="1">
                  <c:v>2.9</c:v>
                </c:pt>
                <c:pt idx="2">
                  <c:v>2.9</c:v>
                </c:pt>
                <c:pt idx="3">
                  <c:v>2.9</c:v>
                </c:pt>
                <c:pt idx="4">
                  <c:v>2.8</c:v>
                </c:pt>
                <c:pt idx="5">
                  <c:v>2.8</c:v>
                </c:pt>
                <c:pt idx="6">
                  <c:v>2.8</c:v>
                </c:pt>
                <c:pt idx="7">
                  <c:v>2.8</c:v>
                </c:pt>
                <c:pt idx="8">
                  <c:v>2.8</c:v>
                </c:pt>
                <c:pt idx="9">
                  <c:v>2.8</c:v>
                </c:pt>
                <c:pt idx="10">
                  <c:v>2.7</c:v>
                </c:pt>
                <c:pt idx="11">
                  <c:v>2.7</c:v>
                </c:pt>
                <c:pt idx="12">
                  <c:v>2.7</c:v>
                </c:pt>
                <c:pt idx="13" formatCode="0.00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62C-4080-9DC2-C41EFA52C7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317888"/>
        <c:axId val="125319424"/>
      </c:lineChart>
      <c:catAx>
        <c:axId val="12935692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2935884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29358848"/>
        <c:scaling>
          <c:orientation val="minMax"/>
          <c:max val="6"/>
          <c:min val="0"/>
        </c:scaling>
        <c:delete val="0"/>
        <c:axPos val="l"/>
        <c:numFmt formatCode="0.00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29356928"/>
        <c:crosses val="autoZero"/>
        <c:crossBetween val="between"/>
      </c:valAx>
      <c:catAx>
        <c:axId val="125317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5319424"/>
        <c:crosses val="autoZero"/>
        <c:auto val="0"/>
        <c:lblAlgn val="ctr"/>
        <c:lblOffset val="100"/>
        <c:noMultiLvlLbl val="0"/>
      </c:catAx>
      <c:valAx>
        <c:axId val="1253194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53178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</c:dTable>
      <c:spPr>
        <a:solidFill>
          <a:srgbClr val="FFCC99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CC99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Action Effectivessness monitoring 2017</a:t>
            </a:r>
          </a:p>
        </c:rich>
      </c:tx>
      <c:layout>
        <c:manualLayout>
          <c:xMode val="edge"/>
          <c:yMode val="edge"/>
          <c:x val="0.3602199816681943"/>
          <c:y val="3.258153337820473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7827681026581113E-2"/>
          <c:y val="0.17543902588264088"/>
          <c:w val="0.91934005499541704"/>
          <c:h val="0.6390993085724775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'RCA-1 '!$B$93:$N$93</c:f>
              <c:strCache>
                <c:ptCount val="13"/>
                <c:pt idx="0">
                  <c:v>2016</c:v>
                </c:pt>
                <c:pt idx="1">
                  <c:v>Jan</c:v>
                </c:pt>
                <c:pt idx="2">
                  <c:v>Feb</c:v>
                </c:pt>
                <c:pt idx="3">
                  <c:v>Mar</c:v>
                </c:pt>
                <c:pt idx="4">
                  <c:v>Apr</c:v>
                </c:pt>
                <c:pt idx="5">
                  <c:v>May</c:v>
                </c:pt>
                <c:pt idx="6">
                  <c:v>Jun</c:v>
                </c:pt>
                <c:pt idx="7">
                  <c:v>Jul</c:v>
                </c:pt>
                <c:pt idx="8">
                  <c:v>Aug</c:v>
                </c:pt>
                <c:pt idx="9">
                  <c:v>Sep</c:v>
                </c:pt>
                <c:pt idx="10">
                  <c:v>Oct</c:v>
                </c:pt>
                <c:pt idx="11">
                  <c:v>Nov</c:v>
                </c:pt>
                <c:pt idx="12">
                  <c:v>Dec</c:v>
                </c:pt>
              </c:strCache>
            </c:strRef>
          </c:cat>
          <c:val>
            <c:numRef>
              <c:f>'RCA-1 '!$B$95:$N$95</c:f>
              <c:numCache>
                <c:formatCode>General</c:formatCode>
                <c:ptCount val="13"/>
                <c:pt idx="0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F4-4B1F-BDF1-01FEED7364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199488"/>
        <c:axId val="125201792"/>
      </c:barChart>
      <c:lineChart>
        <c:grouping val="standard"/>
        <c:varyColors val="0"/>
        <c:ser>
          <c:idx val="1"/>
          <c:order val="1"/>
          <c:tx>
            <c:v/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'RCA-1 '!$B$93:$N$93</c:f>
              <c:strCache>
                <c:ptCount val="13"/>
                <c:pt idx="0">
                  <c:v>2016</c:v>
                </c:pt>
                <c:pt idx="1">
                  <c:v>Jan</c:v>
                </c:pt>
                <c:pt idx="2">
                  <c:v>Feb</c:v>
                </c:pt>
                <c:pt idx="3">
                  <c:v>Mar</c:v>
                </c:pt>
                <c:pt idx="4">
                  <c:v>Apr</c:v>
                </c:pt>
                <c:pt idx="5">
                  <c:v>May</c:v>
                </c:pt>
                <c:pt idx="6">
                  <c:v>Jun</c:v>
                </c:pt>
                <c:pt idx="7">
                  <c:v>Jul</c:v>
                </c:pt>
                <c:pt idx="8">
                  <c:v>Aug</c:v>
                </c:pt>
                <c:pt idx="9">
                  <c:v>Sep</c:v>
                </c:pt>
                <c:pt idx="10">
                  <c:v>Oct</c:v>
                </c:pt>
                <c:pt idx="11">
                  <c:v>Nov</c:v>
                </c:pt>
                <c:pt idx="12">
                  <c:v>Dec</c:v>
                </c:pt>
              </c:strCache>
            </c:strRef>
          </c:cat>
          <c:val>
            <c:numRef>
              <c:f>'RCA-1 '!$B$94:$N$94</c:f>
              <c:numCache>
                <c:formatCode>General</c:formatCode>
                <c:ptCount val="13"/>
                <c:pt idx="0">
                  <c:v>3.5</c:v>
                </c:pt>
                <c:pt idx="1">
                  <c:v>3.08</c:v>
                </c:pt>
                <c:pt idx="2">
                  <c:v>3.08</c:v>
                </c:pt>
                <c:pt idx="3">
                  <c:v>3.08</c:v>
                </c:pt>
                <c:pt idx="4">
                  <c:v>2.66</c:v>
                </c:pt>
                <c:pt idx="5">
                  <c:v>2.66</c:v>
                </c:pt>
                <c:pt idx="6">
                  <c:v>2.66</c:v>
                </c:pt>
                <c:pt idx="7">
                  <c:v>2.19</c:v>
                </c:pt>
                <c:pt idx="8">
                  <c:v>2.19</c:v>
                </c:pt>
                <c:pt idx="9">
                  <c:v>2.19</c:v>
                </c:pt>
                <c:pt idx="10">
                  <c:v>1.77</c:v>
                </c:pt>
                <c:pt idx="11">
                  <c:v>1.77</c:v>
                </c:pt>
                <c:pt idx="12">
                  <c:v>1.77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CF4-4B1F-BDF1-01FEED7364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199488"/>
        <c:axId val="125201792"/>
      </c:lineChart>
      <c:catAx>
        <c:axId val="1251994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Month</a:t>
                </a:r>
              </a:p>
            </c:rich>
          </c:tx>
          <c:layout>
            <c:manualLayout>
              <c:xMode val="edge"/>
              <c:yMode val="edge"/>
              <c:x val="0.50504124656278648"/>
              <c:y val="0.9022578473964388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5201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5201792"/>
        <c:scaling>
          <c:orientation val="minMax"/>
          <c:max val="5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Scrap in % </a:t>
                </a:r>
              </a:p>
            </c:rich>
          </c:tx>
          <c:layout>
            <c:manualLayout>
              <c:xMode val="edge"/>
              <c:yMode val="edge"/>
              <c:x val="1.466544454628781E-2"/>
              <c:y val="0.3959909441351037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519948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CC99"/>
    </a:solidFill>
    <a:ln w="3175">
      <a:solidFill>
        <a:srgbClr val="000000"/>
      </a:solidFill>
      <a:prstDash val="solid"/>
    </a:ln>
    <a:effectLst>
      <a:outerShdw dist="35921" dir="2700000" algn="br">
        <a:srgbClr val="000000"/>
      </a:outerShdw>
    </a:effectLst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1634C-8618-4364-8260-DB1CAC94602A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2B8F7-C8C4-4CCF-9640-F27560C31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33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2B8F7-C8C4-4CCF-9640-F27560C3142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89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447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523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77000"/>
            <a:ext cx="2590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Advik Hi-Tech Pvt. Ltd.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533400"/>
            <a:ext cx="77724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6324600"/>
            <a:ext cx="77724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7620000" y="40751"/>
            <a:ext cx="14624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n-US" sz="1800" b="1" dirty="0" smtClean="0">
                <a:solidFill>
                  <a:srgbClr val="FF0000"/>
                </a:solidFill>
                <a:latin typeface="Wingdings 3" pitchFamily="18" charset="2"/>
              </a:rPr>
              <a:t>q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IK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434777" y="6477000"/>
            <a:ext cx="70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DFBE4AD-FC8F-4AA4-90A8-0DA1896CBBA7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microsoft.com/office/2007/relationships/hdphoto" Target="../media/hdphoto5.wdp"/><Relationship Id="rId4" Type="http://schemas.openxmlformats.org/officeDocument/2006/relationships/image" Target="../media/image16.pn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436" y="685800"/>
            <a:ext cx="8001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buClr>
                <a:srgbClr val="6D6E71"/>
              </a:buClr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Cambria" pitchFamily="18" charset="0"/>
              </a:rPr>
              <a:t>Theme: Get To The Root Cause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371600"/>
            <a:ext cx="8488692" cy="46529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418"/>
            <a:ext cx="8991600" cy="570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3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3810000" y="685800"/>
            <a:ext cx="1676400" cy="48296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058" tIns="41029" rIns="82058" bIns="41029">
            <a:spAutoFit/>
          </a:bodyPr>
          <a:lstStyle>
            <a:lvl1pPr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9575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20738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30313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41475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86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558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130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702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1300" dirty="0" smtClean="0"/>
              <a:t>Dimension 1.2 undersize</a:t>
            </a:r>
            <a:endParaRPr lang="en-US" altLang="en-US" sz="1300" dirty="0"/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52400" y="1574431"/>
            <a:ext cx="1676400" cy="48296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058" tIns="41029" rIns="82058" bIns="41029">
            <a:spAutoFit/>
          </a:bodyPr>
          <a:lstStyle>
            <a:lvl1pPr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9575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20738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30313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41475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86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558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130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702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1300" dirty="0" smtClean="0"/>
              <a:t>More depth of Cut at back facing </a:t>
            </a:r>
            <a:r>
              <a:rPr lang="en-US" altLang="en-US" sz="1300" dirty="0" err="1" smtClean="0"/>
              <a:t>opr</a:t>
            </a:r>
            <a:r>
              <a:rPr lang="en-US" altLang="en-US" sz="1300" dirty="0" smtClean="0"/>
              <a:t>.</a:t>
            </a:r>
            <a:endParaRPr lang="en-US" altLang="en-US" sz="1300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048000" y="1574431"/>
            <a:ext cx="1295400" cy="48296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058" tIns="41029" rIns="82058" bIns="41029">
            <a:spAutoFit/>
          </a:bodyPr>
          <a:lstStyle>
            <a:lvl1pPr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9575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20738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30313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41475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86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558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130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702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1300" dirty="0" smtClean="0"/>
              <a:t>Width (10 mm) Oversize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5715000" y="1624862"/>
            <a:ext cx="1524000" cy="48296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058" tIns="41029" rIns="82058" bIns="41029">
            <a:spAutoFit/>
          </a:bodyPr>
          <a:lstStyle>
            <a:lvl1pPr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9575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20738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30313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41475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86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558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130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702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1300" dirty="0" smtClean="0"/>
              <a:t>Depth variation in casting stage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03576" y="2438400"/>
            <a:ext cx="1219200" cy="48296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058" tIns="41029" rIns="82058" bIns="41029">
            <a:spAutoFit/>
          </a:bodyPr>
          <a:lstStyle>
            <a:lvl1pPr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9575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20738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30313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41475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86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558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130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702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1300" dirty="0" smtClean="0"/>
              <a:t>Tool travel more</a:t>
            </a:r>
            <a:endParaRPr lang="en-US" altLang="en-US" sz="1300" dirty="0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658100" y="1636983"/>
            <a:ext cx="1333500" cy="48296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058" tIns="41029" rIns="82058" bIns="41029">
            <a:spAutoFit/>
          </a:bodyPr>
          <a:lstStyle>
            <a:lvl1pPr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9575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20738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30313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41475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86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558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130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702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1300" dirty="0" smtClean="0"/>
              <a:t>Incorrect Job clamping</a:t>
            </a:r>
            <a:endParaRPr lang="en-US" altLang="en-US" sz="1300" dirty="0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52400" y="3250831"/>
            <a:ext cx="1219200" cy="48296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058" tIns="41029" rIns="82058" bIns="41029">
            <a:spAutoFit/>
          </a:bodyPr>
          <a:lstStyle>
            <a:lvl1pPr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9575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20738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30313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41475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86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558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130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702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1300" dirty="0" smtClean="0"/>
              <a:t>Play in tool holder</a:t>
            </a:r>
            <a:endParaRPr lang="en-US" altLang="en-US" sz="1300" dirty="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52400" y="4089031"/>
            <a:ext cx="1219200" cy="48296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058" tIns="41029" rIns="82058" bIns="41029">
            <a:spAutoFit/>
          </a:bodyPr>
          <a:lstStyle>
            <a:lvl1pPr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9575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20738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30313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41475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86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558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130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702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1300" dirty="0" smtClean="0"/>
              <a:t>Parts worn out</a:t>
            </a:r>
            <a:endParaRPr lang="en-US" altLang="en-US" sz="1300" dirty="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0" y="5007979"/>
            <a:ext cx="838200" cy="45563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058" tIns="41029" rIns="82058" bIns="41029">
            <a:spAutoFit/>
          </a:bodyPr>
          <a:lstStyle>
            <a:lvl1pPr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9575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20738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30313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41475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86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558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130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702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1300" dirty="0" smtClean="0"/>
              <a:t>Life over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990600" y="5003431"/>
            <a:ext cx="1143000" cy="48296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058" tIns="41029" rIns="82058" bIns="41029">
            <a:spAutoFit/>
          </a:bodyPr>
          <a:lstStyle>
            <a:lvl1pPr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9575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20738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30313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41475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86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558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130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702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1300" dirty="0" smtClean="0"/>
              <a:t>Forced deterioration</a:t>
            </a:r>
            <a:endParaRPr lang="en-US" altLang="en-US" sz="1300" dirty="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209800" y="2438400"/>
            <a:ext cx="1143000" cy="48296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058" tIns="41029" rIns="82058" bIns="41029">
            <a:spAutoFit/>
          </a:bodyPr>
          <a:lstStyle>
            <a:lvl1pPr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9575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20738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30313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41475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86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558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130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702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1300" dirty="0" smtClean="0"/>
              <a:t>Incorrect Job clamping </a:t>
            </a:r>
            <a:endParaRPr lang="en-US" altLang="en-US" sz="1300" dirty="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114800" y="2438400"/>
            <a:ext cx="1066800" cy="48296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058" tIns="41029" rIns="82058" bIns="41029">
            <a:spAutoFit/>
          </a:bodyPr>
          <a:lstStyle>
            <a:lvl1pPr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9575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20738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30313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41475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86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558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130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702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1300" dirty="0" smtClean="0"/>
              <a:t>More depth of cut</a:t>
            </a:r>
            <a:endParaRPr lang="en-US" altLang="en-US" sz="1300" dirty="0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905000" y="3276600"/>
            <a:ext cx="1066800" cy="48296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058" tIns="41029" rIns="82058" bIns="41029">
            <a:spAutoFit/>
          </a:bodyPr>
          <a:lstStyle>
            <a:lvl1pPr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9575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20738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30313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41475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86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558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130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702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1300" dirty="0" smtClean="0"/>
              <a:t>Chips on resting face</a:t>
            </a:r>
            <a:endParaRPr lang="en-US" altLang="en-US" sz="1300" dirty="0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276600" y="3276600"/>
            <a:ext cx="1066800" cy="48296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058" tIns="41029" rIns="82058" bIns="41029">
            <a:spAutoFit/>
          </a:bodyPr>
          <a:lstStyle>
            <a:lvl1pPr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9575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20738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30313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41475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86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558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130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702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1300" dirty="0" smtClean="0"/>
              <a:t>Weak pulling force</a:t>
            </a:r>
            <a:endParaRPr lang="en-US" altLang="en-US" sz="1300" dirty="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6705600" y="2438400"/>
            <a:ext cx="990600" cy="48296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058" tIns="41029" rIns="82058" bIns="41029">
            <a:spAutoFit/>
          </a:bodyPr>
          <a:lstStyle>
            <a:lvl1pPr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9575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20738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30313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41475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86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558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130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702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1300" dirty="0" smtClean="0"/>
              <a:t>Cavity pin undersize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5562602" y="2438402"/>
            <a:ext cx="990600" cy="48296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058" tIns="41029" rIns="82058" bIns="41029">
            <a:spAutoFit/>
          </a:bodyPr>
          <a:lstStyle>
            <a:lvl1pPr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9575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20738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30313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41475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86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558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130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702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1300" dirty="0" smtClean="0"/>
              <a:t>Cavity pin worn out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5029200" y="4038600"/>
            <a:ext cx="838200" cy="45563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058" tIns="41029" rIns="82058" bIns="41029">
            <a:spAutoFit/>
          </a:bodyPr>
          <a:lstStyle>
            <a:lvl1pPr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9575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20738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30313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41475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86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558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130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702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1300" dirty="0" smtClean="0"/>
              <a:t>Life over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6858000" y="4927231"/>
            <a:ext cx="990600" cy="48296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058" tIns="41029" rIns="82058" bIns="41029">
            <a:spAutoFit/>
          </a:bodyPr>
          <a:lstStyle>
            <a:lvl1pPr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9575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20738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30313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41475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86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558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130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702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1300" dirty="0" smtClean="0"/>
              <a:t>Incorrect pin size</a:t>
            </a:r>
          </a:p>
        </p:txBody>
      </p:sp>
      <p:cxnSp>
        <p:nvCxnSpPr>
          <p:cNvPr id="24" name="Elbow Connector 23"/>
          <p:cNvCxnSpPr>
            <a:stCxn id="2" idx="2"/>
            <a:endCxn id="4" idx="0"/>
          </p:cNvCxnSpPr>
          <p:nvPr/>
        </p:nvCxnSpPr>
        <p:spPr>
          <a:xfrm rot="5400000">
            <a:off x="2616569" y="-457200"/>
            <a:ext cx="405662" cy="365760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2" idx="2"/>
            <a:endCxn id="8" idx="0"/>
          </p:cNvCxnSpPr>
          <p:nvPr/>
        </p:nvCxnSpPr>
        <p:spPr>
          <a:xfrm rot="16200000" flipH="1">
            <a:off x="6252418" y="-435449"/>
            <a:ext cx="468214" cy="367665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2" idx="2"/>
            <a:endCxn id="5" idx="0"/>
          </p:cNvCxnSpPr>
          <p:nvPr/>
        </p:nvCxnSpPr>
        <p:spPr>
          <a:xfrm rot="5400000">
            <a:off x="3969119" y="895350"/>
            <a:ext cx="405662" cy="95250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2" idx="2"/>
            <a:endCxn id="6" idx="0"/>
          </p:cNvCxnSpPr>
          <p:nvPr/>
        </p:nvCxnSpPr>
        <p:spPr>
          <a:xfrm rot="16200000" flipH="1">
            <a:off x="5334554" y="482415"/>
            <a:ext cx="456093" cy="18288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7" idx="2"/>
            <a:endCxn id="9" idx="0"/>
          </p:cNvCxnSpPr>
          <p:nvPr/>
        </p:nvCxnSpPr>
        <p:spPr>
          <a:xfrm rot="5400000">
            <a:off x="622857" y="3060512"/>
            <a:ext cx="329462" cy="51176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17" idx="2"/>
            <a:endCxn id="22" idx="0"/>
          </p:cNvCxnSpPr>
          <p:nvPr/>
        </p:nvCxnSpPr>
        <p:spPr>
          <a:xfrm rot="16200000" flipH="1">
            <a:off x="6274169" y="3848100"/>
            <a:ext cx="2005862" cy="15240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9"/>
          <p:cNvCxnSpPr/>
          <p:nvPr/>
        </p:nvCxnSpPr>
        <p:spPr>
          <a:xfrm rot="16200000" flipH="1">
            <a:off x="5334555" y="482416"/>
            <a:ext cx="456093" cy="18288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99"/>
          <p:cNvCxnSpPr/>
          <p:nvPr/>
        </p:nvCxnSpPr>
        <p:spPr>
          <a:xfrm rot="16200000" flipH="1">
            <a:off x="6252419" y="-435448"/>
            <a:ext cx="468214" cy="367665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101"/>
          <p:cNvCxnSpPr/>
          <p:nvPr/>
        </p:nvCxnSpPr>
        <p:spPr>
          <a:xfrm rot="16200000" flipH="1">
            <a:off x="5334556" y="482417"/>
            <a:ext cx="456093" cy="18288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/>
          <p:nvPr/>
        </p:nvCxnSpPr>
        <p:spPr>
          <a:xfrm rot="16200000" flipH="1">
            <a:off x="6252419" y="-435447"/>
            <a:ext cx="468214" cy="367665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114"/>
          <p:cNvCxnSpPr/>
          <p:nvPr/>
        </p:nvCxnSpPr>
        <p:spPr>
          <a:xfrm rot="16200000" flipH="1">
            <a:off x="5334556" y="482418"/>
            <a:ext cx="456093" cy="18288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/>
          <p:cNvCxnSpPr/>
          <p:nvPr/>
        </p:nvCxnSpPr>
        <p:spPr>
          <a:xfrm rot="16200000" flipH="1">
            <a:off x="6252420" y="-435446"/>
            <a:ext cx="468214" cy="367665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/>
          <p:cNvCxnSpPr/>
          <p:nvPr/>
        </p:nvCxnSpPr>
        <p:spPr>
          <a:xfrm rot="16200000" flipH="1">
            <a:off x="5334557" y="482419"/>
            <a:ext cx="456093" cy="18288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Elbow Connector 141"/>
          <p:cNvCxnSpPr/>
          <p:nvPr/>
        </p:nvCxnSpPr>
        <p:spPr>
          <a:xfrm rot="16200000" flipH="1">
            <a:off x="6252420" y="-435445"/>
            <a:ext cx="468214" cy="367665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Elbow Connector 143"/>
          <p:cNvCxnSpPr/>
          <p:nvPr/>
        </p:nvCxnSpPr>
        <p:spPr>
          <a:xfrm rot="16200000" flipH="1">
            <a:off x="5334557" y="482420"/>
            <a:ext cx="456093" cy="18288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Elbow Connector 154"/>
          <p:cNvCxnSpPr/>
          <p:nvPr/>
        </p:nvCxnSpPr>
        <p:spPr>
          <a:xfrm rot="5400000">
            <a:off x="5232584" y="3175187"/>
            <a:ext cx="1117231" cy="60960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7" name="Elbow Connector 156"/>
          <p:cNvCxnSpPr/>
          <p:nvPr/>
        </p:nvCxnSpPr>
        <p:spPr>
          <a:xfrm rot="5400000">
            <a:off x="6102165" y="2063569"/>
            <a:ext cx="330569" cy="41910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8" name="Elbow Connector 157"/>
          <p:cNvCxnSpPr/>
          <p:nvPr/>
        </p:nvCxnSpPr>
        <p:spPr>
          <a:xfrm rot="16200000" flipH="1">
            <a:off x="6252420" y="-435444"/>
            <a:ext cx="468214" cy="3676650"/>
          </a:xfrm>
          <a:prstGeom prst="bentConnector3">
            <a:avLst>
              <a:gd name="adj1" fmla="val 47085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9" name="Elbow Connector 158"/>
          <p:cNvCxnSpPr/>
          <p:nvPr/>
        </p:nvCxnSpPr>
        <p:spPr>
          <a:xfrm rot="16200000" flipH="1">
            <a:off x="6673666" y="1911172"/>
            <a:ext cx="330569" cy="72390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0" name="Elbow Connector 159"/>
          <p:cNvCxnSpPr/>
          <p:nvPr/>
        </p:nvCxnSpPr>
        <p:spPr>
          <a:xfrm rot="16200000" flipH="1">
            <a:off x="5334554" y="482415"/>
            <a:ext cx="456093" cy="1828800"/>
          </a:xfrm>
          <a:prstGeom prst="bentConnector3">
            <a:avLst>
              <a:gd name="adj1" fmla="val 47007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1" name="Elbow Connector 160"/>
          <p:cNvCxnSpPr/>
          <p:nvPr/>
        </p:nvCxnSpPr>
        <p:spPr>
          <a:xfrm rot="5400000">
            <a:off x="2432238" y="2929476"/>
            <a:ext cx="355231" cy="34290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2" name="Elbow Connector 161"/>
          <p:cNvCxnSpPr/>
          <p:nvPr/>
        </p:nvCxnSpPr>
        <p:spPr>
          <a:xfrm rot="16200000" flipH="1">
            <a:off x="3118039" y="2584634"/>
            <a:ext cx="355231" cy="102870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6" name="Elbow Connector 165"/>
          <p:cNvCxnSpPr/>
          <p:nvPr/>
        </p:nvCxnSpPr>
        <p:spPr>
          <a:xfrm rot="5400000">
            <a:off x="3048004" y="1790700"/>
            <a:ext cx="381000" cy="91440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7" name="Elbow Connector 166"/>
          <p:cNvCxnSpPr>
            <a:stCxn id="9" idx="2"/>
            <a:endCxn id="10" idx="0"/>
          </p:cNvCxnSpPr>
          <p:nvPr/>
        </p:nvCxnSpPr>
        <p:spPr>
          <a:xfrm rot="5400000">
            <a:off x="584385" y="3911415"/>
            <a:ext cx="355231" cy="1270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3" name="Elbow Connector 172"/>
          <p:cNvCxnSpPr/>
          <p:nvPr/>
        </p:nvCxnSpPr>
        <p:spPr>
          <a:xfrm rot="16200000" flipH="1">
            <a:off x="3981450" y="1771650"/>
            <a:ext cx="381000" cy="95250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1" name="Elbow Connector 180"/>
          <p:cNvCxnSpPr>
            <a:stCxn id="4" idx="2"/>
            <a:endCxn id="7" idx="0"/>
          </p:cNvCxnSpPr>
          <p:nvPr/>
        </p:nvCxnSpPr>
        <p:spPr>
          <a:xfrm rot="5400000">
            <a:off x="711388" y="2159188"/>
            <a:ext cx="381000" cy="177424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2" name="Elbow Connector 191"/>
          <p:cNvCxnSpPr/>
          <p:nvPr/>
        </p:nvCxnSpPr>
        <p:spPr>
          <a:xfrm rot="16200000" flipH="1">
            <a:off x="960190" y="4387667"/>
            <a:ext cx="431431" cy="80010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3" name="Elbow Connector 192"/>
          <p:cNvCxnSpPr/>
          <p:nvPr/>
        </p:nvCxnSpPr>
        <p:spPr>
          <a:xfrm rot="5400000">
            <a:off x="372560" y="4618540"/>
            <a:ext cx="435979" cy="34290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7" name="Text Box 13"/>
          <p:cNvSpPr txBox="1">
            <a:spLocks noChangeArrowheads="1"/>
          </p:cNvSpPr>
          <p:nvPr/>
        </p:nvSpPr>
        <p:spPr bwMode="auto">
          <a:xfrm>
            <a:off x="6096001" y="4012831"/>
            <a:ext cx="1143000" cy="48296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058" tIns="41029" rIns="82058" bIns="41029">
            <a:spAutoFit/>
          </a:bodyPr>
          <a:lstStyle>
            <a:lvl1pPr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9575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20738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30313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41475" defTabSz="820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86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558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130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70275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1300" dirty="0" smtClean="0"/>
              <a:t>Forced deterioration</a:t>
            </a:r>
            <a:endParaRPr lang="en-US" altLang="en-US" sz="1300" dirty="0"/>
          </a:p>
        </p:txBody>
      </p:sp>
      <p:cxnSp>
        <p:nvCxnSpPr>
          <p:cNvPr id="98" name="Elbow Connector 97"/>
          <p:cNvCxnSpPr/>
          <p:nvPr/>
        </p:nvCxnSpPr>
        <p:spPr>
          <a:xfrm rot="16200000" flipH="1">
            <a:off x="5842186" y="3175192"/>
            <a:ext cx="1117231" cy="60960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 flipH="1">
            <a:off x="381000" y="76200"/>
            <a:ext cx="5288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Root Cause Analysis- Live case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64292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9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456"/>
            <a:ext cx="9144000" cy="64629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2621281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/>
              <a:t>TRC</a:t>
            </a:r>
            <a:endParaRPr lang="en-IN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47345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M</a:t>
            </a:r>
            <a:r>
              <a:rPr lang="en-IN" sz="2800" b="1" dirty="0" smtClean="0"/>
              <a:t>RC</a:t>
            </a:r>
            <a:endParaRPr lang="en-IN" sz="28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16" t="24493" r="31769" b="25250"/>
          <a:stretch/>
        </p:blipFill>
        <p:spPr bwMode="auto">
          <a:xfrm rot="16200000">
            <a:off x="3139707" y="3337294"/>
            <a:ext cx="2216886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76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16" t="24493" r="31769" b="25250"/>
          <a:stretch/>
        </p:blipFill>
        <p:spPr bwMode="auto">
          <a:xfrm rot="16200000">
            <a:off x="1168659" y="392554"/>
            <a:ext cx="1584820" cy="236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62000" y="1219200"/>
            <a:ext cx="914400" cy="838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7285" y="2362200"/>
            <a:ext cx="3055430" cy="107721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104900" y="1996469"/>
            <a:ext cx="114300" cy="3199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38150" y="2372241"/>
            <a:ext cx="3124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cs typeface="Calibri" pitchFamily="34" charset="0"/>
              </a:rPr>
              <a:t>To increase punch hardness nitriding process added instead of hardening so it will be hardness </a:t>
            </a:r>
            <a:r>
              <a:rPr lang="en-US" sz="1600" dirty="0" smtClean="0">
                <a:cs typeface="Calibri" pitchFamily="34" charset="0"/>
              </a:rPr>
              <a:t>up to  </a:t>
            </a:r>
            <a:r>
              <a:rPr lang="en-US" sz="1600" dirty="0">
                <a:cs typeface="Calibri" pitchFamily="34" charset="0"/>
              </a:rPr>
              <a:t>58 to 60 </a:t>
            </a:r>
            <a:r>
              <a:rPr lang="en-US" sz="1600" dirty="0" smtClean="0">
                <a:cs typeface="Calibri" pitchFamily="34" charset="0"/>
              </a:rPr>
              <a:t>HRC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698396"/>
            <a:ext cx="1562100" cy="166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990600" y="3886200"/>
            <a:ext cx="1009650" cy="990600"/>
          </a:xfrm>
          <a:prstGeom prst="ellipse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600200" y="4724400"/>
            <a:ext cx="0" cy="1017301"/>
          </a:xfrm>
          <a:prstGeom prst="straightConnector1">
            <a:avLst/>
          </a:prstGeom>
          <a:ln w="349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14300" y="5741702"/>
            <a:ext cx="2324100" cy="45537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OK Profile Cavity No 224116</a:t>
            </a:r>
            <a:endParaRPr lang="en-US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7285" y="87868"/>
            <a:ext cx="74713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Management Root Cause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5334000" y="1805930"/>
            <a:ext cx="1828800" cy="480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Slider worn out</a:t>
            </a:r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5334000" y="2644130"/>
            <a:ext cx="1828800" cy="480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No mechanism</a:t>
            </a:r>
            <a:endParaRPr lang="en-IN" dirty="0"/>
          </a:p>
        </p:txBody>
      </p:sp>
      <p:sp>
        <p:nvSpPr>
          <p:cNvPr id="23" name="Rectangle 22"/>
          <p:cNvSpPr/>
          <p:nvPr/>
        </p:nvSpPr>
        <p:spPr>
          <a:xfrm>
            <a:off x="5334000" y="3482330"/>
            <a:ext cx="1828800" cy="480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CTQ not define</a:t>
            </a:r>
            <a:endParaRPr lang="en-IN" dirty="0"/>
          </a:p>
        </p:txBody>
      </p:sp>
      <p:sp>
        <p:nvSpPr>
          <p:cNvPr id="24" name="Rectangle 23"/>
          <p:cNvSpPr/>
          <p:nvPr/>
        </p:nvSpPr>
        <p:spPr>
          <a:xfrm>
            <a:off x="5334000" y="4191000"/>
            <a:ext cx="1828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APQP not effective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2370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Presentation Guide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0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562600" y="2209800"/>
            <a:ext cx="207645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/>
              <a:t>Contribution</a:t>
            </a:r>
            <a:endParaRPr lang="en-IN" sz="2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371600" y="2209799"/>
            <a:ext cx="207645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/>
              <a:t>Defect Trend</a:t>
            </a:r>
            <a:endParaRPr lang="en-IN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76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Presentation Guide-  Sample</a:t>
            </a:r>
            <a:endParaRPr lang="en-IN" b="1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152400" y="697468"/>
            <a:ext cx="8260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Business Target: Reduction of Internal Rejection from 3% to 2.76%</a:t>
            </a:r>
            <a:endParaRPr lang="en-IN" dirty="0"/>
          </a:p>
        </p:txBody>
      </p:sp>
      <p:sp>
        <p:nvSpPr>
          <p:cNvPr id="4" name="AutoShape 2" descr="Image result for monthly trend chart example"/>
          <p:cNvSpPr>
            <a:spLocks noChangeAspect="1" noChangeArrowheads="1"/>
          </p:cNvSpPr>
          <p:nvPr/>
        </p:nvSpPr>
        <p:spPr bwMode="auto">
          <a:xfrm>
            <a:off x="1371600" y="2895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Rounded Rectangle 9"/>
          <p:cNvSpPr/>
          <p:nvPr/>
        </p:nvSpPr>
        <p:spPr>
          <a:xfrm>
            <a:off x="1371600" y="4800600"/>
            <a:ext cx="1981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Sub Part Analysis</a:t>
            </a:r>
            <a:endParaRPr lang="en-IN" dirty="0"/>
          </a:p>
        </p:txBody>
      </p:sp>
      <p:sp>
        <p:nvSpPr>
          <p:cNvPr id="11" name="Rounded Rectangle 10"/>
          <p:cNvSpPr/>
          <p:nvPr/>
        </p:nvSpPr>
        <p:spPr>
          <a:xfrm>
            <a:off x="5334000" y="4800600"/>
            <a:ext cx="28194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Problem Description</a:t>
            </a:r>
            <a:endParaRPr lang="en-IN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661" y="1318737"/>
            <a:ext cx="4108739" cy="26953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1817825"/>
              </p:ext>
            </p:extLst>
          </p:nvPr>
        </p:nvGraphicFramePr>
        <p:xfrm>
          <a:off x="200458" y="1319944"/>
          <a:ext cx="4447741" cy="2694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99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959243"/>
              </p:ext>
            </p:extLst>
          </p:nvPr>
        </p:nvGraphicFramePr>
        <p:xfrm>
          <a:off x="609599" y="3962400"/>
          <a:ext cx="8040593" cy="2133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1281">
                  <a:extLst>
                    <a:ext uri="{9D8B030D-6E8A-4147-A177-3AD203B41FA5}">
                      <a16:colId xmlns:a16="http://schemas.microsoft.com/office/drawing/2014/main" val="3749989216"/>
                    </a:ext>
                  </a:extLst>
                </a:gridCol>
                <a:gridCol w="2341920">
                  <a:extLst>
                    <a:ext uri="{9D8B030D-6E8A-4147-A177-3AD203B41FA5}">
                      <a16:colId xmlns:a16="http://schemas.microsoft.com/office/drawing/2014/main" val="1181591877"/>
                    </a:ext>
                  </a:extLst>
                </a:gridCol>
                <a:gridCol w="2107728">
                  <a:extLst>
                    <a:ext uri="{9D8B030D-6E8A-4147-A177-3AD203B41FA5}">
                      <a16:colId xmlns:a16="http://schemas.microsoft.com/office/drawing/2014/main" val="381045452"/>
                    </a:ext>
                  </a:extLst>
                </a:gridCol>
                <a:gridCol w="2029664">
                  <a:extLst>
                    <a:ext uri="{9D8B030D-6E8A-4147-A177-3AD203B41FA5}">
                      <a16:colId xmlns:a16="http://schemas.microsoft.com/office/drawing/2014/main" val="3427691856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u="none" strike="noStrike">
                          <a:effectLst/>
                        </a:rPr>
                        <a:t>Validated Cause</a:t>
                      </a:r>
                      <a:endParaRPr lang="en-IN" sz="1600" b="0" i="0" u="none" strike="noStrike">
                        <a:solidFill>
                          <a:srgbClr val="2F2B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u="none" strike="noStrike" dirty="0">
                          <a:effectLst/>
                        </a:rPr>
                        <a:t> </a:t>
                      </a:r>
                      <a:endParaRPr lang="en-IN" sz="1600" b="0" i="0" u="none" strike="noStrike" dirty="0">
                        <a:solidFill>
                          <a:srgbClr val="2F2B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u="none" strike="noStrike">
                          <a:effectLst/>
                        </a:rPr>
                        <a:t> </a:t>
                      </a:r>
                      <a:endParaRPr lang="en-IN" sz="1600" b="0" i="0" u="none" strike="noStrike">
                        <a:solidFill>
                          <a:srgbClr val="2F2B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u="none" strike="noStrike">
                          <a:effectLst/>
                        </a:rPr>
                        <a:t> </a:t>
                      </a:r>
                      <a:endParaRPr lang="en-IN" sz="1600" b="0" i="0" u="none" strike="noStrike">
                        <a:solidFill>
                          <a:srgbClr val="2F2B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02797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u="none" strike="noStrike">
                          <a:effectLst/>
                        </a:rPr>
                        <a:t>Why-1</a:t>
                      </a:r>
                      <a:endParaRPr lang="en-IN" sz="1600" b="0" i="0" u="none" strike="noStrike">
                        <a:solidFill>
                          <a:srgbClr val="2F2B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u="none" strike="noStrike">
                          <a:effectLst/>
                        </a:rPr>
                        <a:t> </a:t>
                      </a:r>
                      <a:endParaRPr lang="en-IN" sz="1600" b="0" i="0" u="none" strike="noStrike">
                        <a:solidFill>
                          <a:srgbClr val="2F2B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u="none" strike="noStrike">
                          <a:effectLst/>
                        </a:rPr>
                        <a:t> </a:t>
                      </a:r>
                      <a:endParaRPr lang="en-IN" sz="1600" b="0" i="0" u="none" strike="noStrike">
                        <a:solidFill>
                          <a:srgbClr val="2F2B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u="none" strike="noStrike">
                          <a:effectLst/>
                        </a:rPr>
                        <a:t> </a:t>
                      </a:r>
                      <a:endParaRPr lang="en-IN" sz="1600" b="0" i="0" u="none" strike="noStrike">
                        <a:solidFill>
                          <a:srgbClr val="2F2B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39486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u="none" strike="noStrike">
                          <a:effectLst/>
                        </a:rPr>
                        <a:t>Why-2</a:t>
                      </a:r>
                      <a:endParaRPr lang="en-IN" sz="1600" b="0" i="0" u="none" strike="noStrike">
                        <a:solidFill>
                          <a:srgbClr val="2F2B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u="none" strike="noStrike">
                          <a:effectLst/>
                        </a:rPr>
                        <a:t> </a:t>
                      </a:r>
                      <a:endParaRPr lang="en-IN" sz="1600" b="0" i="0" u="none" strike="noStrike">
                        <a:solidFill>
                          <a:srgbClr val="2F2B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u="none" strike="noStrike">
                          <a:effectLst/>
                        </a:rPr>
                        <a:t> </a:t>
                      </a:r>
                      <a:endParaRPr lang="en-IN" sz="1600" b="0" i="0" u="none" strike="noStrike">
                        <a:solidFill>
                          <a:srgbClr val="2F2B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u="none" strike="noStrike">
                          <a:effectLst/>
                        </a:rPr>
                        <a:t> </a:t>
                      </a:r>
                      <a:endParaRPr lang="en-IN" sz="1600" b="0" i="0" u="none" strike="noStrike">
                        <a:solidFill>
                          <a:srgbClr val="2F2B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94595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u="none" strike="noStrike">
                          <a:effectLst/>
                        </a:rPr>
                        <a:t>Why-3</a:t>
                      </a:r>
                      <a:endParaRPr lang="en-IN" sz="1600" b="0" i="0" u="none" strike="noStrike">
                        <a:solidFill>
                          <a:srgbClr val="2F2B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u="none" strike="noStrike">
                          <a:effectLst/>
                        </a:rPr>
                        <a:t> </a:t>
                      </a:r>
                      <a:endParaRPr lang="en-IN" sz="1600" b="0" i="0" u="none" strike="noStrike">
                        <a:solidFill>
                          <a:srgbClr val="2F2B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u="none" strike="noStrike">
                          <a:effectLst/>
                        </a:rPr>
                        <a:t> </a:t>
                      </a:r>
                      <a:endParaRPr lang="en-IN" sz="1600" b="0" i="0" u="none" strike="noStrike">
                        <a:solidFill>
                          <a:srgbClr val="2F2B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u="none" strike="noStrike">
                          <a:effectLst/>
                        </a:rPr>
                        <a:t> </a:t>
                      </a:r>
                      <a:endParaRPr lang="en-IN" sz="1600" b="0" i="0" u="none" strike="noStrike">
                        <a:solidFill>
                          <a:srgbClr val="2F2B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48516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u="none" strike="noStrike">
                          <a:effectLst/>
                        </a:rPr>
                        <a:t>Why-4</a:t>
                      </a:r>
                      <a:endParaRPr lang="en-IN" sz="1600" b="0" i="0" u="none" strike="noStrike">
                        <a:solidFill>
                          <a:srgbClr val="2F2B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u="none" strike="noStrike">
                          <a:effectLst/>
                        </a:rPr>
                        <a:t> </a:t>
                      </a:r>
                      <a:endParaRPr lang="en-IN" sz="1600" b="0" i="0" u="none" strike="noStrike">
                        <a:solidFill>
                          <a:srgbClr val="2F2B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u="none" strike="noStrike">
                          <a:effectLst/>
                        </a:rPr>
                        <a:t> </a:t>
                      </a:r>
                      <a:endParaRPr lang="en-IN" sz="1600" b="0" i="0" u="none" strike="noStrike">
                        <a:solidFill>
                          <a:srgbClr val="2F2B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u="none" strike="noStrike" dirty="0">
                          <a:effectLst/>
                        </a:rPr>
                        <a:t> </a:t>
                      </a:r>
                      <a:endParaRPr lang="en-IN" sz="1600" b="0" i="0" u="none" strike="noStrike" dirty="0">
                        <a:solidFill>
                          <a:srgbClr val="2F2B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84877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u="none" strike="noStrike">
                          <a:effectLst/>
                        </a:rPr>
                        <a:t>Why-5</a:t>
                      </a:r>
                      <a:endParaRPr lang="en-IN" sz="1600" b="0" i="0" u="none" strike="noStrike">
                        <a:solidFill>
                          <a:srgbClr val="2F2B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u="none" strike="noStrike">
                          <a:effectLst/>
                        </a:rPr>
                        <a:t> </a:t>
                      </a:r>
                      <a:endParaRPr lang="en-IN" sz="1600" b="0" i="0" u="none" strike="noStrike">
                        <a:solidFill>
                          <a:srgbClr val="2F2B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u="none" strike="noStrike">
                          <a:effectLst/>
                        </a:rPr>
                        <a:t> </a:t>
                      </a:r>
                      <a:endParaRPr lang="en-IN" sz="1600" b="0" i="0" u="none" strike="noStrike">
                        <a:solidFill>
                          <a:srgbClr val="2F2B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u="none" strike="noStrike">
                          <a:effectLst/>
                        </a:rPr>
                        <a:t> </a:t>
                      </a:r>
                      <a:endParaRPr lang="en-IN" sz="1600" b="0" i="0" u="none" strike="noStrike">
                        <a:solidFill>
                          <a:srgbClr val="2F2B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62817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u="none" strike="noStrike">
                          <a:effectLst/>
                        </a:rPr>
                        <a:t> </a:t>
                      </a:r>
                      <a:endParaRPr lang="en-IN" sz="1600" b="0" i="0" u="none" strike="noStrike">
                        <a:solidFill>
                          <a:srgbClr val="2F2B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u="none" strike="noStrike">
                          <a:effectLst/>
                        </a:rPr>
                        <a:t> </a:t>
                      </a:r>
                      <a:endParaRPr lang="en-IN" sz="1600" b="0" i="0" u="none" strike="noStrike">
                        <a:solidFill>
                          <a:srgbClr val="2F2B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u="none" strike="noStrike">
                          <a:effectLst/>
                        </a:rPr>
                        <a:t> </a:t>
                      </a:r>
                      <a:endParaRPr lang="en-IN" sz="1600" b="0" i="0" u="none" strike="noStrike">
                        <a:solidFill>
                          <a:srgbClr val="2F2B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u="none" strike="noStrike">
                          <a:effectLst/>
                        </a:rPr>
                        <a:t> </a:t>
                      </a:r>
                      <a:endParaRPr lang="en-IN" sz="1600" b="0" i="0" u="none" strike="noStrike">
                        <a:solidFill>
                          <a:srgbClr val="2F2B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83415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u="none" strike="noStrike">
                          <a:effectLst/>
                        </a:rPr>
                        <a:t>Root Cause</a:t>
                      </a:r>
                      <a:endParaRPr lang="en-IN" sz="1600" b="0" i="0" u="none" strike="noStrike">
                        <a:solidFill>
                          <a:srgbClr val="2F2B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u="none" strike="noStrike" dirty="0">
                          <a:effectLst/>
                        </a:rPr>
                        <a:t> </a:t>
                      </a:r>
                      <a:endParaRPr lang="en-IN" sz="1600" b="0" i="0" u="none" strike="noStrike" dirty="0">
                        <a:solidFill>
                          <a:srgbClr val="2F2B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u="none" strike="noStrike">
                          <a:effectLst/>
                        </a:rPr>
                        <a:t> </a:t>
                      </a:r>
                      <a:endParaRPr lang="en-IN" sz="1600" b="0" i="0" u="none" strike="noStrike">
                        <a:solidFill>
                          <a:srgbClr val="2F2B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600" u="none" strike="noStrike" dirty="0">
                          <a:effectLst/>
                        </a:rPr>
                        <a:t> </a:t>
                      </a:r>
                      <a:endParaRPr lang="en-IN" sz="1600" b="0" i="0" u="none" strike="noStrike" dirty="0">
                        <a:solidFill>
                          <a:srgbClr val="2F2B2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98088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76200"/>
            <a:ext cx="158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5 Why Analysis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725630"/>
            <a:ext cx="3810000" cy="28557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734290"/>
            <a:ext cx="3849593" cy="288347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5908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76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Action Plan- </a:t>
            </a:r>
            <a:r>
              <a:rPr lang="en-IN" dirty="0"/>
              <a:t>S</a:t>
            </a:r>
            <a:r>
              <a:rPr lang="en-IN" dirty="0" smtClean="0"/>
              <a:t>ample</a:t>
            </a:r>
            <a:endParaRPr lang="en-IN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6156604"/>
              </p:ext>
            </p:extLst>
          </p:nvPr>
        </p:nvGraphicFramePr>
        <p:xfrm>
          <a:off x="228600" y="3352800"/>
          <a:ext cx="8458201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35" y="838200"/>
            <a:ext cx="853353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9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103119" y="2849881"/>
            <a:ext cx="47548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6000" b="1" dirty="0" smtClean="0"/>
              <a:t>Thank You All</a:t>
            </a:r>
          </a:p>
          <a:p>
            <a:endParaRPr lang="en-IN" sz="6000" b="1" dirty="0"/>
          </a:p>
        </p:txBody>
      </p:sp>
    </p:spTree>
    <p:extLst>
      <p:ext uri="{BB962C8B-B14F-4D97-AF65-F5344CB8AC3E}">
        <p14:creationId xmlns:p14="http://schemas.microsoft.com/office/powerpoint/2010/main" val="396912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66800"/>
            <a:ext cx="5410200" cy="40618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00200" y="1738745"/>
            <a:ext cx="60198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1676400" y="2971800"/>
            <a:ext cx="6019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676400" y="3581400"/>
            <a:ext cx="60198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ounded Rectangle 5"/>
          <p:cNvSpPr/>
          <p:nvPr/>
        </p:nvSpPr>
        <p:spPr>
          <a:xfrm>
            <a:off x="228600" y="1929244"/>
            <a:ext cx="1752600" cy="6615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Shaft Fitment Problem</a:t>
            </a:r>
            <a:endParaRPr lang="en-IN" dirty="0"/>
          </a:p>
        </p:txBody>
      </p:sp>
      <p:sp>
        <p:nvSpPr>
          <p:cNvPr id="10" name="Rounded Rectangle 9"/>
          <p:cNvSpPr/>
          <p:nvPr/>
        </p:nvSpPr>
        <p:spPr>
          <a:xfrm>
            <a:off x="228600" y="3110345"/>
            <a:ext cx="1752600" cy="7897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Body ID Undersize by 20 micron</a:t>
            </a:r>
            <a:endParaRPr lang="en-IN" dirty="0"/>
          </a:p>
        </p:txBody>
      </p:sp>
      <p:sp>
        <p:nvSpPr>
          <p:cNvPr id="11" name="Rounded Rectangle 10"/>
          <p:cNvSpPr/>
          <p:nvPr/>
        </p:nvSpPr>
        <p:spPr>
          <a:xfrm>
            <a:off x="228600" y="4343400"/>
            <a:ext cx="1752600" cy="8614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Tool life/ correction not followed</a:t>
            </a:r>
            <a:endParaRPr lang="en-IN" dirty="0"/>
          </a:p>
        </p:txBody>
      </p:sp>
      <p:sp>
        <p:nvSpPr>
          <p:cNvPr id="12" name="Rounded Rectangle 11"/>
          <p:cNvSpPr/>
          <p:nvPr/>
        </p:nvSpPr>
        <p:spPr>
          <a:xfrm>
            <a:off x="228600" y="1143000"/>
            <a:ext cx="17526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Example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4495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66800"/>
            <a:ext cx="5410200" cy="40618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391" y="1217914"/>
            <a:ext cx="5371532" cy="38833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10987"/>
            <a:ext cx="5460409" cy="40953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849" y="1266766"/>
            <a:ext cx="5395274" cy="4046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71600"/>
            <a:ext cx="5219200" cy="378543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8698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-0.37986 -0.28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3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0.40973 0.335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86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-0.39514 0.3243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57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40625 -0.3252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3" y="-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7" t="1623" r="1338"/>
          <a:stretch/>
        </p:blipFill>
        <p:spPr>
          <a:xfrm rot="5400000">
            <a:off x="877369" y="1103833"/>
            <a:ext cx="5484262" cy="4648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76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  Problem Solving Process</a:t>
            </a:r>
            <a:endParaRPr lang="en-IN" b="1" dirty="0"/>
          </a:p>
        </p:txBody>
      </p:sp>
      <p:sp>
        <p:nvSpPr>
          <p:cNvPr id="4" name="Right Brace 3"/>
          <p:cNvSpPr/>
          <p:nvPr/>
        </p:nvSpPr>
        <p:spPr>
          <a:xfrm>
            <a:off x="6096000" y="685801"/>
            <a:ext cx="457200" cy="1295399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b="1" dirty="0"/>
          </a:p>
        </p:txBody>
      </p:sp>
      <p:sp>
        <p:nvSpPr>
          <p:cNvPr id="5" name="Right Brace 4"/>
          <p:cNvSpPr/>
          <p:nvPr/>
        </p:nvSpPr>
        <p:spPr>
          <a:xfrm>
            <a:off x="6096000" y="2133601"/>
            <a:ext cx="457200" cy="45720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b="1" dirty="0"/>
          </a:p>
        </p:txBody>
      </p:sp>
      <p:sp>
        <p:nvSpPr>
          <p:cNvPr id="6" name="Right Brace 5"/>
          <p:cNvSpPr/>
          <p:nvPr/>
        </p:nvSpPr>
        <p:spPr>
          <a:xfrm>
            <a:off x="6096000" y="2667000"/>
            <a:ext cx="457200" cy="152400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b="1" dirty="0"/>
          </a:p>
        </p:txBody>
      </p:sp>
      <p:sp>
        <p:nvSpPr>
          <p:cNvPr id="7" name="Right Brace 6"/>
          <p:cNvSpPr/>
          <p:nvPr/>
        </p:nvSpPr>
        <p:spPr>
          <a:xfrm>
            <a:off x="6096000" y="4648200"/>
            <a:ext cx="457200" cy="129540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b="1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6705600" y="1143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Problem Statement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6705600" y="21452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Cause Validation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6705600" y="3048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Root Cause Identification</a:t>
            </a:r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6705600" y="51170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Countermeasures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6173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1" r="16667"/>
          <a:stretch/>
        </p:blipFill>
        <p:spPr>
          <a:xfrm rot="5400000">
            <a:off x="2243781" y="-804219"/>
            <a:ext cx="4724400" cy="86188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685800" y="76200"/>
            <a:ext cx="5288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Example- 5 Why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2381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-83276" y="76200"/>
            <a:ext cx="9144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44" tIns="40923" rIns="81844" bIns="40923" anchor="ctr"/>
          <a:lstStyle>
            <a:lvl1pPr>
              <a:buClr>
                <a:schemeClr val="bg2"/>
              </a:buClr>
              <a:buSzPct val="12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bg2"/>
              </a:buClr>
              <a:buSzPct val="90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bg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bg2"/>
              </a:buClr>
              <a:buSzPct val="70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sz="2400" b="1" i="1" dirty="0">
                <a:solidFill>
                  <a:srgbClr val="7030A0"/>
                </a:solidFill>
                <a:latin typeface="Calibri" panose="020F0502020204030204" pitchFamily="34" charset="0"/>
              </a:rPr>
              <a:t>“To eliminate the defect of </a:t>
            </a:r>
            <a:r>
              <a:rPr lang="en-US" sz="2400" b="1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A247 Lever movement Jam “ </a:t>
            </a:r>
            <a:endParaRPr lang="en-US" sz="2400" b="1" i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677863" y="2344738"/>
            <a:ext cx="888365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44" tIns="40923" rIns="81844" bIns="40923" anchor="ctr"/>
          <a:lstStyle>
            <a:lvl1pPr>
              <a:buClr>
                <a:schemeClr val="bg2"/>
              </a:buClr>
              <a:buSzPct val="12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bg2"/>
              </a:buClr>
              <a:buSzPct val="90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bg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bg2"/>
              </a:buClr>
              <a:buSzPct val="70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endParaRPr lang="en-US" sz="6400" b="1" i="1" dirty="0">
              <a:latin typeface="Team MT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733550" y="39211"/>
            <a:ext cx="556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Case Study</a:t>
            </a:r>
            <a:endParaRPr lang="en-US" sz="2400" b="1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4754427" cy="1615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6" t="17577" r="32942" b="23698"/>
          <a:stretch/>
        </p:blipFill>
        <p:spPr bwMode="auto">
          <a:xfrm>
            <a:off x="2971800" y="3505200"/>
            <a:ext cx="3352800" cy="257891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621763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94" t="18200" r="28143" b="20123"/>
          <a:stretch/>
        </p:blipFill>
        <p:spPr bwMode="auto">
          <a:xfrm rot="16200000">
            <a:off x="6377816" y="4068823"/>
            <a:ext cx="1729606" cy="2278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28600" y="76200"/>
            <a:ext cx="7619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ROOT CAUSE ANALYSIS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835" y="2476120"/>
            <a:ext cx="1999365" cy="15242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val 17"/>
          <p:cNvSpPr/>
          <p:nvPr/>
        </p:nvSpPr>
        <p:spPr>
          <a:xfrm>
            <a:off x="4911335" y="3233737"/>
            <a:ext cx="1066800" cy="7286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6" t="17577" r="32942" b="23698"/>
          <a:stretch/>
        </p:blipFill>
        <p:spPr bwMode="auto">
          <a:xfrm>
            <a:off x="345171" y="745418"/>
            <a:ext cx="1940829" cy="14928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96" y="2443783"/>
            <a:ext cx="2070176" cy="15186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21"/>
          <p:cNvSpPr/>
          <p:nvPr/>
        </p:nvSpPr>
        <p:spPr>
          <a:xfrm>
            <a:off x="2971800" y="3124200"/>
            <a:ext cx="1066800" cy="7286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514600" y="1219200"/>
            <a:ext cx="3276600" cy="568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 smtClean="0"/>
              <a:t>Symptoms- Incomplete Equalizer movement</a:t>
            </a:r>
            <a:endParaRPr lang="en-IN" sz="2000" dirty="0"/>
          </a:p>
        </p:txBody>
      </p:sp>
      <p:sp>
        <p:nvSpPr>
          <p:cNvPr id="24" name="Rounded Rectangle 23"/>
          <p:cNvSpPr/>
          <p:nvPr/>
        </p:nvSpPr>
        <p:spPr>
          <a:xfrm>
            <a:off x="6910700" y="2990082"/>
            <a:ext cx="2004700" cy="7437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 smtClean="0"/>
              <a:t>Problem</a:t>
            </a:r>
            <a:r>
              <a:rPr lang="en-IN" sz="2000" smtClean="0"/>
              <a:t>/ Cause- Undersize cavity</a:t>
            </a:r>
            <a:endParaRPr lang="en-IN" sz="2000" dirty="0"/>
          </a:p>
        </p:txBody>
      </p:sp>
      <p:sp>
        <p:nvSpPr>
          <p:cNvPr id="25" name="Rounded Rectangle 24"/>
          <p:cNvSpPr/>
          <p:nvPr/>
        </p:nvSpPr>
        <p:spPr>
          <a:xfrm>
            <a:off x="3973435" y="5410200"/>
            <a:ext cx="2004700" cy="7405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 smtClean="0"/>
              <a:t>Root Cause- Worn out Slider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74796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16" t="24493" r="31769" b="25250"/>
          <a:stretch/>
        </p:blipFill>
        <p:spPr bwMode="auto">
          <a:xfrm rot="16200000">
            <a:off x="1168659" y="392554"/>
            <a:ext cx="1584820" cy="236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62000" y="1219200"/>
            <a:ext cx="914400" cy="838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7285" y="2372242"/>
            <a:ext cx="3055430" cy="107721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104900" y="1996469"/>
            <a:ext cx="114300" cy="3199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38150" y="2372241"/>
            <a:ext cx="3124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cs typeface="Calibri" pitchFamily="34" charset="0"/>
              </a:rPr>
              <a:t>To increase punch hardness nitriding process added instead of hardening so it will be hardness </a:t>
            </a:r>
            <a:r>
              <a:rPr lang="en-US" sz="1600" dirty="0" smtClean="0">
                <a:cs typeface="Calibri" pitchFamily="34" charset="0"/>
              </a:rPr>
              <a:t>up to  </a:t>
            </a:r>
            <a:r>
              <a:rPr lang="en-US" sz="1600" dirty="0">
                <a:cs typeface="Calibri" pitchFamily="34" charset="0"/>
              </a:rPr>
              <a:t>58 to 60 </a:t>
            </a:r>
            <a:r>
              <a:rPr lang="en-US" sz="1600" dirty="0" smtClean="0">
                <a:cs typeface="Calibri" pitchFamily="34" charset="0"/>
              </a:rPr>
              <a:t>HRC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698396"/>
            <a:ext cx="1562100" cy="166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990600" y="3886200"/>
            <a:ext cx="1009650" cy="990600"/>
          </a:xfrm>
          <a:prstGeom prst="ellipse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600200" y="4724400"/>
            <a:ext cx="0" cy="1017301"/>
          </a:xfrm>
          <a:prstGeom prst="straightConnector1">
            <a:avLst/>
          </a:prstGeom>
          <a:ln w="349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14300" y="5741702"/>
            <a:ext cx="2324100" cy="45537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OK Profile Cavity No 224116</a:t>
            </a:r>
            <a:endParaRPr lang="en-US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98396"/>
            <a:ext cx="1609765" cy="166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514600" y="5741702"/>
            <a:ext cx="2209800" cy="45537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OK Profile Cavity No 224316</a:t>
            </a:r>
            <a:endParaRPr lang="en-US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819400" y="3657600"/>
            <a:ext cx="942935" cy="1026004"/>
          </a:xfrm>
          <a:prstGeom prst="ellipse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265467" y="4572000"/>
            <a:ext cx="0" cy="1210497"/>
          </a:xfrm>
          <a:prstGeom prst="straightConnector1">
            <a:avLst/>
          </a:prstGeom>
          <a:ln w="349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912" y="833993"/>
            <a:ext cx="4754427" cy="244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Oval 26"/>
          <p:cNvSpPr/>
          <p:nvPr/>
        </p:nvSpPr>
        <p:spPr>
          <a:xfrm>
            <a:off x="7972465" y="990600"/>
            <a:ext cx="942935" cy="1447800"/>
          </a:xfrm>
          <a:prstGeom prst="ellipse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867400" y="3581400"/>
            <a:ext cx="3048000" cy="110220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After correction give identification punch dot both cavity 224116,224316  inside hole 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>
            <a:stCxn id="27" idx="4"/>
          </p:cNvCxnSpPr>
          <p:nvPr/>
        </p:nvCxnSpPr>
        <p:spPr>
          <a:xfrm flipH="1">
            <a:off x="8382000" y="2438400"/>
            <a:ext cx="61933" cy="1143000"/>
          </a:xfrm>
          <a:prstGeom prst="straightConnector1">
            <a:avLst/>
          </a:prstGeom>
          <a:ln w="349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7285" y="87868"/>
            <a:ext cx="74713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ACTION TAKEN </a:t>
            </a:r>
          </a:p>
        </p:txBody>
      </p:sp>
    </p:spTree>
    <p:extLst>
      <p:ext uri="{BB962C8B-B14F-4D97-AF65-F5344CB8AC3E}">
        <p14:creationId xmlns:p14="http://schemas.microsoft.com/office/powerpoint/2010/main" val="70847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85800"/>
            <a:ext cx="8610600" cy="55760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76200"/>
            <a:ext cx="2653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A3-Problem Solving </a:t>
            </a:r>
            <a:r>
              <a:rPr lang="en-IN" b="1" dirty="0" smtClean="0"/>
              <a:t>Sheet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88482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295</Words>
  <Application>Microsoft Office PowerPoint</Application>
  <PresentationFormat>On-screen Show (4:3)</PresentationFormat>
  <Paragraphs>107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</vt:lpstr>
      <vt:lpstr>Team MT</vt:lpstr>
      <vt:lpstr>Times New Roman</vt:lpstr>
      <vt:lpstr>Verdana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Presentation Guide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Gaurav Sakharkar</dc:creator>
  <cp:lastModifiedBy>Amol Chaudhari</cp:lastModifiedBy>
  <cp:revision>94</cp:revision>
  <cp:lastPrinted>2017-06-02T12:36:44Z</cp:lastPrinted>
  <dcterms:created xsi:type="dcterms:W3CDTF">2006-08-16T00:00:00Z</dcterms:created>
  <dcterms:modified xsi:type="dcterms:W3CDTF">2017-11-18T13:36:43Z</dcterms:modified>
</cp:coreProperties>
</file>