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8" r:id="rId2"/>
    <p:sldMasterId id="2147483695" r:id="rId3"/>
    <p:sldMasterId id="2147483683" r:id="rId4"/>
  </p:sldMasterIdLst>
  <p:notesMasterIdLst>
    <p:notesMasterId r:id="rId24"/>
  </p:notesMasterIdLst>
  <p:sldIdLst>
    <p:sldId id="585" r:id="rId5"/>
    <p:sldId id="586" r:id="rId6"/>
    <p:sldId id="573" r:id="rId7"/>
    <p:sldId id="574" r:id="rId8"/>
    <p:sldId id="575" r:id="rId9"/>
    <p:sldId id="578" r:id="rId10"/>
    <p:sldId id="593" r:id="rId11"/>
    <p:sldId id="594" r:id="rId12"/>
    <p:sldId id="595" r:id="rId13"/>
    <p:sldId id="596" r:id="rId14"/>
    <p:sldId id="597" r:id="rId15"/>
    <p:sldId id="598" r:id="rId16"/>
    <p:sldId id="599" r:id="rId17"/>
    <p:sldId id="600" r:id="rId18"/>
    <p:sldId id="601" r:id="rId19"/>
    <p:sldId id="602" r:id="rId20"/>
    <p:sldId id="603" r:id="rId21"/>
    <p:sldId id="604" r:id="rId22"/>
    <p:sldId id="60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161"/>
    <a:srgbClr val="66FFFF"/>
    <a:srgbClr val="33CCFF"/>
    <a:srgbClr val="020BBE"/>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65" autoAdjust="0"/>
    <p:restoredTop sz="93073" autoAdjust="0"/>
  </p:normalViewPr>
  <p:slideViewPr>
    <p:cSldViewPr>
      <p:cViewPr varScale="1">
        <p:scale>
          <a:sx n="74" d="100"/>
          <a:sy n="74" d="100"/>
        </p:scale>
        <p:origin x="142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8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FA22D5-0B29-4A04-81D2-2A07C5C37FFD}" type="datetimeFigureOut">
              <a:rPr lang="en-US" smtClean="0"/>
              <a:t>12/17/2018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701F9-ED57-4BD4-A283-5011935C441E}" type="slidenum">
              <a:rPr lang="en-US" smtClean="0"/>
              <a:t>‹#›</a:t>
            </a:fld>
            <a:endParaRPr lang="en-US"/>
          </a:p>
        </p:txBody>
      </p:sp>
    </p:spTree>
    <p:extLst>
      <p:ext uri="{BB962C8B-B14F-4D97-AF65-F5344CB8AC3E}">
        <p14:creationId xmlns:p14="http://schemas.microsoft.com/office/powerpoint/2010/main" val="3841193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Slide Number Placeholder 5"/>
          <p:cNvSpPr txBox="1">
            <a:spLocks/>
          </p:cNvSpPr>
          <p:nvPr userDrawn="1"/>
        </p:nvSpPr>
        <p:spPr bwMode="auto">
          <a:xfrm>
            <a:off x="8822457" y="6614013"/>
            <a:ext cx="157094" cy="153888"/>
          </a:xfrm>
          <a:prstGeom prst="rect">
            <a:avLst/>
          </a:prstGeom>
          <a:noFill/>
          <a:ln w="9525">
            <a:noFill/>
            <a:miter lim="800000"/>
            <a:headEnd/>
            <a:tailEnd/>
          </a:ln>
        </p:spPr>
        <p:txBody>
          <a:bodyPr wrap="none" lIns="0" tIns="0" rIns="0" bIns="0" anchor="ctr">
            <a:spAutoFit/>
          </a:bodyPr>
          <a:lstStyle/>
          <a:p>
            <a:pPr marL="0" algn="r" defTabSz="914400" rtl="0" eaLnBrk="1" latinLnBrk="0" hangingPunct="1">
              <a:defRPr/>
            </a:pPr>
            <a:fld id="{6856ECDB-1CEE-4F69-ADCA-557460F2116E}" type="slidenum">
              <a:rPr lang="en-US" sz="1000" kern="1200" smtClean="0">
                <a:solidFill>
                  <a:schemeClr val="tx2"/>
                </a:solidFill>
                <a:latin typeface="Arial" pitchFamily="34" charset="0"/>
                <a:ea typeface="+mn-ea"/>
                <a:cs typeface="Arial" pitchFamily="34" charset="0"/>
              </a:rPr>
              <a:pPr marL="0" algn="r" defTabSz="914400" rtl="0" eaLnBrk="1" latinLnBrk="0" hangingPunct="1">
                <a:defRPr/>
              </a:pPr>
              <a:t>‹#›</a:t>
            </a:fld>
            <a:endParaRPr lang="en-US" sz="1000" kern="1200" dirty="0">
              <a:solidFill>
                <a:schemeClr val="tx2"/>
              </a:solidFill>
              <a:latin typeface="Arial" pitchFamily="34" charset="0"/>
              <a:ea typeface="+mn-ea"/>
              <a:cs typeface="Arial" pitchFamily="34" charset="0"/>
            </a:endParaRPr>
          </a:p>
        </p:txBody>
      </p:sp>
      <p:sp>
        <p:nvSpPr>
          <p:cNvPr id="4" name="TextBox 20"/>
          <p:cNvSpPr txBox="1">
            <a:spLocks noChangeArrowheads="1"/>
          </p:cNvSpPr>
          <p:nvPr userDrawn="1"/>
        </p:nvSpPr>
        <p:spPr bwMode="gray">
          <a:xfrm>
            <a:off x="481013" y="6629401"/>
            <a:ext cx="2053447" cy="123111"/>
          </a:xfrm>
          <a:prstGeom prst="rect">
            <a:avLst/>
          </a:prstGeom>
          <a:noFill/>
          <a:ln w="9525">
            <a:noFill/>
            <a:miter lim="800000"/>
            <a:headEnd/>
            <a:tailEnd/>
          </a:ln>
        </p:spPr>
        <p:txBody>
          <a:bodyPr wrap="none" lIns="0" tIns="0" rIns="0" bIns="0">
            <a:spAutoFit/>
          </a:bodyPr>
          <a:lstStyle/>
          <a:p>
            <a:pPr marL="0" algn="l" defTabSz="914400" rtl="0" eaLnBrk="1" latinLnBrk="0" hangingPunct="1">
              <a:defRPr/>
            </a:pPr>
            <a:r>
              <a:rPr lang="en-US" sz="800" kern="1200" dirty="0" smtClean="0">
                <a:solidFill>
                  <a:schemeClr val="bg1"/>
                </a:solidFill>
                <a:latin typeface="Arial" pitchFamily="34" charset="0"/>
                <a:ea typeface="+mn-ea"/>
                <a:cs typeface="Arial" pitchFamily="34" charset="0"/>
              </a:rPr>
              <a:t>Copyright © 2014 ADVIK. All rights reserved.</a:t>
            </a:r>
            <a:endParaRPr lang="en-US" sz="800" kern="1200" dirty="0">
              <a:solidFill>
                <a:schemeClr val="bg1"/>
              </a:solidFill>
              <a:latin typeface="Arial" pitchFamily="34" charset="0"/>
              <a:ea typeface="+mn-ea"/>
              <a:cs typeface="Arial" pitchFamily="34" charset="0"/>
            </a:endParaRPr>
          </a:p>
        </p:txBody>
      </p:sp>
    </p:spTree>
    <p:extLst>
      <p:ext uri="{BB962C8B-B14F-4D97-AF65-F5344CB8AC3E}">
        <p14:creationId xmlns:p14="http://schemas.microsoft.com/office/powerpoint/2010/main" val="641150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t 4">
    <p:spTree>
      <p:nvGrpSpPr>
        <p:cNvPr id="1" name=""/>
        <p:cNvGrpSpPr/>
        <p:nvPr/>
      </p:nvGrpSpPr>
      <p:grpSpPr>
        <a:xfrm>
          <a:off x="0" y="0"/>
          <a:ext cx="0" cy="0"/>
          <a:chOff x="0" y="0"/>
          <a:chExt cx="0" cy="0"/>
        </a:xfrm>
      </p:grpSpPr>
      <p:sp>
        <p:nvSpPr>
          <p:cNvPr id="15"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17" name="Text Placeholder 4"/>
          <p:cNvSpPr>
            <a:spLocks noGrp="1"/>
          </p:cNvSpPr>
          <p:nvPr>
            <p:ph type="body" sz="quarter" idx="10" hasCustomPrompt="1"/>
          </p:nvPr>
        </p:nvSpPr>
        <p:spPr bwMode="gray">
          <a:xfrm>
            <a:off x="481013" y="246697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18" name="Text Placeholder 4"/>
          <p:cNvSpPr>
            <a:spLocks noGrp="1"/>
          </p:cNvSpPr>
          <p:nvPr>
            <p:ph type="body" sz="quarter" idx="11" hasCustomPrompt="1"/>
          </p:nvPr>
        </p:nvSpPr>
        <p:spPr bwMode="gray">
          <a:xfrm>
            <a:off x="4773613" y="246697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31" name="Text Placeholder 4"/>
          <p:cNvSpPr>
            <a:spLocks noGrp="1"/>
          </p:cNvSpPr>
          <p:nvPr>
            <p:ph type="body" sz="quarter" idx="12" hasCustomPrompt="1"/>
          </p:nvPr>
        </p:nvSpPr>
        <p:spPr bwMode="gray">
          <a:xfrm>
            <a:off x="481013" y="1971675"/>
            <a:ext cx="3933825" cy="286161"/>
          </a:xfrm>
          <a:noFill/>
          <a:ln>
            <a:noFill/>
          </a:ln>
        </p:spPr>
        <p:txBody>
          <a:bodyPr wrap="square" lIns="0" tIns="0" rIns="0" bIns="0" anchor="b" anchorCtr="0">
            <a:spAutoFit/>
          </a:bodyPr>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lvl="0"/>
            <a:r>
              <a:rPr lang="en-US" dirty="0" smtClean="0"/>
              <a:t>Heading 1</a:t>
            </a:r>
          </a:p>
        </p:txBody>
      </p:sp>
      <p:sp>
        <p:nvSpPr>
          <p:cNvPr id="32" name="Text Placeholder 4"/>
          <p:cNvSpPr>
            <a:spLocks noGrp="1"/>
          </p:cNvSpPr>
          <p:nvPr>
            <p:ph type="body" sz="quarter" idx="13" hasCustomPrompt="1"/>
          </p:nvPr>
        </p:nvSpPr>
        <p:spPr bwMode="gray">
          <a:xfrm>
            <a:off x="4773613" y="1971675"/>
            <a:ext cx="3933825" cy="286161"/>
          </a:xfrm>
          <a:noFill/>
          <a:ln>
            <a:noFill/>
          </a:ln>
        </p:spPr>
        <p:txBody>
          <a:bodyPr wrap="square" lIns="0" tIns="0" rIns="0" bIns="0" anchor="b" anchorCtr="0">
            <a:spAutoFit/>
          </a:bodyPr>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lvl="0"/>
            <a:r>
              <a:rPr lang="en-US" dirty="0" smtClean="0"/>
              <a:t>Heading 2</a:t>
            </a:r>
          </a:p>
        </p:txBody>
      </p:sp>
      <p:cxnSp>
        <p:nvCxnSpPr>
          <p:cNvPr id="33" name="Straight Connector 32"/>
          <p:cNvCxnSpPr/>
          <p:nvPr userDrawn="1"/>
        </p:nvCxnSpPr>
        <p:spPr bwMode="gray">
          <a:xfrm>
            <a:off x="481013" y="234473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bwMode="gray">
          <a:xfrm>
            <a:off x="4773613" y="234473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5" name="Text Placeholder 4"/>
          <p:cNvSpPr>
            <a:spLocks noGrp="1"/>
          </p:cNvSpPr>
          <p:nvPr>
            <p:ph type="body" sz="quarter" idx="15" hasCustomPrompt="1"/>
          </p:nvPr>
        </p:nvSpPr>
        <p:spPr bwMode="gray">
          <a:xfrm>
            <a:off x="481013" y="470329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36" name="Text Placeholder 4"/>
          <p:cNvSpPr>
            <a:spLocks noGrp="1"/>
          </p:cNvSpPr>
          <p:nvPr>
            <p:ph type="body" sz="quarter" idx="16" hasCustomPrompt="1"/>
          </p:nvPr>
        </p:nvSpPr>
        <p:spPr bwMode="gray">
          <a:xfrm>
            <a:off x="4773613" y="470329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37" name="Text Placeholder 4"/>
          <p:cNvSpPr>
            <a:spLocks noGrp="1"/>
          </p:cNvSpPr>
          <p:nvPr>
            <p:ph type="body" sz="quarter" idx="17" hasCustomPrompt="1"/>
          </p:nvPr>
        </p:nvSpPr>
        <p:spPr bwMode="gray">
          <a:xfrm>
            <a:off x="481013" y="4207995"/>
            <a:ext cx="3933825" cy="286161"/>
          </a:xfrm>
          <a:noFill/>
          <a:ln>
            <a:noFill/>
          </a:ln>
        </p:spPr>
        <p:txBody>
          <a:bodyPr wrap="square" lIns="0" tIns="0" rIns="0" bIns="0" anchor="b" anchorCtr="0">
            <a:spAutoFit/>
          </a:bodyPr>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lvl="0" indent="0" algn="l" defTabSz="914400" rtl="0" eaLnBrk="1" fontAlgn="base" latinLnBrk="0" hangingPunct="1">
              <a:spcBef>
                <a:spcPts val="0"/>
              </a:spcBef>
              <a:spcAft>
                <a:spcPts val="0"/>
              </a:spcAft>
              <a:buClr>
                <a:schemeClr val="bg2"/>
              </a:buClr>
              <a:tabLst/>
            </a:pPr>
            <a:r>
              <a:rPr lang="en-US" dirty="0" smtClean="0"/>
              <a:t>Heading 3</a:t>
            </a:r>
          </a:p>
        </p:txBody>
      </p:sp>
      <p:sp>
        <p:nvSpPr>
          <p:cNvPr id="38" name="Text Placeholder 4"/>
          <p:cNvSpPr>
            <a:spLocks noGrp="1"/>
          </p:cNvSpPr>
          <p:nvPr>
            <p:ph type="body" sz="quarter" idx="18" hasCustomPrompt="1"/>
          </p:nvPr>
        </p:nvSpPr>
        <p:spPr bwMode="gray">
          <a:xfrm>
            <a:off x="4773613" y="4207995"/>
            <a:ext cx="3933825" cy="286161"/>
          </a:xfrm>
          <a:noFill/>
          <a:ln>
            <a:noFill/>
          </a:ln>
        </p:spPr>
        <p:txBody>
          <a:bodyPr wrap="square" lIns="0" tIns="0" rIns="0" bIns="0" anchor="b" anchorCtr="0">
            <a:spAutoFit/>
          </a:bodyPr>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lvl="0" indent="0" algn="l" defTabSz="914400" rtl="0" eaLnBrk="1" fontAlgn="base" latinLnBrk="0" hangingPunct="1">
              <a:spcBef>
                <a:spcPts val="0"/>
              </a:spcBef>
              <a:spcAft>
                <a:spcPts val="0"/>
              </a:spcAft>
              <a:buClr>
                <a:schemeClr val="bg2"/>
              </a:buClr>
              <a:tabLst/>
            </a:pPr>
            <a:r>
              <a:rPr lang="en-US" dirty="0" smtClean="0"/>
              <a:t>Heading 4</a:t>
            </a:r>
          </a:p>
        </p:txBody>
      </p:sp>
      <p:cxnSp>
        <p:nvCxnSpPr>
          <p:cNvPr id="39" name="Straight Connector 38"/>
          <p:cNvCxnSpPr/>
          <p:nvPr userDrawn="1"/>
        </p:nvCxnSpPr>
        <p:spPr bwMode="gray">
          <a:xfrm>
            <a:off x="481013" y="458105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bwMode="gray">
          <a:xfrm>
            <a:off x="4773613" y="458105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Text Placeholder 41"/>
          <p:cNvSpPr>
            <a:spLocks noGrp="1"/>
          </p:cNvSpPr>
          <p:nvPr>
            <p:ph type="body" sz="quarter" idx="19"/>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9902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hasCustomPrompt="1"/>
          </p:nvPr>
        </p:nvSpPr>
        <p:spPr bwMode="gray">
          <a:xfrm>
            <a:off x="2438399" y="1971675"/>
            <a:ext cx="2043113" cy="1508105"/>
          </a:xfrm>
          <a:ln>
            <a:noFill/>
          </a:ln>
        </p:spPr>
        <p:txBody>
          <a:bodyPr wrap="square" lIns="0" tIns="0" rIns="0" bIns="0">
            <a:spAutoFit/>
          </a:bodyPr>
          <a:lstStyle>
            <a:lvl1pPr marL="0" marR="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marR="0" lvl="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a:pPr>
            <a:r>
              <a:rPr lang="en-US" dirty="0" smtClean="0"/>
              <a:t>Heading 1</a:t>
            </a:r>
          </a:p>
          <a:p>
            <a:pPr lvl="1"/>
            <a:r>
              <a:rPr lang="en-US" dirty="0" smtClean="0"/>
              <a:t>First level</a:t>
            </a:r>
          </a:p>
          <a:p>
            <a:pPr lvl="2"/>
            <a:r>
              <a:rPr lang="en-US" dirty="0" smtClean="0"/>
              <a:t>Second level</a:t>
            </a:r>
          </a:p>
          <a:p>
            <a:pPr lvl="3"/>
            <a:r>
              <a:rPr lang="en-US" dirty="0" smtClean="0"/>
              <a:t>Third level</a:t>
            </a:r>
          </a:p>
          <a:p>
            <a:pPr lvl="4"/>
            <a:r>
              <a:rPr lang="en-US" dirty="0" smtClean="0"/>
              <a:t>Fourth level</a:t>
            </a:r>
          </a:p>
        </p:txBody>
      </p:sp>
      <p:sp>
        <p:nvSpPr>
          <p:cNvPr id="16" name="Picture Placeholder 22"/>
          <p:cNvSpPr>
            <a:spLocks noGrp="1"/>
          </p:cNvSpPr>
          <p:nvPr>
            <p:ph type="pic" sz="quarter" idx="13"/>
          </p:nvPr>
        </p:nvSpPr>
        <p:spPr bwMode="gray">
          <a:xfrm>
            <a:off x="481013" y="1971675"/>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42" name="Text Placeholder 4"/>
          <p:cNvSpPr>
            <a:spLocks noGrp="1"/>
          </p:cNvSpPr>
          <p:nvPr>
            <p:ph type="body" sz="quarter" idx="19" hasCustomPrompt="1"/>
          </p:nvPr>
        </p:nvSpPr>
        <p:spPr bwMode="gray">
          <a:xfrm>
            <a:off x="6669087" y="1971675"/>
            <a:ext cx="2043113" cy="1508105"/>
          </a:xfrm>
          <a:ln>
            <a:noFill/>
          </a:ln>
        </p:spPr>
        <p:txBody>
          <a:bodyPr wrap="square" lIns="0" tIns="0" rIns="0" bIns="0">
            <a:spAutoFit/>
          </a:bodyPr>
          <a:lstStyle>
            <a:lvl1pPr marL="0" marR="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marR="0" lvl="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a:pPr>
            <a:r>
              <a:rPr lang="en-US" dirty="0" smtClean="0"/>
              <a:t>Heading 2</a:t>
            </a:r>
          </a:p>
          <a:p>
            <a:pPr marL="285750" lvl="1" indent="-285750" algn="l" defTabSz="914400" rtl="0" eaLnBrk="1" fontAlgn="base" latinLnBrk="0" hangingPunct="1">
              <a:spcBef>
                <a:spcPts val="0"/>
              </a:spcBef>
              <a:spcAft>
                <a:spcPts val="0"/>
              </a:spcAft>
              <a:buClr>
                <a:schemeClr val="bg2"/>
              </a:buClr>
              <a:buSzPct val="120000"/>
              <a:buFont typeface="Wingdings" pitchFamily="2" charset="2"/>
              <a:buChar char="§"/>
            </a:pPr>
            <a:r>
              <a:rPr lang="en-US" dirty="0" smtClean="0"/>
              <a:t>First level</a:t>
            </a:r>
          </a:p>
          <a:p>
            <a:pPr lvl="2"/>
            <a:r>
              <a:rPr lang="en-US" dirty="0" smtClean="0"/>
              <a:t>Second level</a:t>
            </a:r>
          </a:p>
          <a:p>
            <a:pPr lvl="3"/>
            <a:r>
              <a:rPr lang="en-US" dirty="0" smtClean="0"/>
              <a:t>Third level</a:t>
            </a:r>
          </a:p>
          <a:p>
            <a:pPr lvl="4"/>
            <a:r>
              <a:rPr lang="en-US" dirty="0" smtClean="0"/>
              <a:t>Fourth level</a:t>
            </a:r>
          </a:p>
        </p:txBody>
      </p:sp>
      <p:sp>
        <p:nvSpPr>
          <p:cNvPr id="43" name="Picture Placeholder 22"/>
          <p:cNvSpPr>
            <a:spLocks noGrp="1"/>
          </p:cNvSpPr>
          <p:nvPr>
            <p:ph type="pic" sz="quarter" idx="20"/>
          </p:nvPr>
        </p:nvSpPr>
        <p:spPr bwMode="gray">
          <a:xfrm>
            <a:off x="4711701" y="1971675"/>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hasCustomPrompt="1"/>
          </p:nvPr>
        </p:nvSpPr>
        <p:spPr bwMode="gray">
          <a:xfrm>
            <a:off x="2438399" y="4241801"/>
            <a:ext cx="2043113" cy="1508105"/>
          </a:xfrm>
          <a:ln>
            <a:noFill/>
          </a:ln>
        </p:spPr>
        <p:txBody>
          <a:bodyPr wrap="square" lIns="0" tIns="0" rIns="0" bIns="0">
            <a:spAutoFit/>
          </a:bodyPr>
          <a:lstStyle>
            <a:lvl1pPr marL="0" marR="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marR="0" lvl="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a:pPr>
            <a:r>
              <a:rPr lang="en-US" dirty="0" smtClean="0"/>
              <a:t>Heading 3</a:t>
            </a:r>
          </a:p>
          <a:p>
            <a:pPr marL="285750" lvl="1" indent="-285750" algn="l" defTabSz="914400" rtl="0" eaLnBrk="1" fontAlgn="base" latinLnBrk="0" hangingPunct="1">
              <a:spcBef>
                <a:spcPts val="0"/>
              </a:spcBef>
              <a:spcAft>
                <a:spcPts val="0"/>
              </a:spcAft>
              <a:buClr>
                <a:schemeClr val="bg2"/>
              </a:buClr>
              <a:buSzPct val="120000"/>
              <a:buFont typeface="Wingdings" pitchFamily="2" charset="2"/>
              <a:buChar char="§"/>
            </a:pPr>
            <a:r>
              <a:rPr lang="en-US" dirty="0" smtClean="0"/>
              <a:t>First level</a:t>
            </a:r>
          </a:p>
          <a:p>
            <a:pPr lvl="2"/>
            <a:r>
              <a:rPr lang="en-US" dirty="0" smtClean="0"/>
              <a:t>Second level</a:t>
            </a:r>
          </a:p>
          <a:p>
            <a:pPr lvl="3"/>
            <a:r>
              <a:rPr lang="en-US" dirty="0" smtClean="0"/>
              <a:t>Third level</a:t>
            </a:r>
          </a:p>
          <a:p>
            <a:pPr lvl="4"/>
            <a:r>
              <a:rPr lang="en-US" dirty="0" smtClean="0"/>
              <a:t>Fourth level</a:t>
            </a:r>
          </a:p>
        </p:txBody>
      </p:sp>
      <p:sp>
        <p:nvSpPr>
          <p:cNvPr id="46" name="Picture Placeholder 22"/>
          <p:cNvSpPr>
            <a:spLocks noGrp="1"/>
          </p:cNvSpPr>
          <p:nvPr>
            <p:ph type="pic" sz="quarter" idx="22"/>
          </p:nvPr>
        </p:nvSpPr>
        <p:spPr bwMode="gray">
          <a:xfrm>
            <a:off x="481013" y="424180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hasCustomPrompt="1"/>
          </p:nvPr>
        </p:nvSpPr>
        <p:spPr bwMode="gray">
          <a:xfrm>
            <a:off x="6669087" y="4241801"/>
            <a:ext cx="2043113" cy="1508105"/>
          </a:xfrm>
          <a:ln>
            <a:noFill/>
          </a:ln>
        </p:spPr>
        <p:txBody>
          <a:bodyPr wrap="square" lIns="0" tIns="0" rIns="0" bIns="0">
            <a:spAutoFit/>
          </a:bodyPr>
          <a:lstStyle>
            <a:lvl1pPr marL="0" marR="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0" marR="0" lvl="0" indent="0" algn="l" defTabSz="914400" rtl="0" eaLnBrk="1" fontAlgn="base" latinLnBrk="0" hangingPunct="1">
              <a:lnSpc>
                <a:spcPct val="100000"/>
              </a:lnSpc>
              <a:spcBef>
                <a:spcPts val="0"/>
              </a:spcBef>
              <a:spcAft>
                <a:spcPts val="0"/>
              </a:spcAft>
              <a:buClr>
                <a:schemeClr val="tx2"/>
              </a:buClr>
              <a:buSzTx/>
              <a:buFont typeface="Arial" pitchFamily="34" charset="0"/>
              <a:buNone/>
              <a:tabLst/>
              <a:defRPr/>
            </a:pPr>
            <a:r>
              <a:rPr lang="en-US" dirty="0" smtClean="0"/>
              <a:t>Heading 4</a:t>
            </a:r>
          </a:p>
          <a:p>
            <a:pPr marL="285750" lvl="1" indent="-285750" algn="l" defTabSz="914400" rtl="0" eaLnBrk="1" fontAlgn="base" latinLnBrk="0" hangingPunct="1">
              <a:spcBef>
                <a:spcPts val="0"/>
              </a:spcBef>
              <a:spcAft>
                <a:spcPts val="0"/>
              </a:spcAft>
              <a:buClr>
                <a:schemeClr val="bg2"/>
              </a:buClr>
              <a:buSzPct val="120000"/>
              <a:buFont typeface="Wingdings" pitchFamily="2" charset="2"/>
              <a:buChar char="§"/>
            </a:pPr>
            <a:r>
              <a:rPr lang="en-US" dirty="0" smtClean="0"/>
              <a:t>First level</a:t>
            </a:r>
          </a:p>
          <a:p>
            <a:pPr lvl="2"/>
            <a:r>
              <a:rPr lang="en-US" dirty="0" smtClean="0"/>
              <a:t>Second level</a:t>
            </a:r>
          </a:p>
          <a:p>
            <a:pPr lvl="3"/>
            <a:r>
              <a:rPr lang="en-US" dirty="0" smtClean="0"/>
              <a:t>Third level</a:t>
            </a:r>
          </a:p>
          <a:p>
            <a:pPr lvl="4"/>
            <a:r>
              <a:rPr lang="en-US" dirty="0" smtClean="0"/>
              <a:t>Fourth level</a:t>
            </a:r>
          </a:p>
        </p:txBody>
      </p:sp>
      <p:sp>
        <p:nvSpPr>
          <p:cNvPr id="49" name="Picture Placeholder 22"/>
          <p:cNvSpPr>
            <a:spLocks noGrp="1"/>
          </p:cNvSpPr>
          <p:nvPr>
            <p:ph type="pic" sz="quarter" idx="24"/>
          </p:nvPr>
        </p:nvSpPr>
        <p:spPr bwMode="gray">
          <a:xfrm>
            <a:off x="4711701" y="424180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2"/>
            <a:ext cx="8224838" cy="283711"/>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marL="0" lvl="0" indent="0" algn="l" defTabSz="914400" rtl="0" eaLnBrk="1" fontAlgn="base" latinLnBrk="0" hangingPunct="1">
              <a:spcBef>
                <a:spcPts val="0"/>
              </a:spcBef>
              <a:spcAft>
                <a:spcPts val="0"/>
              </a:spcAft>
              <a:buClr>
                <a:schemeClr val="bg2"/>
              </a:buClr>
              <a:tabLst/>
            </a:pPr>
            <a:r>
              <a:rPr lang="en-US" smtClean="0"/>
              <a:t>Click to edit Master text styles</a:t>
            </a:r>
          </a:p>
        </p:txBody>
      </p:sp>
    </p:spTree>
    <p:extLst>
      <p:ext uri="{BB962C8B-B14F-4D97-AF65-F5344CB8AC3E}">
        <p14:creationId xmlns:p14="http://schemas.microsoft.com/office/powerpoint/2010/main" val="4006080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3" y="1971675"/>
            <a:ext cx="8226425" cy="4162426"/>
          </a:xfrm>
        </p:spPr>
        <p:txBody>
          <a:bodyPr>
            <a:noAutofit/>
          </a:bodyPr>
          <a:lstStyle>
            <a:lvl1pPr marL="0" indent="0">
              <a:buNone/>
              <a:defRPr>
                <a:latin typeface="Arial" pitchFamily="34" charset="0"/>
                <a:cs typeface="Arial" pitchFamily="34" charset="0"/>
              </a:defRPr>
            </a:lvl1pPr>
          </a:lstStyle>
          <a:p>
            <a:r>
              <a:rPr lang="en-US" smtClean="0"/>
              <a:t>Click icon to add table</a:t>
            </a:r>
            <a:endParaRPr lang="en-US" dirty="0"/>
          </a:p>
        </p:txBody>
      </p:sp>
      <p:sp>
        <p:nvSpPr>
          <p:cNvPr id="4"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2"/>
            <a:ext cx="8224838" cy="283711"/>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marL="0" lvl="0" indent="0" algn="l" defTabSz="914400" rtl="0" eaLnBrk="1" fontAlgn="base" latinLnBrk="0" hangingPunct="1">
              <a:spcBef>
                <a:spcPts val="0"/>
              </a:spcBef>
              <a:spcAft>
                <a:spcPts val="0"/>
              </a:spcAft>
              <a:buClr>
                <a:schemeClr val="bg2"/>
              </a:buClr>
              <a:tabLst/>
            </a:pPr>
            <a:r>
              <a:rPr lang="en-US" smtClean="0"/>
              <a:t>Click to edit Master text styles</a:t>
            </a:r>
          </a:p>
        </p:txBody>
      </p:sp>
    </p:spTree>
    <p:extLst>
      <p:ext uri="{BB962C8B-B14F-4D97-AF65-F5344CB8AC3E}">
        <p14:creationId xmlns:p14="http://schemas.microsoft.com/office/powerpoint/2010/main" val="2933634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3" y="1971675"/>
            <a:ext cx="8226425" cy="4162425"/>
          </a:xfrm>
        </p:spPr>
        <p:txBody>
          <a:bodyPr>
            <a:noAutofit/>
          </a:bodyPr>
          <a:lstStyle>
            <a:lvl1pPr marL="0" indent="0">
              <a:buNone/>
              <a:defRPr>
                <a:latin typeface="Arial" pitchFamily="34" charset="0"/>
                <a:cs typeface="Arial" pitchFamily="34" charset="0"/>
              </a:defRPr>
            </a:lvl1pPr>
          </a:lstStyle>
          <a:p>
            <a:r>
              <a:rPr lang="en-US" smtClean="0"/>
              <a:t>Click icon to add chart</a:t>
            </a:r>
            <a:endParaRPr lang="en-US" dirty="0"/>
          </a:p>
        </p:txBody>
      </p:sp>
      <p:sp>
        <p:nvSpPr>
          <p:cNvPr id="4"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609493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1366838" y="1527295"/>
            <a:ext cx="6729984"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dirty="0" smtClean="0"/>
              <a:t>Click to edit master title style</a:t>
            </a:r>
            <a:endParaRPr lang="en-US" dirty="0"/>
          </a:p>
        </p:txBody>
      </p:sp>
      <p:sp>
        <p:nvSpPr>
          <p:cNvPr id="9" name="TextBox 8"/>
          <p:cNvSpPr txBox="1">
            <a:spLocks noChangeArrowheads="1"/>
          </p:cNvSpPr>
          <p:nvPr userDrawn="1"/>
        </p:nvSpPr>
        <p:spPr bwMode="gray">
          <a:xfrm>
            <a:off x="1366839" y="3369513"/>
            <a:ext cx="6754811" cy="2446824"/>
          </a:xfrm>
          <a:prstGeom prst="rect">
            <a:avLst/>
          </a:prstGeom>
          <a:noFill/>
          <a:ln w="9525">
            <a:noFill/>
            <a:miter lim="800000"/>
            <a:headEnd/>
            <a:tailEnd/>
          </a:ln>
        </p:spPr>
        <p:txBody>
          <a:bodyPr wrap="square" lIns="0" tIns="0" rIns="0" bIns="0">
            <a:spAutoFit/>
          </a:bodyPr>
          <a:lstStyle/>
          <a:p>
            <a:pPr algn="just">
              <a:spcBef>
                <a:spcPts val="600"/>
              </a:spcBef>
            </a:pPr>
            <a:r>
              <a:rPr lang="en-US" sz="1000" b="1" dirty="0" smtClean="0">
                <a:solidFill>
                  <a:schemeClr val="tx2"/>
                </a:solidFill>
                <a:latin typeface="Arial" pitchFamily="34" charset="0"/>
                <a:cs typeface="Arial" pitchFamily="34" charset="0"/>
              </a:rPr>
              <a:t>Disclaimer </a:t>
            </a:r>
          </a:p>
          <a:p>
            <a:pPr algn="just">
              <a:spcBef>
                <a:spcPts val="600"/>
              </a:spcBef>
            </a:pP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t>
            </a: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or its subsidiaries. Any unauthorized use, disclosure or public dissemination of information contained herein is prohibited. Unless specifically noted, </a:t>
            </a: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t>
            </a: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Information contained in a presentation hosted or promoted by </a:t>
            </a: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is provided “as is” without warranty of any kind, either expressed or implied, including any warranty of merchantability or fitness for a particular purpose. </a:t>
            </a:r>
            <a:r>
              <a:rPr lang="en-US" sz="900" dirty="0" err="1" smtClean="0">
                <a:solidFill>
                  <a:schemeClr val="tx2"/>
                </a:solidFill>
                <a:latin typeface="Arial" pitchFamily="34" charset="0"/>
                <a:cs typeface="Arial" pitchFamily="34" charset="0"/>
              </a:rPr>
              <a:t>Advik</a:t>
            </a:r>
            <a:r>
              <a:rPr lang="en-US" sz="900" dirty="0" smtClean="0">
                <a:solidFill>
                  <a:schemeClr val="tx2"/>
                </a:solidFill>
                <a:latin typeface="Arial" pitchFamily="34" charset="0"/>
                <a:cs typeface="Arial" pitchFamily="34" charset="0"/>
              </a:rPr>
              <a:t> assumes no liability or responsibility for the contents of a presentation or the opinions expressed by the presenters. All expressions of opinion are subject to change without notice.</a:t>
            </a:r>
          </a:p>
        </p:txBody>
      </p:sp>
      <p:sp>
        <p:nvSpPr>
          <p:cNvPr id="4" name="Text Placeholder 41"/>
          <p:cNvSpPr>
            <a:spLocks noGrp="1"/>
          </p:cNvSpPr>
          <p:nvPr>
            <p:ph type="body" sz="quarter" idx="14"/>
          </p:nvPr>
        </p:nvSpPr>
        <p:spPr bwMode="gray">
          <a:xfrm>
            <a:off x="1366838" y="2140169"/>
            <a:ext cx="6734627" cy="276999"/>
          </a:xfrm>
          <a:noFill/>
          <a:ln w="9525">
            <a:noFill/>
            <a:miter lim="800000"/>
            <a:headEnd/>
            <a:tailEnd/>
          </a:ln>
        </p:spPr>
        <p:txBody>
          <a:bodyPr vert="horz" wrap="square" lIns="0" tIns="0" rIns="0" bIns="0" numCol="1" anchor="t" anchorCtr="0" compatLnSpc="1">
            <a:prstTxWarp prst="textNoShape">
              <a:avLst/>
            </a:prstTxWarp>
            <a:spAutoFit/>
          </a:bodyPr>
          <a:lstStyle>
            <a:lvl1pPr marL="0" indent="0" algn="l" defTabSz="914400"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
        <p:nvSpPr>
          <p:cNvPr id="8" name="TextBox 20"/>
          <p:cNvSpPr txBox="1">
            <a:spLocks noChangeArrowheads="1"/>
          </p:cNvSpPr>
          <p:nvPr userDrawn="1"/>
        </p:nvSpPr>
        <p:spPr bwMode="gray">
          <a:xfrm>
            <a:off x="481013" y="6629401"/>
            <a:ext cx="2053447" cy="123111"/>
          </a:xfrm>
          <a:prstGeom prst="rect">
            <a:avLst/>
          </a:prstGeom>
          <a:noFill/>
          <a:ln w="9525">
            <a:noFill/>
            <a:miter lim="800000"/>
            <a:headEnd/>
            <a:tailEnd/>
          </a:ln>
        </p:spPr>
        <p:txBody>
          <a:bodyPr wrap="none" lIns="0" tIns="0" rIns="0" bIns="0">
            <a:spAutoFit/>
          </a:bodyPr>
          <a:lstStyle/>
          <a:p>
            <a:pPr marL="0" algn="l" defTabSz="914400" rtl="0" eaLnBrk="1" latinLnBrk="0" hangingPunct="1">
              <a:defRPr/>
            </a:pPr>
            <a:r>
              <a:rPr lang="en-US" sz="800" kern="1200" dirty="0" smtClean="0">
                <a:solidFill>
                  <a:schemeClr val="bg1"/>
                </a:solidFill>
                <a:latin typeface="Arial" pitchFamily="34" charset="0"/>
                <a:ea typeface="+mn-ea"/>
                <a:cs typeface="Arial" pitchFamily="34" charset="0"/>
              </a:rPr>
              <a:t>Copyright © 2014 ADVIK. All rights reserved.</a:t>
            </a:r>
            <a:endParaRPr lang="en-US" sz="800" kern="1200" dirty="0">
              <a:solidFill>
                <a:schemeClr val="bg1"/>
              </a:solidFill>
              <a:latin typeface="Arial" pitchFamily="34" charset="0"/>
              <a:ea typeface="+mn-ea"/>
              <a:cs typeface="Arial" pitchFamily="34" charset="0"/>
            </a:endParaRPr>
          </a:p>
        </p:txBody>
      </p:sp>
    </p:spTree>
    <p:extLst>
      <p:ext uri="{BB962C8B-B14F-4D97-AF65-F5344CB8AC3E}">
        <p14:creationId xmlns:p14="http://schemas.microsoft.com/office/powerpoint/2010/main" val="3734149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2"/>
          <p:cNvSpPr txBox="1">
            <a:spLocks noChangeArrowheads="1"/>
          </p:cNvSpPr>
          <p:nvPr userDrawn="1"/>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16600" b="1" dirty="0" err="1" smtClean="0">
                <a:solidFill>
                  <a:schemeClr val="tx1"/>
                </a:solidFill>
                <a:latin typeface="Times New Roman" pitchFamily="18" charset="0"/>
                <a:cs typeface="Times New Roman" pitchFamily="18" charset="0"/>
              </a:rPr>
              <a:t>AD</a:t>
            </a:r>
            <a:r>
              <a:rPr lang="en-US" sz="15500" dirty="0" err="1" smtClean="0">
                <a:solidFill>
                  <a:srgbClr val="FF0000"/>
                </a:solidFill>
                <a:latin typeface="Wingdings 3" pitchFamily="18" charset="2"/>
                <a:cs typeface="Times New Roman" pitchFamily="18" charset="0"/>
              </a:rPr>
              <a:t>q</a:t>
            </a:r>
            <a:r>
              <a:rPr lang="en-US" sz="16600" b="1" dirty="0" err="1" smtClean="0">
                <a:solidFill>
                  <a:schemeClr val="tx1"/>
                </a:solidFill>
                <a:latin typeface="Times New Roman" pitchFamily="18" charset="0"/>
                <a:cs typeface="Times New Roman" pitchFamily="18" charset="0"/>
              </a:rPr>
              <a:t>IK</a:t>
            </a:r>
            <a:endParaRPr lang="en-US" sz="166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52853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fld id="{C19EDDDC-8304-45BC-AF8D-AE838E42E119}" type="slidenum">
              <a:rPr lang="en-US"/>
              <a:pPr/>
              <a:t>‹#›</a:t>
            </a:fld>
            <a:endParaRPr lang="en-US"/>
          </a:p>
        </p:txBody>
      </p:sp>
    </p:spTree>
    <p:extLst>
      <p:ext uri="{BB962C8B-B14F-4D97-AF65-F5344CB8AC3E}">
        <p14:creationId xmlns:p14="http://schemas.microsoft.com/office/powerpoint/2010/main" val="3694680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fld id="{40CB6495-E236-431B-A0AA-13D5C6251F83}" type="slidenum">
              <a:rPr lang="en-US"/>
              <a:pPr/>
              <a:t>‹#›</a:t>
            </a:fld>
            <a:endParaRPr lang="en-US"/>
          </a:p>
        </p:txBody>
      </p:sp>
    </p:spTree>
    <p:extLst>
      <p:ext uri="{BB962C8B-B14F-4D97-AF65-F5344CB8AC3E}">
        <p14:creationId xmlns:p14="http://schemas.microsoft.com/office/powerpoint/2010/main" val="1113584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a:defRPr/>
            </a:lvl1pPr>
          </a:lstStyle>
          <a:p>
            <a:fld id="{7AC8412F-EC05-4BF6-B343-1933E347AB9C}" type="slidenum">
              <a:rPr lang="en-US"/>
              <a:pPr/>
              <a:t>‹#›</a:t>
            </a:fld>
            <a:endParaRPr lang="en-US"/>
          </a:p>
        </p:txBody>
      </p:sp>
    </p:spTree>
    <p:extLst>
      <p:ext uri="{BB962C8B-B14F-4D97-AF65-F5344CB8AC3E}">
        <p14:creationId xmlns:p14="http://schemas.microsoft.com/office/powerpoint/2010/main" val="376787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a:defRPr/>
            </a:lvl1pPr>
          </a:lstStyle>
          <a:p>
            <a:fld id="{92017903-06B0-496A-A9B3-C34085896653}" type="slidenum">
              <a:rPr lang="en-US"/>
              <a:pPr/>
              <a:t>‹#›</a:t>
            </a:fld>
            <a:endParaRPr lang="en-US"/>
          </a:p>
        </p:txBody>
      </p:sp>
    </p:spTree>
    <p:extLst>
      <p:ext uri="{BB962C8B-B14F-4D97-AF65-F5344CB8AC3E}">
        <p14:creationId xmlns:p14="http://schemas.microsoft.com/office/powerpoint/2010/main" val="146552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1827213" y="4053701"/>
            <a:ext cx="5511800" cy="276999"/>
          </a:xfrm>
        </p:spPr>
        <p:txBody>
          <a:bodyPr anchor="b" anchorCtr="0">
            <a:noAutofit/>
          </a:bodyPr>
          <a:lstStyle>
            <a:lvl1pPr marL="0" indent="0" algn="l">
              <a:buNone/>
              <a:defRPr b="1">
                <a:solidFill>
                  <a:schemeClr val="tx2"/>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Title 8"/>
          <p:cNvSpPr>
            <a:spLocks noGrp="1"/>
          </p:cNvSpPr>
          <p:nvPr>
            <p:ph type="title" hasCustomPrompt="1"/>
          </p:nvPr>
        </p:nvSpPr>
        <p:spPr bwMode="gray">
          <a:xfrm>
            <a:off x="1827213" y="2184400"/>
            <a:ext cx="5511800" cy="1231106"/>
          </a:xfrm>
        </p:spPr>
        <p:txBody>
          <a:bodyPr wrap="square">
            <a:spAutoFit/>
          </a:bodyPr>
          <a:lstStyle>
            <a:lvl1pPr algn="l">
              <a:defRPr sz="4000" b="1">
                <a:solidFill>
                  <a:schemeClr val="bg2"/>
                </a:solidFill>
                <a:latin typeface="Arial" pitchFamily="34" charset="0"/>
                <a:cs typeface="Arial" pitchFamily="34" charset="0"/>
              </a:defRPr>
            </a:lvl1pPr>
          </a:lstStyle>
          <a:p>
            <a:r>
              <a:rPr lang="en-US" dirty="0" smtClean="0"/>
              <a:t>Click to Edit Master Title Style</a:t>
            </a:r>
            <a:endParaRPr lang="en-US" dirty="0"/>
          </a:p>
        </p:txBody>
      </p:sp>
      <p:sp>
        <p:nvSpPr>
          <p:cNvPr id="5" name="TextBox 20"/>
          <p:cNvSpPr txBox="1">
            <a:spLocks noChangeArrowheads="1"/>
          </p:cNvSpPr>
          <p:nvPr userDrawn="1"/>
        </p:nvSpPr>
        <p:spPr bwMode="gray">
          <a:xfrm>
            <a:off x="481013" y="6629401"/>
            <a:ext cx="2053447" cy="123111"/>
          </a:xfrm>
          <a:prstGeom prst="rect">
            <a:avLst/>
          </a:prstGeom>
          <a:noFill/>
          <a:ln w="9525">
            <a:noFill/>
            <a:miter lim="800000"/>
            <a:headEnd/>
            <a:tailEnd/>
          </a:ln>
        </p:spPr>
        <p:txBody>
          <a:bodyPr wrap="none" lIns="0" tIns="0" rIns="0" bIns="0">
            <a:spAutoFit/>
          </a:bodyPr>
          <a:lstStyle/>
          <a:p>
            <a:pPr marL="0" algn="l" defTabSz="914400" rtl="0" eaLnBrk="1" latinLnBrk="0" hangingPunct="1">
              <a:defRPr/>
            </a:pPr>
            <a:r>
              <a:rPr lang="en-US" sz="800" kern="1200" dirty="0" smtClean="0">
                <a:solidFill>
                  <a:schemeClr val="bg1"/>
                </a:solidFill>
                <a:latin typeface="Arial" pitchFamily="34" charset="0"/>
                <a:ea typeface="+mn-ea"/>
                <a:cs typeface="Arial" pitchFamily="34" charset="0"/>
              </a:rPr>
              <a:t>Copyright © 2014 ADVIK. All rights reserved.</a:t>
            </a:r>
            <a:endParaRPr lang="en-US" sz="800" kern="1200" dirty="0">
              <a:solidFill>
                <a:schemeClr val="bg1"/>
              </a:solidFill>
              <a:latin typeface="Arial" pitchFamily="34" charset="0"/>
              <a:ea typeface="+mn-ea"/>
              <a:cs typeface="Arial" pitchFamily="34" charset="0"/>
            </a:endParaRPr>
          </a:p>
        </p:txBody>
      </p:sp>
    </p:spTree>
    <p:extLst>
      <p:ext uri="{BB962C8B-B14F-4D97-AF65-F5344CB8AC3E}">
        <p14:creationId xmlns:p14="http://schemas.microsoft.com/office/powerpoint/2010/main" val="6017463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239000" y="6367153"/>
            <a:ext cx="1905000" cy="457200"/>
          </a:xfrm>
          <a:prstGeom prst="rect">
            <a:avLst/>
          </a:prstGeom>
        </p:spPr>
        <p:txBody>
          <a:bodyPr/>
          <a:lstStyle>
            <a:lvl1pPr>
              <a:defRPr/>
            </a:lvl1pPr>
          </a:lstStyle>
          <a:p>
            <a:fld id="{2A157C5A-AEAF-4029-8091-3525D3D59A6D}" type="slidenum">
              <a:rPr lang="en-US"/>
              <a:pPr/>
              <a:t>‹#›</a:t>
            </a:fld>
            <a:endParaRPr lang="en-US"/>
          </a:p>
        </p:txBody>
      </p:sp>
    </p:spTree>
    <p:extLst>
      <p:ext uri="{BB962C8B-B14F-4D97-AF65-F5344CB8AC3E}">
        <p14:creationId xmlns:p14="http://schemas.microsoft.com/office/powerpoint/2010/main" val="9841645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920317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82469F-10DE-4B86-AF00-CFFC0BC0911A}"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33151313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82469F-10DE-4B86-AF00-CFFC0BC0911A}"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29863227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82469F-10DE-4B86-AF00-CFFC0BC0911A}"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15900634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82469F-10DE-4B86-AF00-CFFC0BC0911A}"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7445898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82469F-10DE-4B86-AF00-CFFC0BC0911A}" type="datetimeFigureOut">
              <a:rPr lang="en-US" smtClean="0"/>
              <a:t>12/17/2018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7871334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82469F-10DE-4B86-AF00-CFFC0BC0911A}" type="datetimeFigureOut">
              <a:rPr lang="en-US" smtClean="0"/>
              <a:t>12/17/2018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13909044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2469F-10DE-4B86-AF00-CFFC0BC0911A}" type="datetimeFigureOut">
              <a:rPr lang="en-US" smtClean="0"/>
              <a:t>12/17/2018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30197396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2469F-10DE-4B86-AF00-CFFC0BC0911A}"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3266645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2" y="719138"/>
            <a:ext cx="8224837"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3" name="Text Placeholder 4"/>
          <p:cNvSpPr>
            <a:spLocks noGrp="1"/>
          </p:cNvSpPr>
          <p:nvPr>
            <p:ph type="body" sz="quarter" idx="10" hasCustomPrompt="1"/>
          </p:nvPr>
        </p:nvSpPr>
        <p:spPr bwMode="gray">
          <a:xfrm>
            <a:off x="481012" y="1971675"/>
            <a:ext cx="8224838" cy="1384995"/>
          </a:xfrm>
        </p:spPr>
        <p:txBody>
          <a:bodyPr wrap="square">
            <a:spAutoFit/>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100" indent="-285750">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500" indent="-273050">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200" indent="-228600">
              <a:spcBef>
                <a:spcPts val="0"/>
              </a:spcBef>
              <a:spcAft>
                <a:spcPts val="0"/>
              </a:spcAft>
              <a:buSzPct val="70000"/>
              <a:defRPr sz="1800" baseline="0">
                <a:latin typeface="Arial" pitchFamily="34" charset="0"/>
                <a:cs typeface="Arial" pitchFamily="34" charset="0"/>
              </a:defRPr>
            </a:lvl8pPr>
            <a:lvl9pPr marL="1824038" indent="-223838">
              <a:spcBef>
                <a:spcPts val="0"/>
              </a:spcBef>
              <a:spcAft>
                <a:spcPts val="0"/>
              </a:spcAft>
              <a:buSzPct val="70000"/>
              <a:buFont typeface="Arial" pitchFamily="34" charset="0"/>
              <a:buChar char="–"/>
              <a:defRPr sz="1800">
                <a:latin typeface="Arial" pitchFamily="34" charset="0"/>
                <a:cs typeface="Arial" pitchFamily="34" charset="0"/>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Tree>
    <p:extLst>
      <p:ext uri="{BB962C8B-B14F-4D97-AF65-F5344CB8AC3E}">
        <p14:creationId xmlns:p14="http://schemas.microsoft.com/office/powerpoint/2010/main" val="18393795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2469F-10DE-4B86-AF00-CFFC0BC0911A}"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33716541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82469F-10DE-4B86-AF00-CFFC0BC0911A}"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39718461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82469F-10DE-4B86-AF00-CFFC0BC0911A}"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C9B26-59F3-4BDD-8D6F-B277F4A0C283}" type="slidenum">
              <a:rPr lang="en-US" smtClean="0"/>
              <a:t>‹#›</a:t>
            </a:fld>
            <a:endParaRPr lang="en-US"/>
          </a:p>
        </p:txBody>
      </p:sp>
    </p:spTree>
    <p:extLst>
      <p:ext uri="{BB962C8B-B14F-4D97-AF65-F5344CB8AC3E}">
        <p14:creationId xmlns:p14="http://schemas.microsoft.com/office/powerpoint/2010/main" val="14062536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60975E-8EB5-4FBB-A495-2F0115420826}"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12133729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0975E-8EB5-4FBB-A495-2F0115420826}"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2486576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60975E-8EB5-4FBB-A495-2F0115420826}"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33672988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60975E-8EB5-4FBB-A495-2F0115420826}"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23321068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60975E-8EB5-4FBB-A495-2F0115420826}" type="datetimeFigureOut">
              <a:rPr lang="en-US" smtClean="0"/>
              <a:t>12/17/2018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8909113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60975E-8EB5-4FBB-A495-2F0115420826}" type="datetimeFigureOut">
              <a:rPr lang="en-US" smtClean="0"/>
              <a:t>12/17/2018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2061859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975E-8EB5-4FBB-A495-2F0115420826}" type="datetimeFigureOut">
              <a:rPr lang="en-US" smtClean="0"/>
              <a:t>12/17/2018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2949016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2" y="719138"/>
            <a:ext cx="8224837"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3" name="Text Placeholder 4"/>
          <p:cNvSpPr>
            <a:spLocks noGrp="1"/>
          </p:cNvSpPr>
          <p:nvPr>
            <p:ph type="body" sz="quarter" idx="10" hasCustomPrompt="1"/>
          </p:nvPr>
        </p:nvSpPr>
        <p:spPr bwMode="gray">
          <a:xfrm>
            <a:off x="481012" y="1971675"/>
            <a:ext cx="8224838" cy="1384995"/>
          </a:xfrm>
        </p:spPr>
        <p:txBody>
          <a:bodyPr wrap="square">
            <a:spAutoFit/>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100" indent="-285750">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500" indent="-273050">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200" indent="-228600">
              <a:spcBef>
                <a:spcPts val="0"/>
              </a:spcBef>
              <a:spcAft>
                <a:spcPts val="0"/>
              </a:spcAft>
              <a:buSzPct val="70000"/>
              <a:defRPr sz="1800" baseline="0">
                <a:latin typeface="Arial" pitchFamily="34" charset="0"/>
                <a:cs typeface="Arial" pitchFamily="34" charset="0"/>
              </a:defRPr>
            </a:lvl8pPr>
            <a:lvl9pPr marL="1824038" indent="-223838">
              <a:spcBef>
                <a:spcPts val="0"/>
              </a:spcBef>
              <a:spcAft>
                <a:spcPts val="0"/>
              </a:spcAft>
              <a:buSzPct val="70000"/>
              <a:buFont typeface="Arial" pitchFamily="34" charset="0"/>
              <a:buChar char="–"/>
              <a:defRPr sz="1800">
                <a:latin typeface="Arial" pitchFamily="34" charset="0"/>
                <a:cs typeface="Arial" pitchFamily="34" charset="0"/>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4" name="Text Placeholder 41"/>
          <p:cNvSpPr>
            <a:spLocks noGrp="1"/>
          </p:cNvSpPr>
          <p:nvPr userDrawn="1">
            <p:ph type="body" sz="quarter" idx="13"/>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41489457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0975E-8EB5-4FBB-A495-2F0115420826}"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40188797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0975E-8EB5-4FBB-A495-2F0115420826}"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128427080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0975E-8EB5-4FBB-A495-2F0115420826}"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221867403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0975E-8EB5-4FBB-A495-2F0115420826}"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BD8662-0B27-4BF1-A11A-CF455EC1A72D}" type="slidenum">
              <a:rPr lang="en-US" smtClean="0"/>
              <a:t>‹#›</a:t>
            </a:fld>
            <a:endParaRPr lang="en-US"/>
          </a:p>
        </p:txBody>
      </p:sp>
    </p:spTree>
    <p:extLst>
      <p:ext uri="{BB962C8B-B14F-4D97-AF65-F5344CB8AC3E}">
        <p14:creationId xmlns:p14="http://schemas.microsoft.com/office/powerpoint/2010/main" val="31338046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64CC05-FA68-4882-902B-81CE87C72788}"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41195648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4CC05-FA68-4882-902B-81CE87C72788}"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129913086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64CC05-FA68-4882-902B-81CE87C72788}"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244388075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64CC05-FA68-4882-902B-81CE87C72788}"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219495683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64CC05-FA68-4882-902B-81CE87C72788}" type="datetimeFigureOut">
              <a:rPr lang="en-US" smtClean="0"/>
              <a:t>12/17/2018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37117880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64CC05-FA68-4882-902B-81CE87C72788}" type="datetimeFigureOut">
              <a:rPr lang="en-US" smtClean="0"/>
              <a:t>12/17/2018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25005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4" name="Text Placeholder 4"/>
          <p:cNvSpPr>
            <a:spLocks noGrp="1"/>
          </p:cNvSpPr>
          <p:nvPr>
            <p:ph type="body" sz="quarter" idx="10" hasCustomPrompt="1"/>
          </p:nvPr>
        </p:nvSpPr>
        <p:spPr bwMode="gray">
          <a:xfrm>
            <a:off x="481012" y="1971675"/>
            <a:ext cx="8224838" cy="1846659"/>
          </a:xfrm>
        </p:spPr>
        <p:txBody>
          <a:bodyPr wrap="square">
            <a:spAutoFit/>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100" indent="-285750">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500" indent="-273050">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200" indent="-228600">
              <a:spcBef>
                <a:spcPts val="0"/>
              </a:spcBef>
              <a:spcAft>
                <a:spcPts val="0"/>
              </a:spcAft>
              <a:buSzPct val="70000"/>
              <a:defRPr sz="1800" baseline="0">
                <a:latin typeface="Arial" pitchFamily="34" charset="0"/>
                <a:cs typeface="Arial" pitchFamily="34" charset="0"/>
              </a:defRPr>
            </a:lvl8pPr>
            <a:lvl9pPr marL="1824038" indent="-223838">
              <a:spcBef>
                <a:spcPts val="0"/>
              </a:spcBef>
              <a:spcAft>
                <a:spcPts val="0"/>
              </a:spcAft>
              <a:buSzPct val="70000"/>
              <a:buFont typeface="Arial" pitchFamily="34" charset="0"/>
              <a:buChar char="–"/>
              <a:defRPr sz="1800">
                <a:latin typeface="Arial" pitchFamily="34" charset="0"/>
                <a:cs typeface="Arial" pitchFamily="34" charset="0"/>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Tree>
    <p:extLst>
      <p:ext uri="{BB962C8B-B14F-4D97-AF65-F5344CB8AC3E}">
        <p14:creationId xmlns:p14="http://schemas.microsoft.com/office/powerpoint/2010/main" val="21639530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64CC05-FA68-4882-902B-81CE87C72788}" type="datetimeFigureOut">
              <a:rPr lang="en-US" smtClean="0"/>
              <a:t>12/17/2018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27282339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4CC05-FA68-4882-902B-81CE87C72788}"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420448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64CC05-FA68-4882-902B-81CE87C72788}"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5664871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4CC05-FA68-4882-902B-81CE87C72788}"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341659916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4CC05-FA68-4882-902B-81CE87C72788}"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4675B-1FAC-4249-A427-E199BEE9B07C}" type="slidenum">
              <a:rPr lang="en-US" smtClean="0"/>
              <a:t>‹#›</a:t>
            </a:fld>
            <a:endParaRPr lang="en-US"/>
          </a:p>
        </p:txBody>
      </p:sp>
    </p:spTree>
    <p:extLst>
      <p:ext uri="{BB962C8B-B14F-4D97-AF65-F5344CB8AC3E}">
        <p14:creationId xmlns:p14="http://schemas.microsoft.com/office/powerpoint/2010/main" val="3560906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5"/>
            <a:ext cx="4078287" cy="4162425"/>
          </a:xfrm>
        </p:spPr>
        <p:txBody>
          <a:bodyPr>
            <a:noAutofit/>
          </a:bodyPr>
          <a:lstStyle>
            <a:lvl1pPr marL="0" indent="0">
              <a:buNone/>
              <a:defRPr>
                <a:latin typeface="Arial" pitchFamily="34" charset="0"/>
                <a:cs typeface="Arial" pitchFamily="34" charset="0"/>
              </a:defRPr>
            </a:lvl1pPr>
          </a:lstStyle>
          <a:p>
            <a:r>
              <a:rPr lang="en-US" smtClean="0"/>
              <a:t>Click icon to add picture</a:t>
            </a:r>
            <a:endParaRPr lang="en-US" dirty="0"/>
          </a:p>
        </p:txBody>
      </p:sp>
      <p:sp>
        <p:nvSpPr>
          <p:cNvPr id="18" name="Text Placeholder 4"/>
          <p:cNvSpPr>
            <a:spLocks noGrp="1"/>
          </p:cNvSpPr>
          <p:nvPr>
            <p:ph type="body" sz="quarter" idx="19" hasCustomPrompt="1"/>
          </p:nvPr>
        </p:nvSpPr>
        <p:spPr bwMode="gray">
          <a:xfrm>
            <a:off x="4838700" y="1971675"/>
            <a:ext cx="3846512" cy="1384995"/>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5"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986126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bwMode="gray">
          <a:xfrm>
            <a:off x="1839913" y="4067175"/>
            <a:ext cx="5524500" cy="276999"/>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4400"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Title 8"/>
          <p:cNvSpPr>
            <a:spLocks noGrp="1"/>
          </p:cNvSpPr>
          <p:nvPr>
            <p:ph type="title" hasCustomPrompt="1"/>
          </p:nvPr>
        </p:nvSpPr>
        <p:spPr bwMode="gray">
          <a:xfrm>
            <a:off x="1839914" y="2200275"/>
            <a:ext cx="5524500" cy="1231106"/>
          </a:xfrm>
          <a:noFill/>
          <a:ln w="9525">
            <a:noFill/>
            <a:miter lim="800000"/>
            <a:headEnd/>
            <a:tailEnd/>
          </a:ln>
        </p:spPr>
        <p:txBody>
          <a:bodyPr vert="horz" wrap="square" lIns="0" tIns="0" rIns="0" bIns="0" numCol="1" anchor="t" anchorCtr="0" compatLnSpc="1">
            <a:prstTxWarp prst="textNoShape">
              <a:avLst/>
            </a:prstTxWarp>
            <a:spAutoFit/>
          </a:bodyPr>
          <a:lstStyle>
            <a:lvl1pPr algn="l" defTabSz="914400"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84901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3"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p>
        </p:txBody>
      </p:sp>
      <p:sp>
        <p:nvSpPr>
          <p:cNvPr id="22" name="Subtitle 2"/>
          <p:cNvSpPr>
            <a:spLocks noGrp="1"/>
          </p:cNvSpPr>
          <p:nvPr>
            <p:ph type="subTitle" idx="1" hasCustomPrompt="1"/>
          </p:nvPr>
        </p:nvSpPr>
        <p:spPr bwMode="gray">
          <a:xfrm>
            <a:off x="4926013" y="4295775"/>
            <a:ext cx="3781424" cy="276999"/>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4400"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23" name="Title 8"/>
          <p:cNvSpPr>
            <a:spLocks noGrp="1"/>
          </p:cNvSpPr>
          <p:nvPr>
            <p:ph type="title" hasCustomPrompt="1"/>
          </p:nvPr>
        </p:nvSpPr>
        <p:spPr bwMode="gray">
          <a:xfrm>
            <a:off x="4926014" y="1971675"/>
            <a:ext cx="3781424" cy="1846659"/>
          </a:xfrm>
          <a:noFill/>
          <a:ln w="9525">
            <a:noFill/>
            <a:miter lim="800000"/>
            <a:headEnd/>
            <a:tailEnd/>
          </a:ln>
        </p:spPr>
        <p:txBody>
          <a:bodyPr vert="horz" wrap="square" lIns="0" tIns="0" rIns="0" bIns="0" numCol="1" anchor="t" anchorCtr="0" compatLnSpc="1">
            <a:prstTxWarp prst="textNoShape">
              <a:avLst/>
            </a:prstTxWarp>
            <a:spAutoFit/>
          </a:bodyPr>
          <a:lstStyle>
            <a:lvl1pPr algn="l" defTabSz="914400"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638140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3" name="Text Placeholder 4"/>
          <p:cNvSpPr>
            <a:spLocks noGrp="1"/>
          </p:cNvSpPr>
          <p:nvPr>
            <p:ph type="body" sz="quarter" idx="10" hasCustomPrompt="1"/>
          </p:nvPr>
        </p:nvSpPr>
        <p:spPr bwMode="gray">
          <a:xfrm>
            <a:off x="481013" y="246697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4" name="Text Placeholder 4"/>
          <p:cNvSpPr>
            <a:spLocks noGrp="1"/>
          </p:cNvSpPr>
          <p:nvPr>
            <p:ph type="body" sz="quarter" idx="11" hasCustomPrompt="1"/>
          </p:nvPr>
        </p:nvSpPr>
        <p:spPr bwMode="gray">
          <a:xfrm>
            <a:off x="4773613" y="2466976"/>
            <a:ext cx="3933825" cy="1430804"/>
          </a:xfrm>
          <a:ln>
            <a:noFill/>
          </a:ln>
        </p:spPr>
        <p:txBody>
          <a:bodyPr wrap="square" lIns="0" tIns="0" rIns="0" bIns="0">
            <a:spAutoFit/>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3000" indent="-233363">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marL="290513" lvl="0" indent="-290513" algn="l" defTabSz="914400" rtl="0" eaLnBrk="1" fontAlgn="base" latinLnBrk="0" hangingPunct="1">
              <a:spcBef>
                <a:spcPts val="0"/>
              </a:spcBef>
              <a:spcAft>
                <a:spcPct val="0"/>
              </a:spcAft>
              <a:buClr>
                <a:schemeClr val="bg2"/>
              </a:buClr>
              <a:buSzPct val="120000"/>
              <a:buFont typeface="Wingdings" pitchFamily="2" charset="2"/>
              <a:buChar char="§"/>
            </a:pPr>
            <a:r>
              <a:rPr lang="en-US" dirty="0" smtClean="0"/>
              <a:t>Click to edit master text styles</a:t>
            </a:r>
          </a:p>
          <a:p>
            <a:pPr marL="571500" lvl="2" indent="-279400" algn="l" defTabSz="914400" rtl="0" eaLnBrk="1" fontAlgn="base" latinLnBrk="0" hangingPunct="1">
              <a:spcBef>
                <a:spcPts val="0"/>
              </a:spcBef>
              <a:spcAft>
                <a:spcPts val="0"/>
              </a:spcAft>
              <a:buClr>
                <a:schemeClr val="bg2"/>
              </a:buClr>
              <a:buSzPct val="90000"/>
              <a:buFont typeface="Arial" pitchFamily="34" charset="0"/>
              <a:buChar char="–"/>
            </a:pPr>
            <a:r>
              <a:rPr lang="en-US" dirty="0" smtClean="0"/>
              <a:t>Second level</a:t>
            </a:r>
          </a:p>
          <a:p>
            <a:pPr marL="850900" lvl="3" indent="-279400" algn="l" defTabSz="914400" rtl="0" eaLnBrk="1" fontAlgn="base" latinLnBrk="0" hangingPunct="1">
              <a:spcBef>
                <a:spcPts val="0"/>
              </a:spcBef>
              <a:spcAft>
                <a:spcPts val="0"/>
              </a:spcAft>
              <a:buClr>
                <a:schemeClr val="bg2"/>
              </a:buClr>
              <a:buSzPct val="80000"/>
              <a:buFont typeface="Wingdings" pitchFamily="2" charset="2"/>
              <a:buChar char="§"/>
            </a:pPr>
            <a:r>
              <a:rPr lang="en-US" dirty="0" smtClean="0"/>
              <a:t>Third level</a:t>
            </a:r>
          </a:p>
          <a:p>
            <a:pPr marL="1136650" lvl="4" indent="-285750" algn="l" defTabSz="933450" rtl="0" eaLnBrk="1" fontAlgn="base" latinLnBrk="0" hangingPunct="1">
              <a:spcBef>
                <a:spcPts val="0"/>
              </a:spcBef>
              <a:spcAft>
                <a:spcPts val="0"/>
              </a:spcAft>
              <a:buClr>
                <a:schemeClr val="bg2"/>
              </a:buClr>
              <a:buSzPct val="70000"/>
              <a:buFont typeface="Arial" pitchFamily="34" charset="0"/>
              <a:buChar char="–"/>
            </a:pPr>
            <a:r>
              <a:rPr lang="en-US" dirty="0" smtClean="0"/>
              <a:t>Fourth level</a:t>
            </a:r>
          </a:p>
          <a:p>
            <a:pPr marL="1435100" lvl="5" indent="-285750" algn="l" defTabSz="914400" rtl="0" eaLnBrk="1" latinLnBrk="0" hangingPunct="1">
              <a:spcBef>
                <a:spcPts val="0"/>
              </a:spcBef>
              <a:spcAft>
                <a:spcPts val="0"/>
              </a:spcAft>
              <a:buClr>
                <a:schemeClr val="bg2"/>
              </a:buClr>
              <a:buSzPct val="60000"/>
              <a:buFont typeface="Wingdings" pitchFamily="2" charset="2"/>
              <a:buChar char="§"/>
            </a:pPr>
            <a:r>
              <a:rPr lang="en-US" dirty="0" smtClean="0"/>
              <a:t>Fifth level</a:t>
            </a:r>
          </a:p>
        </p:txBody>
      </p:sp>
      <p:sp>
        <p:nvSpPr>
          <p:cNvPr id="5" name="Text Placeholder 4"/>
          <p:cNvSpPr>
            <a:spLocks noGrp="1"/>
          </p:cNvSpPr>
          <p:nvPr>
            <p:ph type="body" sz="quarter" idx="12" hasCustomPrompt="1"/>
          </p:nvPr>
        </p:nvSpPr>
        <p:spPr bwMode="gray">
          <a:xfrm>
            <a:off x="481013" y="1971675"/>
            <a:ext cx="3933825" cy="286161"/>
          </a:xfrm>
          <a:noFill/>
          <a:ln>
            <a:noFill/>
          </a:ln>
        </p:spPr>
        <p:txBody>
          <a:bodyPr wrap="square" lIns="0" tIns="0" rIns="0" bIns="0" anchor="b" anchorCtr="0">
            <a:spAutoFit/>
          </a:bodyPr>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lvl="0"/>
            <a:r>
              <a:rPr lang="en-US" dirty="0" smtClean="0"/>
              <a:t>Heading 1</a:t>
            </a:r>
          </a:p>
        </p:txBody>
      </p:sp>
      <p:sp>
        <p:nvSpPr>
          <p:cNvPr id="6" name="Text Placeholder 4"/>
          <p:cNvSpPr>
            <a:spLocks noGrp="1"/>
          </p:cNvSpPr>
          <p:nvPr>
            <p:ph type="body" sz="quarter" idx="13" hasCustomPrompt="1"/>
          </p:nvPr>
        </p:nvSpPr>
        <p:spPr bwMode="gray">
          <a:xfrm>
            <a:off x="4773613" y="1971675"/>
            <a:ext cx="3933825" cy="286161"/>
          </a:xfrm>
          <a:noFill/>
          <a:ln>
            <a:noFill/>
          </a:ln>
        </p:spPr>
        <p:txBody>
          <a:bodyPr wrap="square" lIns="0" tIns="0" rIns="0" bIns="0" anchor="b" anchorCtr="0">
            <a:spAutoFit/>
          </a:bodyPr>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3000" indent="-233363">
              <a:spcBef>
                <a:spcPts val="0"/>
              </a:spcBef>
              <a:spcAft>
                <a:spcPts val="0"/>
              </a:spcAft>
              <a:buSzPct val="70000"/>
              <a:defRPr sz="1800">
                <a:latin typeface="+mj-lt"/>
              </a:defRPr>
            </a:lvl6pPr>
            <a:lvl7pPr marL="1371600" indent="-228600">
              <a:spcBef>
                <a:spcPts val="0"/>
              </a:spcBef>
              <a:spcAft>
                <a:spcPts val="0"/>
              </a:spcAft>
              <a:buSzPct val="70000"/>
              <a:buFont typeface="Arial" pitchFamily="34" charset="0"/>
              <a:buChar char="–"/>
              <a:defRPr sz="1800" baseline="0">
                <a:latin typeface="+mj-lt"/>
              </a:defRPr>
            </a:lvl7pPr>
            <a:lvl8pPr marL="1600200" indent="-228600">
              <a:spcBef>
                <a:spcPts val="0"/>
              </a:spcBef>
              <a:spcAft>
                <a:spcPts val="0"/>
              </a:spcAft>
              <a:buSzPct val="70000"/>
              <a:defRPr sz="1800" baseline="0">
                <a:latin typeface="+mj-lt"/>
              </a:defRPr>
            </a:lvl8pPr>
            <a:lvl9pPr marL="1824038" indent="-223838">
              <a:spcBef>
                <a:spcPts val="0"/>
              </a:spcBef>
              <a:spcAft>
                <a:spcPts val="0"/>
              </a:spcAft>
              <a:buSzPct val="70000"/>
              <a:buFont typeface="Arial" pitchFamily="34" charset="0"/>
              <a:buChar char="–"/>
              <a:defRPr sz="1800">
                <a:latin typeface="+mj-lt"/>
              </a:defRPr>
            </a:lvl9pPr>
          </a:lstStyle>
          <a:p>
            <a:pPr lvl="0"/>
            <a:r>
              <a:rPr lang="en-US" dirty="0" smtClean="0"/>
              <a:t>Heading 2</a:t>
            </a:r>
          </a:p>
        </p:txBody>
      </p:sp>
      <p:cxnSp>
        <p:nvCxnSpPr>
          <p:cNvPr id="8" name="Straight Connector 7"/>
          <p:cNvCxnSpPr/>
          <p:nvPr userDrawn="1"/>
        </p:nvCxnSpPr>
        <p:spPr bwMode="gray">
          <a:xfrm>
            <a:off x="481013" y="234473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bwMode="gray">
          <a:xfrm>
            <a:off x="4773613" y="2344738"/>
            <a:ext cx="3906652" cy="238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bwMode="gray">
          <a:xfrm>
            <a:off x="481012" y="727075"/>
            <a:ext cx="8226425" cy="492443"/>
          </a:xfrm>
          <a:noFill/>
          <a:ln w="9525">
            <a:noFill/>
            <a:miter lim="800000"/>
            <a:headEnd/>
            <a:tailEnd/>
          </a:ln>
        </p:spPr>
        <p:txBody>
          <a:bodyPr vert="horz" wrap="square" lIns="0" tIns="0" rIns="0" bIns="0" numCol="1" anchor="t" anchorCtr="0" compatLnSpc="1">
            <a:prstTxWarp prst="textNoShape">
              <a:avLst/>
            </a:prstTxWarp>
            <a:spAutoFit/>
          </a:bodyPr>
          <a:lstStyle>
            <a:lvl1pPr algn="l">
              <a:defRPr lang="en-US" sz="3200" b="1" kern="1200" dirty="0">
                <a:solidFill>
                  <a:schemeClr val="tx2"/>
                </a:solidFill>
                <a:latin typeface="Arial" pitchFamily="34" charset="0"/>
                <a:ea typeface="+mj-ea"/>
                <a:cs typeface="Arial" pitchFamily="34" charset="0"/>
              </a:defRPr>
            </a:lvl1pPr>
          </a:lstStyle>
          <a:p>
            <a:pPr lvl="0" algn="l" defTabSz="914400" rtl="0" eaLnBrk="1" fontAlgn="base" latinLnBrk="0" hangingPunct="1">
              <a:spcBef>
                <a:spcPct val="0"/>
              </a:spcBef>
              <a:spcAft>
                <a:spcPct val="0"/>
              </a:spcAft>
              <a:buNone/>
            </a:pPr>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2"/>
            <a:ext cx="8224838" cy="283711"/>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641300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2.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3.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theme" Target="../theme/theme4.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a:xfrm>
            <a:off x="6896100" y="64928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884B23-11DC-464A-BFC1-BD668A4DD015}" type="slidenum">
              <a:rPr lang="en-US" smtClean="0"/>
              <a:t>‹#›</a:t>
            </a:fld>
            <a:endParaRPr lang="en-US" dirty="0"/>
          </a:p>
        </p:txBody>
      </p:sp>
      <p:sp>
        <p:nvSpPr>
          <p:cNvPr id="2" name="Title Placeholder 1"/>
          <p:cNvSpPr>
            <a:spLocks noGrp="1"/>
          </p:cNvSpPr>
          <p:nvPr>
            <p:ph type="title"/>
          </p:nvPr>
        </p:nvSpPr>
        <p:spPr>
          <a:xfrm>
            <a:off x="0" y="457201"/>
            <a:ext cx="9144000" cy="49244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lgn="l" rtl="0" eaLnBrk="1" fontAlgn="base" hangingPunct="1">
              <a:spcBef>
                <a:spcPct val="0"/>
              </a:spcBef>
              <a:spcAft>
                <a:spcPct val="0"/>
              </a:spcAft>
            </a:pPr>
            <a:r>
              <a:rPr lang="en-US" dirty="0" smtClean="0"/>
              <a:t>Click to edit Master title style</a:t>
            </a:r>
            <a:endParaRPr lang="en-US" dirty="0"/>
          </a:p>
        </p:txBody>
      </p:sp>
      <p:sp>
        <p:nvSpPr>
          <p:cNvPr id="3" name="Text Placeholder 2"/>
          <p:cNvSpPr>
            <a:spLocks noGrp="1"/>
          </p:cNvSpPr>
          <p:nvPr>
            <p:ph type="body" idx="1"/>
          </p:nvPr>
        </p:nvSpPr>
        <p:spPr>
          <a:xfrm>
            <a:off x="481013" y="1971675"/>
            <a:ext cx="8212137" cy="147732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marL="571500" marR="0" lvl="2" indent="-279400" algn="l" defTabSz="914400" rtl="0" eaLnBrk="1" fontAlgn="base" latinLnBrk="0" hangingPunct="1">
              <a:lnSpc>
                <a:spcPct val="100000"/>
              </a:lnSpc>
              <a:spcBef>
                <a:spcPts val="0"/>
              </a:spcBef>
              <a:spcAft>
                <a:spcPts val="0"/>
              </a:spcAft>
              <a:buClr>
                <a:schemeClr val="bg2"/>
              </a:buClr>
              <a:buSzPct val="90000"/>
              <a:buFont typeface="Arial" pitchFamily="34" charset="0"/>
              <a:buChar char="–"/>
              <a:tabLst/>
              <a:defRPr/>
            </a:pPr>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6" name="Rectangle 2"/>
          <p:cNvSpPr txBox="1">
            <a:spLocks noChangeArrowheads="1"/>
          </p:cNvSpPr>
          <p:nvPr userDrawn="1"/>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3200" b="1" dirty="0" err="1" smtClean="0">
                <a:solidFill>
                  <a:schemeClr val="tx1"/>
                </a:solidFill>
                <a:latin typeface="Times New Roman" pitchFamily="18" charset="0"/>
                <a:cs typeface="Times New Roman" pitchFamily="18" charset="0"/>
              </a:rPr>
              <a:t>AD</a:t>
            </a:r>
            <a:r>
              <a:rPr lang="en-US" sz="2800" dirty="0" err="1" smtClean="0">
                <a:solidFill>
                  <a:srgbClr val="FF0000"/>
                </a:solidFill>
                <a:latin typeface="Wingdings 3" pitchFamily="18" charset="2"/>
                <a:cs typeface="Times New Roman" pitchFamily="18" charset="0"/>
              </a:rPr>
              <a:t>q</a:t>
            </a:r>
            <a:r>
              <a:rPr lang="en-US" sz="3200" b="1" dirty="0" err="1" smtClean="0">
                <a:solidFill>
                  <a:schemeClr val="tx1"/>
                </a:solidFill>
                <a:latin typeface="Times New Roman" pitchFamily="18" charset="0"/>
                <a:cs typeface="Times New Roman" pitchFamily="18" charset="0"/>
              </a:rPr>
              <a:t>IK</a:t>
            </a:r>
            <a:endParaRPr lang="en-US" sz="3200" b="1" dirty="0">
              <a:solidFill>
                <a:schemeClr val="tx1"/>
              </a:solidFill>
              <a:latin typeface="Times New Roman" pitchFamily="18" charset="0"/>
              <a:cs typeface="Times New Roman" pitchFamily="18" charset="0"/>
            </a:endParaRPr>
          </a:p>
        </p:txBody>
      </p:sp>
      <p:sp>
        <p:nvSpPr>
          <p:cNvPr id="11" name="Rectangle 10"/>
          <p:cNvSpPr/>
          <p:nvPr userDrawn="1"/>
        </p:nvSpPr>
        <p:spPr>
          <a:xfrm>
            <a:off x="0" y="6591300"/>
            <a:ext cx="8534400" cy="1766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userDrawn="1"/>
        </p:nvCxnSpPr>
        <p:spPr>
          <a:xfrm>
            <a:off x="-6927" y="457200"/>
            <a:ext cx="9150927" cy="0"/>
          </a:xfrm>
          <a:prstGeom prst="line">
            <a:avLst/>
          </a:prstGeom>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9380242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720" r:id="rId21"/>
  </p:sldLayoutIdLst>
  <p:hf hdr="0"/>
  <p:txStyles>
    <p:title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p:titleStyle>
    <p:body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2469F-10DE-4B86-AF00-CFFC0BC0911A}" type="datetimeFigureOut">
              <a:rPr lang="en-US" smtClean="0"/>
              <a:t>12/17/2018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C9B26-59F3-4BDD-8D6F-B277F4A0C283}" type="slidenum">
              <a:rPr lang="en-US" smtClean="0"/>
              <a:t>‹#›</a:t>
            </a:fld>
            <a:endParaRPr lang="en-US"/>
          </a:p>
        </p:txBody>
      </p:sp>
    </p:spTree>
    <p:extLst>
      <p:ext uri="{BB962C8B-B14F-4D97-AF65-F5344CB8AC3E}">
        <p14:creationId xmlns:p14="http://schemas.microsoft.com/office/powerpoint/2010/main" val="246084780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975E-8EB5-4FBB-A495-2F0115420826}" type="datetimeFigureOut">
              <a:rPr lang="en-US" smtClean="0"/>
              <a:t>12/17/2018</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D8662-0B27-4BF1-A11A-CF455EC1A72D}" type="slidenum">
              <a:rPr lang="en-US" smtClean="0"/>
              <a:pPr/>
              <a:t>‹#›</a:t>
            </a:fld>
            <a:r>
              <a:rPr lang="en-US" dirty="0" smtClean="0"/>
              <a:t>1 OF 1</a:t>
            </a:r>
            <a:endParaRPr lang="en-US" dirty="0"/>
          </a:p>
        </p:txBody>
      </p:sp>
    </p:spTree>
    <p:extLst>
      <p:ext uri="{BB962C8B-B14F-4D97-AF65-F5344CB8AC3E}">
        <p14:creationId xmlns:p14="http://schemas.microsoft.com/office/powerpoint/2010/main" val="127147989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64CC05-FA68-4882-902B-81CE87C72788}" type="datetimeFigureOut">
              <a:rPr lang="en-US" smtClean="0"/>
              <a:t>12/17/2018</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4675B-1FAC-4249-A427-E199BEE9B07C}" type="slidenum">
              <a:rPr lang="en-US" smtClean="0"/>
              <a:t>‹#›</a:t>
            </a:fld>
            <a:endParaRPr lang="en-US"/>
          </a:p>
        </p:txBody>
      </p:sp>
    </p:spTree>
    <p:extLst>
      <p:ext uri="{BB962C8B-B14F-4D97-AF65-F5344CB8AC3E}">
        <p14:creationId xmlns:p14="http://schemas.microsoft.com/office/powerpoint/2010/main" val="256277764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 xmlns:a16="http://schemas.microsoft.com/office/drawing/2014/main" id="{54F5E2D2-D94E-4CE5-B404-50D7E7A033CD}"/>
              </a:ext>
            </a:extLst>
          </p:cNvPr>
          <p:cNvSpPr txBox="1">
            <a:spLocks/>
          </p:cNvSpPr>
          <p:nvPr/>
        </p:nvSpPr>
        <p:spPr>
          <a:xfrm>
            <a:off x="5029200" y="-440320"/>
            <a:ext cx="4453526" cy="2912101"/>
          </a:xfrm>
          <a:prstGeom prst="rect">
            <a:avLst/>
          </a:prstGeom>
          <a:noFill/>
          <a:ln w="9525">
            <a:noFill/>
            <a:miter lim="800000"/>
            <a:headEnd/>
            <a:tailEnd/>
          </a:ln>
        </p:spPr>
        <p:txBody>
          <a:bodyPr vert="horz" wrap="square" lIns="91440" tIns="45720" rIns="91440" bIns="45720" numCol="1" rtlCol="0" anchor="b" anchorCtr="0" compatLnSpc="1">
            <a:prstTxWarp prst="textNoShape">
              <a:avLst/>
            </a:prstTxWarp>
            <a:normAutofit/>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pPr algn="ctr"/>
            <a:endParaRPr lang="en-IN" sz="4000" dirty="0">
              <a:solidFill>
                <a:schemeClr val="tx1">
                  <a:lumMod val="85000"/>
                  <a:lumOff val="15000"/>
                </a:schemeClr>
              </a:solidFill>
            </a:endParaRPr>
          </a:p>
        </p:txBody>
      </p:sp>
      <p:pic>
        <p:nvPicPr>
          <p:cNvPr id="5" name="Picture 2" descr="http://www.mainstconsulting.com/graphics/organization-design-gfx.jpg"/>
          <p:cNvPicPr>
            <a:picLocks noChangeAspect="1" noChangeArrowheads="1"/>
          </p:cNvPicPr>
          <p:nvPr/>
        </p:nvPicPr>
        <p:blipFill>
          <a:blip r:embed="rId2" cstate="print"/>
          <a:srcRect/>
          <a:stretch>
            <a:fillRect/>
          </a:stretch>
        </p:blipFill>
        <p:spPr bwMode="auto">
          <a:xfrm>
            <a:off x="381000" y="2362200"/>
            <a:ext cx="7772400" cy="4114799"/>
          </a:xfrm>
          <a:prstGeom prst="rect">
            <a:avLst/>
          </a:prstGeom>
          <a:noFill/>
          <a:ln w="9525">
            <a:noFill/>
            <a:miter lim="800000"/>
            <a:headEnd/>
            <a:tailEnd/>
          </a:ln>
        </p:spPr>
      </p:pic>
      <p:sp>
        <p:nvSpPr>
          <p:cNvPr id="6" name="Title 1"/>
          <p:cNvSpPr>
            <a:spLocks noGrp="1"/>
          </p:cNvSpPr>
          <p:nvPr>
            <p:ph type="ctrTitle"/>
          </p:nvPr>
        </p:nvSpPr>
        <p:spPr>
          <a:xfrm>
            <a:off x="152400" y="762000"/>
            <a:ext cx="8382000" cy="1447800"/>
          </a:xfrm>
          <a:solidFill>
            <a:schemeClr val="accent3">
              <a:lumMod val="40000"/>
              <a:lumOff val="60000"/>
            </a:schemeClr>
          </a:solidFill>
          <a:ln w="28575">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n-US" sz="4300" b="1" dirty="0" smtClean="0">
                <a:solidFill>
                  <a:schemeClr val="tx1"/>
                </a:solidFill>
                <a:latin typeface="Constantia" pitchFamily="18" charset="0"/>
              </a:rPr>
              <a:t>Early Warning Signals : Employee Attrition</a:t>
            </a:r>
          </a:p>
        </p:txBody>
      </p:sp>
    </p:spTree>
    <p:extLst>
      <p:ext uri="{BB962C8B-B14F-4D97-AF65-F5344CB8AC3E}">
        <p14:creationId xmlns:p14="http://schemas.microsoft.com/office/powerpoint/2010/main" val="1489100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10</a:t>
            </a:fld>
            <a:endParaRPr lang="en-US"/>
          </a:p>
        </p:txBody>
      </p:sp>
      <p:sp>
        <p:nvSpPr>
          <p:cNvPr id="3" name="Rectangle 5"/>
          <p:cNvSpPr txBox="1">
            <a:spLocks noChangeArrowheads="1"/>
          </p:cNvSpPr>
          <p:nvPr/>
        </p:nvSpPr>
        <p:spPr>
          <a:xfrm>
            <a:off x="685800" y="2362200"/>
            <a:ext cx="7772400" cy="1752600"/>
          </a:xfrm>
          <a:prstGeom prst="rect">
            <a:avLst/>
          </a:prstGeom>
          <a:solidFill>
            <a:srgbClr val="CCFF33"/>
          </a:solidFill>
          <a:ln w="28575">
            <a:solidFill>
              <a:srgbClr val="CCFF33"/>
            </a:solidFill>
          </a:ln>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N" sz="2800" b="1" dirty="0" smtClean="0">
                <a:latin typeface="Constantia" pitchFamily="18" charset="0"/>
              </a:rPr>
              <a:t>Recommended Action Plan Retain -  Potential  employee Separation</a:t>
            </a:r>
            <a:endParaRPr lang="en-IN" sz="2800" b="1" dirty="0">
              <a:latin typeface="Constantia" pitchFamily="18" charset="0"/>
            </a:endParaRPr>
          </a:p>
        </p:txBody>
      </p:sp>
    </p:spTree>
    <p:extLst>
      <p:ext uri="{BB962C8B-B14F-4D97-AF65-F5344CB8AC3E}">
        <p14:creationId xmlns:p14="http://schemas.microsoft.com/office/powerpoint/2010/main" val="3995100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11</a:t>
            </a:fld>
            <a:endParaRPr lang="en-US"/>
          </a:p>
        </p:txBody>
      </p:sp>
      <p:sp>
        <p:nvSpPr>
          <p:cNvPr id="3" name="Rectangle 2"/>
          <p:cNvSpPr txBox="1">
            <a:spLocks noChangeArrowheads="1"/>
          </p:cNvSpPr>
          <p:nvPr/>
        </p:nvSpPr>
        <p:spPr>
          <a:xfrm>
            <a:off x="76200" y="685800"/>
            <a:ext cx="8839200" cy="8382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mtClean="0">
                <a:latin typeface="Constantia" pitchFamily="18" charset="0"/>
              </a:rPr>
              <a:t>3 tier Action plan</a:t>
            </a:r>
            <a:endParaRPr lang="en-IN">
              <a:latin typeface="Constantia" pitchFamily="18" charset="0"/>
            </a:endParaRPr>
          </a:p>
        </p:txBody>
      </p:sp>
      <p:sp>
        <p:nvSpPr>
          <p:cNvPr id="4" name="Rectangle 3"/>
          <p:cNvSpPr txBox="1">
            <a:spLocks noChangeArrowheads="1"/>
          </p:cNvSpPr>
          <p:nvPr/>
        </p:nvSpPr>
        <p:spPr>
          <a:xfrm>
            <a:off x="685800" y="1371600"/>
            <a:ext cx="8229600" cy="44196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N" sz="2400" dirty="0" smtClean="0">
                <a:latin typeface="Constantia" pitchFamily="18" charset="0"/>
              </a:rPr>
              <a:t>To arrest attrition a 3 tier Action plan needs to be followed</a:t>
            </a:r>
          </a:p>
          <a:p>
            <a:r>
              <a:rPr lang="en-IN" sz="2400" dirty="0" smtClean="0">
                <a:latin typeface="Constantia" pitchFamily="18" charset="0"/>
              </a:rPr>
              <a:t>Steps need to be taken by :</a:t>
            </a:r>
            <a:endParaRPr lang="en-IN" sz="2400" dirty="0">
              <a:latin typeface="Constantia" pitchFamily="18" charset="0"/>
            </a:endParaRPr>
          </a:p>
        </p:txBody>
      </p:sp>
      <p:grpSp>
        <p:nvGrpSpPr>
          <p:cNvPr id="5" name="Group 4"/>
          <p:cNvGrpSpPr>
            <a:grpSpLocks/>
          </p:cNvGrpSpPr>
          <p:nvPr/>
        </p:nvGrpSpPr>
        <p:grpSpPr bwMode="auto">
          <a:xfrm>
            <a:off x="838200" y="2438400"/>
            <a:ext cx="7315200" cy="3505200"/>
            <a:chOff x="1008" y="1059"/>
            <a:chExt cx="3768" cy="2733"/>
          </a:xfrm>
        </p:grpSpPr>
        <p:sp>
          <p:nvSpPr>
            <p:cNvPr id="6" name="AutoShape 5"/>
            <p:cNvSpPr>
              <a:spLocks noChangeAspect="1" noChangeArrowheads="1"/>
            </p:cNvSpPr>
            <p:nvPr/>
          </p:nvSpPr>
          <p:spPr bwMode="auto">
            <a:xfrm>
              <a:off x="1915" y="1617"/>
              <a:ext cx="1942" cy="1675"/>
            </a:xfrm>
            <a:prstGeom prst="triangle">
              <a:avLst>
                <a:gd name="adj" fmla="val 50000"/>
              </a:avLst>
            </a:prstGeom>
            <a:solidFill>
              <a:srgbClr val="CCCCFF"/>
            </a:solidFill>
            <a:ln w="9525">
              <a:solidFill>
                <a:schemeClr val="accent2"/>
              </a:solidFill>
              <a:miter lim="800000"/>
              <a:headEnd/>
              <a:tailEnd/>
            </a:ln>
          </p:spPr>
          <p:txBody>
            <a:bodyPr/>
            <a:lstStyle/>
            <a:p>
              <a:endParaRPr lang="en-GB"/>
            </a:p>
          </p:txBody>
        </p:sp>
        <p:sp>
          <p:nvSpPr>
            <p:cNvPr id="7" name="Oval 6"/>
            <p:cNvSpPr>
              <a:spLocks noChangeArrowheads="1"/>
            </p:cNvSpPr>
            <p:nvPr/>
          </p:nvSpPr>
          <p:spPr bwMode="auto">
            <a:xfrm>
              <a:off x="1008" y="3234"/>
              <a:ext cx="1116" cy="558"/>
            </a:xfrm>
            <a:prstGeom prst="ellipse">
              <a:avLst/>
            </a:prstGeom>
            <a:solidFill>
              <a:srgbClr val="FFFFCC"/>
            </a:solidFill>
            <a:ln w="9525">
              <a:solidFill>
                <a:schemeClr val="accent2"/>
              </a:solidFill>
              <a:round/>
              <a:headEnd/>
              <a:tailEnd/>
            </a:ln>
          </p:spPr>
          <p:txBody>
            <a:bodyPr/>
            <a:lstStyle/>
            <a:p>
              <a:r>
                <a:rPr lang="en-US" sz="1400" b="1" dirty="0"/>
                <a:t>Plant </a:t>
              </a:r>
              <a:r>
                <a:rPr lang="en-US" sz="1400" b="1" dirty="0" smtClean="0"/>
                <a:t>/          Sales  </a:t>
              </a:r>
              <a:r>
                <a:rPr lang="en-US" sz="1400" b="1" dirty="0"/>
                <a:t>Head</a:t>
              </a:r>
            </a:p>
          </p:txBody>
        </p:sp>
        <p:sp>
          <p:nvSpPr>
            <p:cNvPr id="8" name="Oval 7"/>
            <p:cNvSpPr>
              <a:spLocks noChangeArrowheads="1"/>
            </p:cNvSpPr>
            <p:nvPr/>
          </p:nvSpPr>
          <p:spPr bwMode="auto">
            <a:xfrm>
              <a:off x="2334" y="1059"/>
              <a:ext cx="1116" cy="558"/>
            </a:xfrm>
            <a:prstGeom prst="ellipse">
              <a:avLst/>
            </a:prstGeom>
            <a:solidFill>
              <a:srgbClr val="FFBE7D"/>
            </a:solidFill>
            <a:ln w="9525">
              <a:solidFill>
                <a:schemeClr val="accent2"/>
              </a:solidFill>
              <a:round/>
              <a:headEnd/>
              <a:tailEnd/>
            </a:ln>
          </p:spPr>
          <p:txBody>
            <a:bodyPr/>
            <a:lstStyle/>
            <a:p>
              <a:r>
                <a:rPr lang="en-US" sz="1600" b="1"/>
                <a:t>Line Manager</a:t>
              </a:r>
            </a:p>
          </p:txBody>
        </p:sp>
        <p:sp>
          <p:nvSpPr>
            <p:cNvPr id="9" name="Oval 8"/>
            <p:cNvSpPr>
              <a:spLocks noChangeArrowheads="1"/>
            </p:cNvSpPr>
            <p:nvPr/>
          </p:nvSpPr>
          <p:spPr bwMode="auto">
            <a:xfrm>
              <a:off x="3660" y="3234"/>
              <a:ext cx="1116" cy="558"/>
            </a:xfrm>
            <a:prstGeom prst="ellipse">
              <a:avLst/>
            </a:prstGeom>
            <a:solidFill>
              <a:srgbClr val="D8EBB3"/>
            </a:solidFill>
            <a:ln w="9525">
              <a:solidFill>
                <a:schemeClr val="accent2"/>
              </a:solidFill>
              <a:round/>
              <a:headEnd/>
              <a:tailEnd/>
            </a:ln>
          </p:spPr>
          <p:txBody>
            <a:bodyPr/>
            <a:lstStyle/>
            <a:p>
              <a:r>
                <a:rPr lang="en-US" sz="1600" b="1"/>
                <a:t>HR Lead</a:t>
              </a:r>
            </a:p>
          </p:txBody>
        </p:sp>
      </p:grpSp>
      <p:sp>
        <p:nvSpPr>
          <p:cNvPr id="10" name="AutoShape 10"/>
          <p:cNvSpPr>
            <a:spLocks noChangeArrowheads="1"/>
          </p:cNvSpPr>
          <p:nvPr/>
        </p:nvSpPr>
        <p:spPr bwMode="auto">
          <a:xfrm>
            <a:off x="3695700" y="3927362"/>
            <a:ext cx="1600200" cy="1214438"/>
          </a:xfrm>
          <a:custGeom>
            <a:avLst/>
            <a:gdLst>
              <a:gd name="G0" fmla="+- 5400 0 0"/>
              <a:gd name="G1" fmla="+- 8100 0 0"/>
              <a:gd name="G2" fmla="+- 2700 0 0"/>
              <a:gd name="G3" fmla="+- 9450 0 0"/>
              <a:gd name="G4" fmla="+- 21600 0 8100"/>
              <a:gd name="G5" fmla="+- 21600 0 9450"/>
              <a:gd name="G6" fmla="+- 5400 21600 0"/>
              <a:gd name="G7" fmla="*/ G6 1 2"/>
              <a:gd name="G8" fmla="+- 21600 0 5400"/>
              <a:gd name="G9" fmla="+- 21600 0 2700"/>
              <a:gd name="T0" fmla="*/ G0 w 21600"/>
              <a:gd name="T1" fmla="*/ G0 h 21600"/>
              <a:gd name="T2" fmla="*/ G8 w 21600"/>
              <a:gd name="T3" fmla="*/ G8 h 21600"/>
            </a:gdLst>
            <a:ahLst/>
            <a:cxnLst>
              <a:cxn ang="0">
                <a:pos x="r" y="vc"/>
              </a:cxn>
              <a:cxn ang="5400000">
                <a:pos x="hc" y="b"/>
              </a:cxn>
              <a:cxn ang="10800000">
                <a:pos x="l" y="vc"/>
              </a:cxn>
              <a:cxn ang="16200000">
                <a:pos x="hc" y="t"/>
              </a:cxn>
            </a:cxnLst>
            <a:rect l="T0" t="T1" r="T2" b="T3"/>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solidFill>
            <a:schemeClr val="accent2"/>
          </a:solidFill>
          <a:ln w="9525">
            <a:solidFill>
              <a:schemeClr val="accent2"/>
            </a:solidFill>
            <a:miter lim="800000"/>
            <a:headEnd/>
            <a:tailEnd/>
          </a:ln>
          <a:effectLst/>
        </p:spPr>
        <p:txBody>
          <a:bodyPr wrap="none" anchor="ctr"/>
          <a:lstStyle/>
          <a:p>
            <a:pPr algn="ctr"/>
            <a:endParaRPr lang="en-GB"/>
          </a:p>
        </p:txBody>
      </p:sp>
    </p:spTree>
    <p:extLst>
      <p:ext uri="{BB962C8B-B14F-4D97-AF65-F5344CB8AC3E}">
        <p14:creationId xmlns:p14="http://schemas.microsoft.com/office/powerpoint/2010/main" val="3465398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12</a:t>
            </a:fld>
            <a:endParaRPr lang="en-US"/>
          </a:p>
        </p:txBody>
      </p:sp>
      <p:sp>
        <p:nvSpPr>
          <p:cNvPr id="3" name="Rectangle 2"/>
          <p:cNvSpPr txBox="1">
            <a:spLocks noChangeArrowheads="1"/>
          </p:cNvSpPr>
          <p:nvPr/>
        </p:nvSpPr>
        <p:spPr>
          <a:xfrm>
            <a:off x="152400" y="609600"/>
            <a:ext cx="8839200" cy="8382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z="3600" dirty="0" smtClean="0">
                <a:latin typeface="Constantia" pitchFamily="18" charset="0"/>
              </a:rPr>
              <a:t>Action Plan -&gt; Line Managers:</a:t>
            </a:r>
            <a:endParaRPr lang="en-IN" sz="3600" dirty="0">
              <a:latin typeface="Constantia" pitchFamily="18" charset="0"/>
            </a:endParaRPr>
          </a:p>
        </p:txBody>
      </p:sp>
      <p:sp>
        <p:nvSpPr>
          <p:cNvPr id="4" name="Rectangle 3"/>
          <p:cNvSpPr txBox="1">
            <a:spLocks noChangeArrowheads="1"/>
          </p:cNvSpPr>
          <p:nvPr/>
        </p:nvSpPr>
        <p:spPr>
          <a:xfrm>
            <a:off x="304800" y="1545276"/>
            <a:ext cx="8534400" cy="47244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N" sz="2800" dirty="0" smtClean="0">
                <a:latin typeface="Constantia" pitchFamily="18" charset="0"/>
              </a:rPr>
              <a:t>Have a continuous watch on symptoms indicated in previous slides - day to day basis;</a:t>
            </a:r>
          </a:p>
          <a:p>
            <a:pPr marL="0" indent="0">
              <a:buNone/>
            </a:pPr>
            <a:endParaRPr lang="en-IN" sz="2800" dirty="0" smtClean="0">
              <a:latin typeface="Constantia" pitchFamily="18" charset="0"/>
            </a:endParaRPr>
          </a:p>
          <a:p>
            <a:r>
              <a:rPr lang="en-IN" sz="2800" dirty="0" smtClean="0">
                <a:latin typeface="Constantia" pitchFamily="18" charset="0"/>
              </a:rPr>
              <a:t>Validate symptoms from colleagues - if necessary;</a:t>
            </a:r>
          </a:p>
          <a:p>
            <a:pPr marL="0" indent="0">
              <a:buNone/>
            </a:pPr>
            <a:endParaRPr lang="en-IN" sz="2800" dirty="0" smtClean="0">
              <a:latin typeface="Constantia" pitchFamily="18" charset="0"/>
            </a:endParaRPr>
          </a:p>
          <a:p>
            <a:r>
              <a:rPr lang="en-IN" sz="2800" dirty="0" smtClean="0">
                <a:latin typeface="Constantia" pitchFamily="18" charset="0"/>
              </a:rPr>
              <a:t>Establish a high level of </a:t>
            </a:r>
            <a:r>
              <a:rPr lang="en-IN" sz="2800" u="sng" dirty="0" smtClean="0">
                <a:solidFill>
                  <a:schemeClr val="accent2"/>
                </a:solidFill>
                <a:latin typeface="Constantia" pitchFamily="18" charset="0"/>
              </a:rPr>
              <a:t>CONNECT </a:t>
            </a:r>
            <a:r>
              <a:rPr lang="en-IN" sz="2800" dirty="0" smtClean="0">
                <a:latin typeface="Constantia" pitchFamily="18" charset="0"/>
              </a:rPr>
              <a:t>with the employees;</a:t>
            </a:r>
          </a:p>
          <a:p>
            <a:pPr marL="0" indent="0">
              <a:buNone/>
            </a:pPr>
            <a:endParaRPr lang="en-IN" sz="2800" dirty="0" smtClean="0">
              <a:latin typeface="Constantia" pitchFamily="18" charset="0"/>
            </a:endParaRPr>
          </a:p>
          <a:p>
            <a:r>
              <a:rPr lang="en-IN" sz="2800" dirty="0" smtClean="0">
                <a:latin typeface="Constantia" pitchFamily="18" charset="0"/>
              </a:rPr>
              <a:t>Begin one-on-one dialogue to understand the Concerns /Anxieties/ disconnect ;</a:t>
            </a:r>
          </a:p>
          <a:p>
            <a:pPr marL="0" indent="0">
              <a:buNone/>
            </a:pPr>
            <a:endParaRPr lang="en-IN" sz="2800" dirty="0" smtClean="0">
              <a:latin typeface="Constantia" pitchFamily="18" charset="0"/>
            </a:endParaRPr>
          </a:p>
        </p:txBody>
      </p:sp>
    </p:spTree>
    <p:extLst>
      <p:ext uri="{BB962C8B-B14F-4D97-AF65-F5344CB8AC3E}">
        <p14:creationId xmlns:p14="http://schemas.microsoft.com/office/powerpoint/2010/main" val="2313763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13</a:t>
            </a:fld>
            <a:endParaRPr lang="en-US"/>
          </a:p>
        </p:txBody>
      </p:sp>
      <p:sp>
        <p:nvSpPr>
          <p:cNvPr id="3" name="Rectangle 3"/>
          <p:cNvSpPr txBox="1">
            <a:spLocks noChangeArrowheads="1"/>
          </p:cNvSpPr>
          <p:nvPr/>
        </p:nvSpPr>
        <p:spPr>
          <a:xfrm>
            <a:off x="457200" y="1219200"/>
            <a:ext cx="8001000" cy="32766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N" sz="2800" dirty="0" smtClean="0">
                <a:latin typeface="Constantia" pitchFamily="18" charset="0"/>
              </a:rPr>
              <a:t>Work out necessary game plan to arrest unnecessary anxieties ;</a:t>
            </a:r>
          </a:p>
          <a:p>
            <a:pPr marL="0" indent="0">
              <a:buNone/>
            </a:pPr>
            <a:endParaRPr lang="en-IN" sz="2800" dirty="0" smtClean="0">
              <a:latin typeface="Constantia" pitchFamily="18" charset="0"/>
            </a:endParaRPr>
          </a:p>
          <a:p>
            <a:r>
              <a:rPr lang="en-IN" sz="2800" dirty="0" smtClean="0">
                <a:latin typeface="Constantia" pitchFamily="18" charset="0"/>
              </a:rPr>
              <a:t>Provide direct/indirect support in case of emotional imbalances ,including seeking help from colleagues &amp; friends ; </a:t>
            </a:r>
          </a:p>
          <a:p>
            <a:endParaRPr lang="en-IN" dirty="0">
              <a:latin typeface="Constantia" pitchFamily="18" charset="0"/>
            </a:endParaRPr>
          </a:p>
        </p:txBody>
      </p:sp>
    </p:spTree>
    <p:extLst>
      <p:ext uri="{BB962C8B-B14F-4D97-AF65-F5344CB8AC3E}">
        <p14:creationId xmlns:p14="http://schemas.microsoft.com/office/powerpoint/2010/main" val="85652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14</a:t>
            </a:fld>
            <a:endParaRPr lang="en-US"/>
          </a:p>
        </p:txBody>
      </p:sp>
      <p:pic>
        <p:nvPicPr>
          <p:cNvPr id="3" name="Text Placeholder 3" descr="Engagement.PNG"/>
          <p:cNvPicPr>
            <a:picLocks noChangeAspect="1"/>
          </p:cNvPicPr>
          <p:nvPr/>
        </p:nvPicPr>
        <p:blipFill>
          <a:blip r:embed="rId2" cstate="print"/>
          <a:srcRect/>
          <a:stretch>
            <a:fillRect/>
          </a:stretch>
        </p:blipFill>
        <p:spPr>
          <a:xfrm>
            <a:off x="2590800" y="911906"/>
            <a:ext cx="5029200" cy="5016828"/>
          </a:xfrm>
          <a:prstGeom prst="rect">
            <a:avLst/>
          </a:prstGeom>
          <a:noFill/>
          <a:ln/>
        </p:spPr>
      </p:pic>
      <p:sp>
        <p:nvSpPr>
          <p:cNvPr id="4" name="AutoShape 5"/>
          <p:cNvSpPr>
            <a:spLocks noChangeArrowheads="1"/>
          </p:cNvSpPr>
          <p:nvPr/>
        </p:nvSpPr>
        <p:spPr bwMode="auto">
          <a:xfrm>
            <a:off x="1657082" y="1350324"/>
            <a:ext cx="485775" cy="4774116"/>
          </a:xfrm>
          <a:prstGeom prst="upArrow">
            <a:avLst>
              <a:gd name="adj1" fmla="val 50000"/>
              <a:gd name="adj2" fmla="val 231373"/>
            </a:avLst>
          </a:prstGeom>
          <a:solidFill>
            <a:srgbClr val="FF3300"/>
          </a:solidFill>
          <a:ln w="9525">
            <a:solidFill>
              <a:schemeClr val="tx1"/>
            </a:solidFill>
            <a:miter lim="800000"/>
            <a:headEnd/>
            <a:tailEnd/>
          </a:ln>
          <a:effectLst/>
        </p:spPr>
        <p:txBody>
          <a:bodyPr vert="eaVert" wrap="none" anchor="ctr"/>
          <a:lstStyle/>
          <a:p>
            <a:endParaRPr lang="en-US"/>
          </a:p>
        </p:txBody>
      </p:sp>
      <p:sp>
        <p:nvSpPr>
          <p:cNvPr id="5" name="Rectangle 2"/>
          <p:cNvSpPr txBox="1">
            <a:spLocks noChangeArrowheads="1"/>
          </p:cNvSpPr>
          <p:nvPr/>
        </p:nvSpPr>
        <p:spPr>
          <a:xfrm>
            <a:off x="228600" y="512124"/>
            <a:ext cx="8839200" cy="8382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mtClean="0">
                <a:latin typeface="Constantia" pitchFamily="18" charset="0"/>
              </a:rPr>
              <a:t>Role -Line Manager</a:t>
            </a:r>
            <a:endParaRPr lang="en-IN">
              <a:latin typeface="Constantia" pitchFamily="18" charset="0"/>
            </a:endParaRPr>
          </a:p>
        </p:txBody>
      </p:sp>
      <p:sp>
        <p:nvSpPr>
          <p:cNvPr id="6" name="AutoShape 4"/>
          <p:cNvSpPr>
            <a:spLocks noChangeArrowheads="1"/>
          </p:cNvSpPr>
          <p:nvPr/>
        </p:nvSpPr>
        <p:spPr bwMode="auto">
          <a:xfrm>
            <a:off x="4862512" y="5904489"/>
            <a:ext cx="485775" cy="683374"/>
          </a:xfrm>
          <a:prstGeom prst="upArrow">
            <a:avLst>
              <a:gd name="adj1" fmla="val 50000"/>
              <a:gd name="adj2" fmla="val 50245"/>
            </a:avLst>
          </a:prstGeom>
          <a:gradFill rotWithShape="0">
            <a:gsLst>
              <a:gs pos="0">
                <a:srgbClr val="FF3300"/>
              </a:gs>
              <a:gs pos="100000">
                <a:srgbClr val="FF3300">
                  <a:gamma/>
                  <a:shade val="46275"/>
                  <a:invGamma/>
                </a:srgbClr>
              </a:gs>
            </a:gsLst>
            <a:path path="rect">
              <a:fillToRect l="50000" t="50000" r="50000" b="50000"/>
            </a:path>
          </a:gradFill>
          <a:ln w="9525">
            <a:solidFill>
              <a:schemeClr val="tx1"/>
            </a:solidFill>
            <a:miter lim="800000"/>
            <a:headEnd/>
            <a:tailEnd/>
          </a:ln>
          <a:effectLst/>
        </p:spPr>
        <p:txBody>
          <a:bodyPr vert="eaVert" wrap="none" anchor="ctr"/>
          <a:lstStyle/>
          <a:p>
            <a:endParaRPr lang="en-US"/>
          </a:p>
        </p:txBody>
      </p:sp>
    </p:spTree>
    <p:extLst>
      <p:ext uri="{BB962C8B-B14F-4D97-AF65-F5344CB8AC3E}">
        <p14:creationId xmlns:p14="http://schemas.microsoft.com/office/powerpoint/2010/main" val="3110863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15</a:t>
            </a:fld>
            <a:endParaRPr lang="en-US"/>
          </a:p>
        </p:txBody>
      </p:sp>
      <p:sp>
        <p:nvSpPr>
          <p:cNvPr id="3" name="Rectangle 2"/>
          <p:cNvSpPr txBox="1">
            <a:spLocks noChangeArrowheads="1"/>
          </p:cNvSpPr>
          <p:nvPr/>
        </p:nvSpPr>
        <p:spPr>
          <a:xfrm>
            <a:off x="76200" y="685800"/>
            <a:ext cx="8839200" cy="9906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mtClean="0">
                <a:latin typeface="Constantia" pitchFamily="18" charset="0"/>
              </a:rPr>
              <a:t> Action Plan - Plant/ Sales Head</a:t>
            </a:r>
            <a:endParaRPr lang="en-IN">
              <a:latin typeface="Constantia" pitchFamily="18" charset="0"/>
            </a:endParaRPr>
          </a:p>
        </p:txBody>
      </p:sp>
      <p:sp>
        <p:nvSpPr>
          <p:cNvPr id="4" name="Rectangle 3"/>
          <p:cNvSpPr txBox="1">
            <a:spLocks noChangeArrowheads="1"/>
          </p:cNvSpPr>
          <p:nvPr/>
        </p:nvSpPr>
        <p:spPr>
          <a:xfrm>
            <a:off x="495300" y="2023753"/>
            <a:ext cx="8001000" cy="45720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IN" sz="2400" dirty="0" smtClean="0">
                <a:latin typeface="Constantia" pitchFamily="18" charset="0"/>
              </a:rPr>
              <a:t>Develop a format to track concerns of business’ key talent </a:t>
            </a:r>
          </a:p>
          <a:p>
            <a:pPr marL="0" indent="0">
              <a:lnSpc>
                <a:spcPct val="90000"/>
              </a:lnSpc>
              <a:buNone/>
            </a:pPr>
            <a:endParaRPr lang="en-IN" sz="2400" dirty="0" smtClean="0">
              <a:latin typeface="Constantia" pitchFamily="18" charset="0"/>
            </a:endParaRPr>
          </a:p>
          <a:p>
            <a:pPr>
              <a:lnSpc>
                <a:spcPct val="90000"/>
              </a:lnSpc>
            </a:pPr>
            <a:r>
              <a:rPr lang="en-IN" sz="2400" dirty="0" smtClean="0">
                <a:latin typeface="Constantia" pitchFamily="18" charset="0"/>
              </a:rPr>
              <a:t>Set up one to one dialogue &amp; skip level meets with individuals to arrest undue anxieties </a:t>
            </a:r>
          </a:p>
          <a:p>
            <a:pPr marL="0" indent="0">
              <a:lnSpc>
                <a:spcPct val="90000"/>
              </a:lnSpc>
              <a:buNone/>
            </a:pPr>
            <a:endParaRPr lang="en-IN" sz="2400" dirty="0" smtClean="0">
              <a:latin typeface="Constantia" pitchFamily="18" charset="0"/>
            </a:endParaRPr>
          </a:p>
          <a:p>
            <a:pPr>
              <a:lnSpc>
                <a:spcPct val="90000"/>
              </a:lnSpc>
            </a:pPr>
            <a:r>
              <a:rPr lang="en-IN" sz="2400" dirty="0" smtClean="0">
                <a:latin typeface="Constantia" pitchFamily="18" charset="0"/>
              </a:rPr>
              <a:t>Include employee retention &amp; people engagement ,as regular talking points to drive the message that employees are vital resource for the business to succeed</a:t>
            </a:r>
          </a:p>
          <a:p>
            <a:pPr>
              <a:lnSpc>
                <a:spcPct val="90000"/>
              </a:lnSpc>
            </a:pPr>
            <a:endParaRPr lang="en-IN" dirty="0">
              <a:latin typeface="Constantia" pitchFamily="18" charset="0"/>
            </a:endParaRPr>
          </a:p>
        </p:txBody>
      </p:sp>
    </p:spTree>
    <p:extLst>
      <p:ext uri="{BB962C8B-B14F-4D97-AF65-F5344CB8AC3E}">
        <p14:creationId xmlns:p14="http://schemas.microsoft.com/office/powerpoint/2010/main" val="530166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16</a:t>
            </a:fld>
            <a:endParaRPr lang="en-US"/>
          </a:p>
        </p:txBody>
      </p:sp>
      <p:sp>
        <p:nvSpPr>
          <p:cNvPr id="3" name="Rectangle 3"/>
          <p:cNvSpPr txBox="1">
            <a:spLocks noChangeArrowheads="1"/>
          </p:cNvSpPr>
          <p:nvPr/>
        </p:nvSpPr>
        <p:spPr>
          <a:xfrm>
            <a:off x="381000" y="1447800"/>
            <a:ext cx="8001000" cy="45720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N" sz="2400" dirty="0" smtClean="0">
                <a:latin typeface="Constantia" pitchFamily="18" charset="0"/>
              </a:rPr>
              <a:t>Provide help to Line manager  / Department Heads / HR Leads , in dealing with the anxieties and abnormalities </a:t>
            </a:r>
          </a:p>
          <a:p>
            <a:pPr marL="0" indent="0">
              <a:buNone/>
            </a:pPr>
            <a:endParaRPr lang="en-IN" sz="2400" dirty="0" smtClean="0">
              <a:latin typeface="Constantia" pitchFamily="18" charset="0"/>
            </a:endParaRPr>
          </a:p>
          <a:p>
            <a:r>
              <a:rPr lang="en-IN" sz="2400" dirty="0" smtClean="0">
                <a:latin typeface="Constantia" pitchFamily="18" charset="0"/>
              </a:rPr>
              <a:t>Reinforce the belief -  24 x 7 :</a:t>
            </a:r>
          </a:p>
          <a:p>
            <a:pPr>
              <a:buFontTx/>
              <a:buNone/>
            </a:pPr>
            <a:r>
              <a:rPr lang="en-IN" sz="2400" i="1" dirty="0" smtClean="0">
                <a:latin typeface="Constantia" pitchFamily="18" charset="0"/>
              </a:rPr>
              <a:t>   “Regular Communication &amp; Meaningful Engagement is a </a:t>
            </a:r>
            <a:r>
              <a:rPr lang="en-IN" sz="2400" i="1" u="sng" dirty="0" smtClean="0">
                <a:latin typeface="Constantia" pitchFamily="18" charset="0"/>
              </a:rPr>
              <a:t>lifeline</a:t>
            </a:r>
            <a:r>
              <a:rPr lang="en-IN" sz="2400" i="1" dirty="0" smtClean="0">
                <a:latin typeface="Constantia" pitchFamily="18" charset="0"/>
              </a:rPr>
              <a:t> for  meaningful relationship and necessary element to Great place to work …..”</a:t>
            </a:r>
            <a:endParaRPr lang="en-IN" sz="2400" i="1" dirty="0">
              <a:latin typeface="Constantia" pitchFamily="18" charset="0"/>
            </a:endParaRPr>
          </a:p>
        </p:txBody>
      </p:sp>
    </p:spTree>
    <p:extLst>
      <p:ext uri="{BB962C8B-B14F-4D97-AF65-F5344CB8AC3E}">
        <p14:creationId xmlns:p14="http://schemas.microsoft.com/office/powerpoint/2010/main" val="4092732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17</a:t>
            </a:fld>
            <a:endParaRPr lang="en-US"/>
          </a:p>
        </p:txBody>
      </p:sp>
      <p:sp>
        <p:nvSpPr>
          <p:cNvPr id="3" name="Rectangle 2"/>
          <p:cNvSpPr txBox="1">
            <a:spLocks noChangeArrowheads="1"/>
          </p:cNvSpPr>
          <p:nvPr/>
        </p:nvSpPr>
        <p:spPr>
          <a:xfrm>
            <a:off x="152400" y="762000"/>
            <a:ext cx="8991600" cy="9144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dirty="0" smtClean="0">
                <a:latin typeface="Constantia" pitchFamily="18" charset="0"/>
              </a:rPr>
              <a:t>Action Plan- HR Lead</a:t>
            </a:r>
            <a:endParaRPr lang="en-IN" dirty="0">
              <a:latin typeface="Constantia" pitchFamily="18" charset="0"/>
            </a:endParaRPr>
          </a:p>
        </p:txBody>
      </p:sp>
      <p:sp>
        <p:nvSpPr>
          <p:cNvPr id="4" name="Rectangle 3"/>
          <p:cNvSpPr txBox="1">
            <a:spLocks noChangeArrowheads="1"/>
          </p:cNvSpPr>
          <p:nvPr/>
        </p:nvSpPr>
        <p:spPr>
          <a:xfrm>
            <a:off x="647700" y="1811252"/>
            <a:ext cx="8001000" cy="45720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IN" sz="2400" dirty="0" smtClean="0">
                <a:latin typeface="Constantia" pitchFamily="18" charset="0"/>
              </a:rPr>
              <a:t>Throw up data pertaining to prevailing attrition rate &amp; Reasons , in monthly departmental meetings &amp; MCMs</a:t>
            </a:r>
          </a:p>
          <a:p>
            <a:pPr marL="0" indent="0">
              <a:lnSpc>
                <a:spcPct val="90000"/>
              </a:lnSpc>
              <a:buNone/>
            </a:pPr>
            <a:endParaRPr lang="en-IN" sz="2400" dirty="0" smtClean="0">
              <a:latin typeface="Constantia" pitchFamily="18" charset="0"/>
            </a:endParaRPr>
          </a:p>
          <a:p>
            <a:pPr>
              <a:lnSpc>
                <a:spcPct val="90000"/>
              </a:lnSpc>
            </a:pPr>
            <a:r>
              <a:rPr lang="en-IN" sz="2400" dirty="0" smtClean="0">
                <a:latin typeface="Constantia" pitchFamily="18" charset="0"/>
              </a:rPr>
              <a:t>Focus on Exit-interviews</a:t>
            </a:r>
          </a:p>
          <a:p>
            <a:pPr marL="0" indent="0">
              <a:lnSpc>
                <a:spcPct val="90000"/>
              </a:lnSpc>
              <a:buNone/>
            </a:pPr>
            <a:endParaRPr lang="en-IN" sz="2400" dirty="0" smtClean="0">
              <a:latin typeface="Constantia" pitchFamily="18" charset="0"/>
            </a:endParaRPr>
          </a:p>
          <a:p>
            <a:pPr lvl="1">
              <a:lnSpc>
                <a:spcPct val="90000"/>
              </a:lnSpc>
            </a:pPr>
            <a:r>
              <a:rPr lang="en-IN" sz="2400" dirty="0" smtClean="0">
                <a:latin typeface="Constantia" pitchFamily="18" charset="0"/>
              </a:rPr>
              <a:t>Share an insight about internal problems, employees’ perceptions of the organization, underlying workplace issues on monthly basis to seek necessary support .</a:t>
            </a:r>
          </a:p>
          <a:p>
            <a:pPr marL="0" lvl="1" indent="0">
              <a:lnSpc>
                <a:spcPct val="90000"/>
              </a:lnSpc>
              <a:buNone/>
            </a:pPr>
            <a:endParaRPr lang="en-IN" sz="2400" dirty="0" smtClean="0">
              <a:latin typeface="Constantia" pitchFamily="18" charset="0"/>
            </a:endParaRPr>
          </a:p>
          <a:p>
            <a:pPr marL="0" indent="0">
              <a:lnSpc>
                <a:spcPct val="90000"/>
              </a:lnSpc>
              <a:buNone/>
            </a:pPr>
            <a:endParaRPr lang="en-IN" sz="2400" dirty="0">
              <a:latin typeface="Constantia" pitchFamily="18" charset="0"/>
            </a:endParaRPr>
          </a:p>
        </p:txBody>
      </p:sp>
    </p:spTree>
    <p:extLst>
      <p:ext uri="{BB962C8B-B14F-4D97-AF65-F5344CB8AC3E}">
        <p14:creationId xmlns:p14="http://schemas.microsoft.com/office/powerpoint/2010/main" val="4072476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545263915"/>
              </p:ext>
            </p:extLst>
          </p:nvPr>
        </p:nvGraphicFramePr>
        <p:xfrm>
          <a:off x="0" y="304795"/>
          <a:ext cx="9143999" cy="6391909"/>
        </p:xfrm>
        <a:graphic>
          <a:graphicData uri="http://schemas.openxmlformats.org/drawingml/2006/table">
            <a:tbl>
              <a:tblPr/>
              <a:tblGrid>
                <a:gridCol w="1073482"/>
                <a:gridCol w="1073482"/>
                <a:gridCol w="556142"/>
                <a:gridCol w="533508"/>
                <a:gridCol w="1067016"/>
                <a:gridCol w="1746025"/>
                <a:gridCol w="1464721"/>
                <a:gridCol w="388006"/>
                <a:gridCol w="1241617"/>
              </a:tblGrid>
              <a:tr h="151182">
                <a:tc gridSpan="9">
                  <a:txBody>
                    <a:bodyPr/>
                    <a:lstStyle/>
                    <a:p>
                      <a:pPr algn="ctr" fontAlgn="ctr"/>
                      <a:r>
                        <a:rPr lang="en-US" sz="1000" b="0" i="0" u="none" strike="noStrike" dirty="0">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3569">
                <a:tc>
                  <a:txBody>
                    <a:bodyPr/>
                    <a:lstStyle/>
                    <a:p>
                      <a:pPr algn="ctr" fontAlgn="ctr"/>
                      <a:r>
                        <a:rPr lang="en-US" sz="1000" b="0" i="0" u="none" strike="noStrike">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en-US" sz="1000" b="1" i="0" u="none" strike="noStrike">
                          <a:solidFill>
                            <a:srgbClr val="000000"/>
                          </a:solidFill>
                          <a:latin typeface="Arial Narrow"/>
                        </a:rPr>
                        <a:t>Month: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Business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sng" strike="noStrike">
                          <a:solidFill>
                            <a:srgbClr val="000000"/>
                          </a:solidFill>
                          <a:latin typeface="Arial Narrow"/>
                        </a:rPr>
                        <a:t>Unit / Sales / Location Head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700" b="0" i="0" u="none" strike="noStrike">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r>
              <a:tr h="210110">
                <a:tc gridSpan="9">
                  <a:txBody>
                    <a:bodyPr/>
                    <a:lstStyle/>
                    <a:p>
                      <a:pPr algn="ctr" fontAlgn="ctr"/>
                      <a:r>
                        <a:rPr lang="en-US" sz="1200" b="1" i="0" u="none" strike="noStrike">
                          <a:solidFill>
                            <a:srgbClr val="000000"/>
                          </a:solidFill>
                          <a:latin typeface="Arial Narrow"/>
                        </a:rPr>
                        <a:t>WEEKLY EMPLOYEE RETENTION UPDATES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1182">
                <a:tc gridSpan="4">
                  <a:txBody>
                    <a:bodyPr/>
                    <a:lstStyle/>
                    <a:p>
                      <a:pPr algn="l" fontAlgn="ctr"/>
                      <a:r>
                        <a:rPr lang="en-US" sz="1000" b="1" i="0" u="sng" strike="noStrike">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000" b="0" i="0" u="sng"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Arial Narrow"/>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sng" strike="noStrike">
                          <a:solidFill>
                            <a:srgbClr val="000000"/>
                          </a:solidFill>
                          <a:latin typeface="Arial Narrow"/>
                        </a:rPr>
                        <a:t> </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gridSpan="2">
                  <a:txBody>
                    <a:bodyPr/>
                    <a:lstStyle/>
                    <a:p>
                      <a:pPr algn="ctr" fontAlgn="ctr"/>
                      <a:endParaRPr lang="en-US" sz="600" b="1" i="0" u="sng" strike="noStrike">
                        <a:solidFill>
                          <a:srgbClr val="000000"/>
                        </a:solidFill>
                        <a:latin typeface="Arial Narrow"/>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hMerge="1">
                  <a:txBody>
                    <a:bodyPr/>
                    <a:lstStyle/>
                    <a:p>
                      <a:endParaRPr lang="en-US"/>
                    </a:p>
                  </a:txBody>
                  <a:tcPr/>
                </a:tc>
              </a:tr>
              <a:tr h="666870">
                <a:tc rowSpan="4">
                  <a:txBody>
                    <a:bodyPr/>
                    <a:lstStyle/>
                    <a:p>
                      <a:pPr algn="ctr" fontAlgn="ctr"/>
                      <a:r>
                        <a:rPr lang="en-US" sz="1000" b="0" i="0" u="none" strike="noStrike">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Narrow"/>
                        </a:rPr>
                        <a:t>Current Head Count as on date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Narrow"/>
                        </a:rPr>
                        <a:t>Total No. of  Red cases only                                                                                          (B)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Narrow"/>
                        </a:rPr>
                        <a:t>% Rate of Potential Attrition                          (B/A)*100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ctr" fontAlgn="ctr"/>
                      <a:r>
                        <a:rPr lang="en-US" sz="1000" b="1" i="0" u="none" strike="noStrike">
                          <a:solidFill>
                            <a:srgbClr val="000000"/>
                          </a:solidFill>
                          <a:latin typeface="Arial Narrow"/>
                        </a:rPr>
                        <a:t>Colour Code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r>
                        <a:rPr lang="en-US" sz="1000" b="1" i="0" u="none" strike="noStrike">
                          <a:solidFill>
                            <a:srgbClr val="000000"/>
                          </a:solidFill>
                          <a:latin typeface="Arial Narrow"/>
                        </a:rPr>
                        <a:t>Legend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r>
              <a:tr h="155299">
                <a:tc vMerge="1">
                  <a:txBody>
                    <a:bodyPr/>
                    <a:lstStyle/>
                    <a:p>
                      <a:endParaRPr lang="en-US"/>
                    </a:p>
                  </a:txBody>
                  <a:tcPr/>
                </a:tc>
                <a:tc rowSpan="2">
                  <a:txBody>
                    <a:bodyPr/>
                    <a:lstStyle/>
                    <a:p>
                      <a:pPr algn="l" fontAlgn="b"/>
                      <a:r>
                        <a:rPr lang="en-US" sz="1000" b="1" i="0" u="none" strike="noStrike">
                          <a:solidFill>
                            <a:srgbClr val="000000"/>
                          </a:solidFill>
                          <a:latin typeface="Arial Narrow"/>
                        </a:rPr>
                        <a:t>A</a:t>
                      </a:r>
                      <a:endParaRPr lang="en-US" sz="105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1" i="0" u="none" strike="noStrike">
                          <a:solidFill>
                            <a:srgbClr val="000000"/>
                          </a:solidFill>
                          <a:latin typeface="Arial Narrow"/>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000" b="1" i="0" u="none" strike="noStrike">
                          <a:solidFill>
                            <a:srgbClr val="000000"/>
                          </a:solidFill>
                          <a:latin typeface="Arial Narrow"/>
                        </a:rPr>
                        <a:t>C</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ctr" fontAlgn="ctr"/>
                      <a:r>
                        <a:rPr lang="en-US" sz="1000" b="1" i="0" u="none" strike="noStrike">
                          <a:solidFill>
                            <a:srgbClr val="000000"/>
                          </a:solidFill>
                          <a:latin typeface="Arial Narrow"/>
                        </a:rPr>
                        <a:t>Red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gridSpan="2">
                  <a:txBody>
                    <a:bodyPr/>
                    <a:lstStyle/>
                    <a:p>
                      <a:pPr algn="ctr" fontAlgn="ctr"/>
                      <a:r>
                        <a:rPr lang="en-US" sz="1000" b="0" i="0" u="none" strike="noStrike">
                          <a:solidFill>
                            <a:srgbClr val="000000"/>
                          </a:solidFill>
                          <a:latin typeface="Arial Narrow"/>
                        </a:rPr>
                        <a:t>Potential Attrition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r>
              <a:tr h="15529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a:solidFill>
                            <a:srgbClr val="000000"/>
                          </a:solidFill>
                          <a:latin typeface="Arial Narrow"/>
                        </a:rPr>
                        <a:t>Amber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sz="1000" b="0" i="0" u="none" strike="noStrike">
                          <a:solidFill>
                            <a:srgbClr val="000000"/>
                          </a:solidFill>
                          <a:latin typeface="Arial Narrow"/>
                        </a:rPr>
                        <a:t>Fence Sitter / Borderline case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r>
              <a:tr h="155299">
                <a:tc vMerge="1">
                  <a:txBody>
                    <a:bodyPr/>
                    <a:lstStyle/>
                    <a:p>
                      <a:endParaRPr lang="en-US"/>
                    </a:p>
                  </a:txBody>
                  <a:tcPr/>
                </a:tc>
                <a:tc>
                  <a:txBody>
                    <a:bodyPr/>
                    <a:lstStyle/>
                    <a:p>
                      <a:pPr algn="ctr" fontAlgn="ctr"/>
                      <a:r>
                        <a:rPr lang="en-US" sz="1000" b="0" i="0" u="none" strike="noStrike">
                          <a:solidFill>
                            <a:srgbClr val="000000"/>
                          </a:solidFill>
                          <a:latin typeface="Arial Narrow"/>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latin typeface="Arial Narrow"/>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Narrow"/>
                        </a:rPr>
                        <a:t>20.00%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c>
                  <a:txBody>
                    <a:bodyPr/>
                    <a:lstStyle/>
                    <a:p>
                      <a:pPr algn="ctr" fontAlgn="ctr"/>
                      <a:r>
                        <a:rPr lang="en-US" sz="1000" b="0" i="0" u="none" strike="noStrike">
                          <a:solidFill>
                            <a:srgbClr val="000000"/>
                          </a:solidFill>
                          <a:latin typeface="Arial Narrow"/>
                        </a:rPr>
                        <a:t>Green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gridSpan="2">
                  <a:txBody>
                    <a:bodyPr/>
                    <a:lstStyle/>
                    <a:p>
                      <a:pPr algn="ctr" fontAlgn="ctr"/>
                      <a:r>
                        <a:rPr lang="en-US" sz="1000" b="0" i="0" u="none" strike="noStrike">
                          <a:solidFill>
                            <a:srgbClr val="000000"/>
                          </a:solidFill>
                          <a:latin typeface="Arial Narrow"/>
                        </a:rPr>
                        <a:t>Safe and Sound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vMerge="1">
                  <a:txBody>
                    <a:bodyPr/>
                    <a:lstStyle/>
                    <a:p>
                      <a:endParaRPr lang="en-US"/>
                    </a:p>
                  </a:txBody>
                  <a:tcPr/>
                </a:tc>
                <a:tc hMerge="1" vMerge="1">
                  <a:txBody>
                    <a:bodyPr/>
                    <a:lstStyle/>
                    <a:p>
                      <a:endParaRPr lang="en-US"/>
                    </a:p>
                  </a:txBody>
                  <a:tcPr/>
                </a:tc>
              </a:tr>
              <a:tr h="182705">
                <a:tc gridSpan="9">
                  <a:txBody>
                    <a:bodyPr/>
                    <a:lstStyle/>
                    <a:p>
                      <a:pPr algn="ctr" fontAlgn="ctr"/>
                      <a:r>
                        <a:rPr lang="en-US" sz="1000" b="1" i="0" u="none" strike="noStrike" dirty="0">
                          <a:solidFill>
                            <a:srgbClr val="000000"/>
                          </a:solidFill>
                          <a:latin typeface="Arial Narrow"/>
                        </a:rPr>
                        <a:t>Early Warning  Tracker (1st April 2011  - 31st Mar 2012 )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8867">
                <a:tc>
                  <a:txBody>
                    <a:bodyPr/>
                    <a:lstStyle/>
                    <a:p>
                      <a:pPr algn="ctr" fontAlgn="ctr"/>
                      <a:r>
                        <a:rPr lang="en-US" sz="1000" b="1" i="0" u="none" strike="noStrike">
                          <a:solidFill>
                            <a:srgbClr val="000000"/>
                          </a:solidFill>
                          <a:latin typeface="Arial Narrow"/>
                        </a:rPr>
                        <a:t>SNo.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Name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Grade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Tenure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Symptoms observed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What Action has been already taken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dirty="0">
                          <a:solidFill>
                            <a:srgbClr val="000000"/>
                          </a:solidFill>
                          <a:latin typeface="Arial Narrow"/>
                        </a:rPr>
                        <a:t>What further needs to be done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Colour Code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Expectation from superior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705">
                <a:tc>
                  <a:txBody>
                    <a:bodyPr/>
                    <a:lstStyle/>
                    <a:p>
                      <a:pPr algn="ctr" fontAlgn="ctr"/>
                      <a:r>
                        <a:rPr lang="en-US" sz="1000" b="1" i="0" u="none" strike="noStrike">
                          <a:solidFill>
                            <a:srgbClr val="000000"/>
                          </a:solidFill>
                          <a:latin typeface="Arial Narrow"/>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705">
                <a:tc>
                  <a:txBody>
                    <a:bodyPr/>
                    <a:lstStyle/>
                    <a:p>
                      <a:pPr algn="ctr" fontAlgn="ctr"/>
                      <a:r>
                        <a:rPr lang="en-US" sz="1000" b="1" i="0" u="none" strike="noStrike">
                          <a:solidFill>
                            <a:srgbClr val="000000"/>
                          </a:solidFill>
                          <a:latin typeface="Arial Narrow"/>
                        </a:rPr>
                        <a:t>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705">
                <a:tc>
                  <a:txBody>
                    <a:bodyPr/>
                    <a:lstStyle/>
                    <a:p>
                      <a:pPr algn="ctr" fontAlgn="ctr"/>
                      <a:r>
                        <a:rPr lang="en-US" sz="1000" b="1" i="0" u="none" strike="noStrike">
                          <a:solidFill>
                            <a:srgbClr val="000000"/>
                          </a:solidFill>
                          <a:latin typeface="Arial Narrow"/>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705">
                <a:tc>
                  <a:txBody>
                    <a:bodyPr/>
                    <a:lstStyle/>
                    <a:p>
                      <a:pPr algn="ctr" fontAlgn="ctr"/>
                      <a:r>
                        <a:rPr lang="en-US" sz="1000" b="1" i="0" u="none" strike="noStrike">
                          <a:solidFill>
                            <a:srgbClr val="000000"/>
                          </a:solidFill>
                          <a:latin typeface="Arial Narrow"/>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705">
                <a:tc>
                  <a:txBody>
                    <a:bodyPr/>
                    <a:lstStyle/>
                    <a:p>
                      <a:pPr algn="ctr" fontAlgn="ctr"/>
                      <a:r>
                        <a:rPr lang="en-US" sz="1000" b="1" i="0" u="none" strike="noStrike">
                          <a:solidFill>
                            <a:srgbClr val="000000"/>
                          </a:solidFill>
                          <a:latin typeface="Arial Narrow"/>
                        </a:rPr>
                        <a:t>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705">
                <a:tc>
                  <a:txBody>
                    <a:bodyPr/>
                    <a:lstStyle/>
                    <a:p>
                      <a:pPr algn="ctr" fontAlgn="ctr"/>
                      <a:r>
                        <a:rPr lang="en-US" sz="1000" b="1" i="0" u="none" strike="noStrike">
                          <a:solidFill>
                            <a:srgbClr val="000000"/>
                          </a:solidFill>
                          <a:latin typeface="Arial Narrow"/>
                        </a:rPr>
                        <a:t>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latin typeface="Arial Narrow"/>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299">
                <a:tc gridSpan="9">
                  <a:txBody>
                    <a:bodyPr/>
                    <a:lstStyle/>
                    <a:p>
                      <a:pPr algn="l" fontAlgn="ctr"/>
                      <a:r>
                        <a:rPr lang="en-US" sz="900" b="1" i="0" u="none" strike="noStrike">
                          <a:solidFill>
                            <a:srgbClr val="000000"/>
                          </a:solidFill>
                          <a:latin typeface="Arial Narrow"/>
                        </a:rPr>
                        <a:t>* Please insert rows incase you have more than 6 Direct Reports. This has to be be filled for all your Direct reports with Colour Code. To be reported every 10 days.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4434">
                <a:tc>
                  <a:txBody>
                    <a:bodyPr/>
                    <a:lstStyle/>
                    <a:p>
                      <a:pPr algn="l" fontAlgn="ctr"/>
                      <a:r>
                        <a:rPr lang="en-US" sz="1000" b="0" i="0" u="none" strike="noStrike">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10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10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10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10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10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6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6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r>
                        <a:rPr lang="en-US" sz="600" b="0" i="0" u="none" strike="noStrike">
                          <a:solidFill>
                            <a:srgbClr val="000000"/>
                          </a:solidFill>
                          <a:latin typeface="Arial Narrow"/>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r>
              <a:tr h="173569">
                <a:tc>
                  <a:txBody>
                    <a:bodyPr/>
                    <a:lstStyle/>
                    <a:p>
                      <a:pPr algn="l" fontAlgn="ctr"/>
                      <a:r>
                        <a:rPr lang="en-US" sz="1000" b="0" i="0" u="none" strike="noStrike">
                          <a:solidFill>
                            <a:srgbClr val="000000"/>
                          </a:solidFill>
                          <a:latin typeface="Arial Narrow"/>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Arial Narrow"/>
                        </a:rPr>
                        <a:t>Filled by Name:</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latin typeface="Arial Narrow"/>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Narrow"/>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Narrow"/>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Arial Narrow"/>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Arial Narrow"/>
                        </a:rPr>
                        <a:t>Unit HR</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Arial Narrow"/>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latin typeface="Arial Narrow"/>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58741">
                <a:tc>
                  <a:txBody>
                    <a:bodyPr/>
                    <a:lstStyle/>
                    <a:p>
                      <a:pPr algn="l" fontAlgn="ctr"/>
                      <a:endParaRPr lang="en-US" sz="1050" b="0" i="0" u="none" strike="noStrike">
                        <a:solidFill>
                          <a:srgbClr val="000000"/>
                        </a:solidFill>
                        <a:latin typeface="Arial Narrow"/>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050" b="1" i="0" u="sng" strike="noStrike">
                          <a:solidFill>
                            <a:srgbClr val="000000"/>
                          </a:solidFill>
                          <a:latin typeface="Arial Narrow"/>
                        </a:rPr>
                        <a:t>Guidelines</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050" b="0" i="0" u="none" strike="noStrike">
                        <a:solidFill>
                          <a:srgbClr val="000000"/>
                        </a:solidFill>
                        <a:latin typeface="Arial Narrow"/>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en-US" sz="1050" b="0" i="0" u="none" strike="noStrike">
                        <a:solidFill>
                          <a:srgbClr val="000000"/>
                        </a:solidFill>
                        <a:latin typeface="Arial Narrow"/>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en-US" sz="1050" b="0" i="0" u="none" strike="noStrike">
                        <a:solidFill>
                          <a:srgbClr val="000000"/>
                        </a:solidFill>
                        <a:latin typeface="Arial Narrow"/>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en-US" sz="1050" b="0" i="0" u="none" strike="noStrike">
                        <a:solidFill>
                          <a:srgbClr val="000000"/>
                        </a:solidFill>
                        <a:latin typeface="Arial Narrow"/>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r h="307135">
                <a:tc>
                  <a:txBody>
                    <a:bodyPr/>
                    <a:lstStyle/>
                    <a:p>
                      <a:pPr algn="r" fontAlgn="ctr"/>
                      <a:r>
                        <a:rPr lang="en-US" sz="1050" b="0" i="0" u="none" strike="noStrike">
                          <a:solidFill>
                            <a:srgbClr val="000000"/>
                          </a:solidFill>
                          <a:latin typeface="Arial Narrow"/>
                        </a:rPr>
                        <a:t>1</a:t>
                      </a:r>
                    </a:p>
                  </a:txBody>
                  <a:tcPr marL="0" marR="0" marT="0" marB="0" anchor="ctr">
                    <a:lnL>
                      <a:noFill/>
                    </a:lnL>
                    <a:lnR>
                      <a:noFill/>
                    </a:lnR>
                    <a:lnT>
                      <a:noFill/>
                    </a:lnT>
                    <a:lnB>
                      <a:noFill/>
                    </a:lnB>
                  </a:tcPr>
                </a:tc>
                <a:tc gridSpan="5">
                  <a:txBody>
                    <a:bodyPr/>
                    <a:lstStyle/>
                    <a:p>
                      <a:pPr algn="l" fontAlgn="ctr"/>
                      <a:r>
                        <a:rPr lang="en-US" sz="1050" b="0" i="0" u="none" strike="noStrike" dirty="0">
                          <a:solidFill>
                            <a:srgbClr val="000000"/>
                          </a:solidFill>
                          <a:latin typeface="Arial Narrow"/>
                        </a:rPr>
                        <a:t>Please fill in the Head count in Cell C10 based on the total employees reporting to you currently</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r>
              <a:tr h="307135">
                <a:tc>
                  <a:txBody>
                    <a:bodyPr/>
                    <a:lstStyle/>
                    <a:p>
                      <a:pPr algn="r" fontAlgn="ctr"/>
                      <a:r>
                        <a:rPr lang="en-US" sz="1050" b="0" i="0" u="none" strike="noStrike">
                          <a:solidFill>
                            <a:srgbClr val="000000"/>
                          </a:solidFill>
                          <a:latin typeface="Arial Narrow"/>
                        </a:rPr>
                        <a:t>2</a:t>
                      </a:r>
                    </a:p>
                  </a:txBody>
                  <a:tcPr marL="0" marR="0" marT="0" marB="0" anchor="ctr">
                    <a:lnL>
                      <a:noFill/>
                    </a:lnL>
                    <a:lnR>
                      <a:noFill/>
                    </a:lnR>
                    <a:lnT>
                      <a:noFill/>
                    </a:lnT>
                    <a:lnB>
                      <a:noFill/>
                    </a:lnB>
                  </a:tcPr>
                </a:tc>
                <a:tc gridSpan="8">
                  <a:txBody>
                    <a:bodyPr/>
                    <a:lstStyle/>
                    <a:p>
                      <a:pPr algn="l" fontAlgn="ctr"/>
                      <a:r>
                        <a:rPr lang="en-US" sz="1050" b="0" i="0" u="none" strike="noStrike">
                          <a:solidFill>
                            <a:srgbClr val="000000"/>
                          </a:solidFill>
                          <a:latin typeface="Arial Narrow"/>
                        </a:rPr>
                        <a:t>The total number of Red Colour Cases means that there is a highest probability of attrition and you are rasining a signal ~ Potential. Please report in Cell D10</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741">
                <a:tc>
                  <a:txBody>
                    <a:bodyPr/>
                    <a:lstStyle/>
                    <a:p>
                      <a:pPr algn="r" fontAlgn="ctr"/>
                      <a:r>
                        <a:rPr lang="en-US" sz="1050" b="0" i="0" u="none" strike="noStrike">
                          <a:solidFill>
                            <a:srgbClr val="000000"/>
                          </a:solidFill>
                          <a:latin typeface="Arial Narrow"/>
                        </a:rPr>
                        <a:t>3</a:t>
                      </a:r>
                    </a:p>
                  </a:txBody>
                  <a:tcPr marL="0" marR="0" marT="0" marB="0" anchor="ctr">
                    <a:lnL>
                      <a:noFill/>
                    </a:lnL>
                    <a:lnR>
                      <a:noFill/>
                    </a:lnR>
                    <a:lnT>
                      <a:noFill/>
                    </a:lnT>
                    <a:lnB>
                      <a:noFill/>
                    </a:lnB>
                  </a:tcPr>
                </a:tc>
                <a:tc gridSpan="6">
                  <a:txBody>
                    <a:bodyPr/>
                    <a:lstStyle/>
                    <a:p>
                      <a:pPr algn="l" fontAlgn="ctr"/>
                      <a:r>
                        <a:rPr lang="en-US" sz="1050" b="0" i="0" u="none" strike="noStrike">
                          <a:solidFill>
                            <a:srgbClr val="000000"/>
                          </a:solidFill>
                          <a:latin typeface="Arial Narrow"/>
                        </a:rPr>
                        <a:t>The Cell E10 gives the Potential attrition rate (%) to give you an indication from an early warning point of view.</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r>
              <a:tr h="307135">
                <a:tc>
                  <a:txBody>
                    <a:bodyPr/>
                    <a:lstStyle/>
                    <a:p>
                      <a:pPr algn="r" fontAlgn="ctr"/>
                      <a:r>
                        <a:rPr lang="en-US" sz="1050" b="0" i="0" u="none" strike="noStrike">
                          <a:solidFill>
                            <a:srgbClr val="000000"/>
                          </a:solidFill>
                          <a:latin typeface="Arial Narrow"/>
                        </a:rPr>
                        <a:t>4</a:t>
                      </a:r>
                    </a:p>
                  </a:txBody>
                  <a:tcPr marL="0" marR="0" marT="0" marB="0" anchor="ctr">
                    <a:lnL>
                      <a:noFill/>
                    </a:lnL>
                    <a:lnR>
                      <a:noFill/>
                    </a:lnR>
                    <a:lnT>
                      <a:noFill/>
                    </a:lnT>
                    <a:lnB>
                      <a:noFill/>
                    </a:lnB>
                  </a:tcPr>
                </a:tc>
                <a:tc gridSpan="5">
                  <a:txBody>
                    <a:bodyPr/>
                    <a:lstStyle/>
                    <a:p>
                      <a:pPr algn="l" fontAlgn="ctr"/>
                      <a:r>
                        <a:rPr lang="en-US" sz="1050" b="0" i="0" u="none" strike="noStrike">
                          <a:solidFill>
                            <a:srgbClr val="000000"/>
                          </a:solidFill>
                          <a:latin typeface="Arial Narrow"/>
                        </a:rPr>
                        <a:t>Please fill in all the employees in the rows 13 to 18 and put the colour code as given in the Legend</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r>
              <a:tr h="317482">
                <a:tc>
                  <a:txBody>
                    <a:bodyPr/>
                    <a:lstStyle/>
                    <a:p>
                      <a:pPr algn="r" fontAlgn="ctr"/>
                      <a:r>
                        <a:rPr lang="en-US" sz="1050" b="0" i="0" u="none" strike="noStrike">
                          <a:solidFill>
                            <a:srgbClr val="000000"/>
                          </a:solidFill>
                          <a:latin typeface="Arial Narrow"/>
                        </a:rPr>
                        <a:t>5</a:t>
                      </a:r>
                    </a:p>
                  </a:txBody>
                  <a:tcPr marL="0" marR="0" marT="0" marB="0" anchor="ctr">
                    <a:lnL>
                      <a:noFill/>
                    </a:lnL>
                    <a:lnR>
                      <a:noFill/>
                    </a:lnR>
                    <a:lnT>
                      <a:noFill/>
                    </a:lnT>
                    <a:lnB>
                      <a:noFill/>
                    </a:lnB>
                  </a:tcPr>
                </a:tc>
                <a:tc gridSpan="7">
                  <a:txBody>
                    <a:bodyPr/>
                    <a:lstStyle/>
                    <a:p>
                      <a:pPr algn="l" fontAlgn="ctr"/>
                      <a:r>
                        <a:rPr lang="en-US" sz="1050" b="0" i="0" u="none" strike="noStrike">
                          <a:solidFill>
                            <a:srgbClr val="000000"/>
                          </a:solidFill>
                          <a:latin typeface="Arial Narrow"/>
                        </a:rPr>
                        <a:t>Please fill short updates on each line item in the above rows &amp; cells and this is a checklist approach to ensure we have person updates in our team </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r>
              <a:tr h="158741">
                <a:tc>
                  <a:txBody>
                    <a:bodyPr/>
                    <a:lstStyle/>
                    <a:p>
                      <a:pPr algn="r" fontAlgn="ctr"/>
                      <a:r>
                        <a:rPr lang="en-US" sz="1050" b="0" i="0" u="none" strike="noStrike">
                          <a:solidFill>
                            <a:srgbClr val="000000"/>
                          </a:solidFill>
                          <a:latin typeface="Arial Narrow"/>
                        </a:rPr>
                        <a:t>6</a:t>
                      </a:r>
                    </a:p>
                  </a:txBody>
                  <a:tcPr marL="0" marR="0" marT="0" marB="0" anchor="ctr">
                    <a:lnL>
                      <a:noFill/>
                    </a:lnL>
                    <a:lnR>
                      <a:noFill/>
                    </a:lnR>
                    <a:lnT>
                      <a:noFill/>
                    </a:lnT>
                    <a:lnB>
                      <a:noFill/>
                    </a:lnB>
                  </a:tcPr>
                </a:tc>
                <a:tc gridSpan="6">
                  <a:txBody>
                    <a:bodyPr/>
                    <a:lstStyle/>
                    <a:p>
                      <a:pPr algn="l" fontAlgn="ctr"/>
                      <a:r>
                        <a:rPr lang="en-US" sz="1050" b="0" i="0" u="none" strike="noStrike" dirty="0">
                          <a:solidFill>
                            <a:srgbClr val="000000"/>
                          </a:solidFill>
                          <a:latin typeface="Arial Narrow"/>
                        </a:rPr>
                        <a:t>Please forward this to your Superior and they </a:t>
                      </a:r>
                      <a:r>
                        <a:rPr lang="en-US" sz="1050" b="0" i="0" u="none" strike="noStrike" dirty="0" err="1">
                          <a:solidFill>
                            <a:srgbClr val="000000"/>
                          </a:solidFill>
                          <a:latin typeface="Arial Narrow"/>
                        </a:rPr>
                        <a:t>inturn</a:t>
                      </a:r>
                      <a:r>
                        <a:rPr lang="en-US" sz="1050" b="0" i="0" u="none" strike="noStrike" dirty="0">
                          <a:solidFill>
                            <a:srgbClr val="000000"/>
                          </a:solidFill>
                          <a:latin typeface="Arial Narrow"/>
                        </a:rPr>
                        <a:t> will be sending it to their respective COO of the Business.</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r>
              <a:tr h="375950">
                <a:tc>
                  <a:txBody>
                    <a:bodyPr/>
                    <a:lstStyle/>
                    <a:p>
                      <a:pPr algn="r" fontAlgn="ctr"/>
                      <a:r>
                        <a:rPr lang="en-US" sz="1050" b="0" i="0" u="none" strike="noStrike">
                          <a:solidFill>
                            <a:srgbClr val="000000"/>
                          </a:solidFill>
                          <a:latin typeface="Arial Narrow"/>
                        </a:rPr>
                        <a:t>7</a:t>
                      </a:r>
                    </a:p>
                  </a:txBody>
                  <a:tcPr marL="0" marR="0" marT="0" marB="0" anchor="ctr">
                    <a:lnL>
                      <a:noFill/>
                    </a:lnL>
                    <a:lnR>
                      <a:noFill/>
                    </a:lnR>
                    <a:lnT>
                      <a:noFill/>
                    </a:lnT>
                    <a:lnB>
                      <a:noFill/>
                    </a:lnB>
                  </a:tcPr>
                </a:tc>
                <a:tc gridSpan="5">
                  <a:txBody>
                    <a:bodyPr/>
                    <a:lstStyle/>
                    <a:p>
                      <a:pPr algn="l" fontAlgn="ctr"/>
                      <a:r>
                        <a:rPr lang="en-US" sz="1050" b="0" i="0" u="none" strike="noStrike" dirty="0">
                          <a:solidFill>
                            <a:srgbClr val="000000"/>
                          </a:solidFill>
                          <a:latin typeface="Arial Narrow"/>
                        </a:rPr>
                        <a:t>This needs to be reported every 10th of the month / 20th of the Month &amp; 30th of the Month without fail</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r>
              <a:tr h="211324">
                <a:tc>
                  <a:txBody>
                    <a:bodyPr/>
                    <a:lstStyle/>
                    <a:p>
                      <a:pPr algn="r" fontAlgn="ctr"/>
                      <a:r>
                        <a:rPr lang="en-US" sz="800" b="0" i="0" u="none" strike="noStrike" dirty="0">
                          <a:solidFill>
                            <a:srgbClr val="000000"/>
                          </a:solidFill>
                          <a:latin typeface="Arial Narrow"/>
                        </a:rPr>
                        <a:t>8</a:t>
                      </a:r>
                    </a:p>
                  </a:txBody>
                  <a:tcPr marL="0" marR="0" marT="0" marB="0" anchor="ctr">
                    <a:lnL>
                      <a:noFill/>
                    </a:lnL>
                    <a:lnR>
                      <a:noFill/>
                    </a:lnR>
                    <a:lnT>
                      <a:noFill/>
                    </a:lnT>
                    <a:lnB>
                      <a:noFill/>
                    </a:lnB>
                  </a:tcPr>
                </a:tc>
                <a:tc gridSpan="4">
                  <a:txBody>
                    <a:bodyPr/>
                    <a:lstStyle/>
                    <a:p>
                      <a:pPr algn="l" fontAlgn="ctr"/>
                      <a:r>
                        <a:rPr lang="en-US" sz="800" b="0" i="0" u="none" strike="noStrike" dirty="0">
                          <a:solidFill>
                            <a:srgbClr val="000000"/>
                          </a:solidFill>
                          <a:latin typeface="Arial Narrow"/>
                        </a:rPr>
                        <a:t>A copy of this needs to be marked to the Unit HR rep</a:t>
                      </a: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700" b="0" i="0" u="none" strike="noStrike" dirty="0">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dirty="0">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r>
              <a:tr h="160780">
                <a:tc>
                  <a:txBody>
                    <a:bodyPr/>
                    <a:lstStyle/>
                    <a:p>
                      <a:pPr algn="l" fontAlgn="b"/>
                      <a:endParaRPr lang="en-US" sz="700" b="0" i="0" u="none" strike="noStrike">
                        <a:solidFill>
                          <a:srgbClr val="000000"/>
                        </a:solidFill>
                        <a:latin typeface="Calibri"/>
                      </a:endParaRPr>
                    </a:p>
                  </a:txBody>
                  <a:tcPr marL="0" marR="0" marT="0" marB="0" anchor="ctr">
                    <a:lnL>
                      <a:noFill/>
                    </a:lnL>
                    <a:lnR>
                      <a:noFill/>
                    </a:lnR>
                    <a:lnT>
                      <a:noFill/>
                    </a:lnT>
                    <a:lnB>
                      <a:noFill/>
                    </a:lnB>
                  </a:tcPr>
                </a:tc>
                <a:tc gridSpan="4">
                  <a:txBody>
                    <a:bodyPr/>
                    <a:lstStyle/>
                    <a:p>
                      <a:pPr algn="l" fontAlgn="ctr"/>
                      <a:r>
                        <a:rPr lang="en-US" sz="900" b="0" i="0" u="none" strike="noStrike" dirty="0">
                          <a:solidFill>
                            <a:srgbClr val="000000"/>
                          </a:solidFill>
                          <a:latin typeface="Arial Narrow"/>
                        </a:rPr>
                        <a:t>An example is given to calculate the potential attrition %</a:t>
                      </a:r>
                      <a:endParaRPr lang="en-US" sz="700" b="0" i="0" u="none" strike="noStrike" dirty="0">
                        <a:solidFill>
                          <a:srgbClr val="000000"/>
                        </a:solidFill>
                        <a:latin typeface="Arial Narrow"/>
                      </a:endParaRPr>
                    </a:p>
                  </a:txBody>
                  <a:tcPr marL="0" marR="0" marT="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700" b="0" i="0" u="none" strike="noStrike" dirty="0">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a:solidFill>
                          <a:srgbClr val="000000"/>
                        </a:solidFill>
                        <a:latin typeface="Arial Narrow"/>
                      </a:endParaRPr>
                    </a:p>
                  </a:txBody>
                  <a:tcPr marL="0" marR="0" marT="0" marB="0" anchor="ctr">
                    <a:lnL>
                      <a:noFill/>
                    </a:lnL>
                    <a:lnR>
                      <a:noFill/>
                    </a:lnR>
                    <a:lnT>
                      <a:noFill/>
                    </a:lnT>
                    <a:lnB>
                      <a:noFill/>
                    </a:lnB>
                  </a:tcPr>
                </a:tc>
                <a:tc>
                  <a:txBody>
                    <a:bodyPr/>
                    <a:lstStyle/>
                    <a:p>
                      <a:pPr algn="l" fontAlgn="ctr"/>
                      <a:endParaRPr lang="en-US" sz="700" b="0" i="0" u="none" strike="noStrike" dirty="0">
                        <a:solidFill>
                          <a:srgbClr val="000000"/>
                        </a:solidFill>
                        <a:latin typeface="Arial Narrow"/>
                      </a:endParaRPr>
                    </a:p>
                  </a:txBody>
                  <a:tcPr marL="0" marR="0" marT="0" marB="0" anchor="ctr">
                    <a:lnL>
                      <a:noFill/>
                    </a:lnL>
                    <a:lnR>
                      <a:noFill/>
                    </a:lnR>
                    <a:lnT>
                      <a:noFill/>
                    </a:lnT>
                    <a:lnB>
                      <a:noFill/>
                    </a:lnB>
                  </a:tcPr>
                </a:tc>
              </a:tr>
            </a:tbl>
          </a:graphicData>
        </a:graphic>
      </p:graphicFrame>
      <p:sp>
        <p:nvSpPr>
          <p:cNvPr id="4" name="Oval 3"/>
          <p:cNvSpPr/>
          <p:nvPr/>
        </p:nvSpPr>
        <p:spPr>
          <a:xfrm>
            <a:off x="914400" y="1676400"/>
            <a:ext cx="1162050"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spTree>
    <p:extLst>
      <p:ext uri="{BB962C8B-B14F-4D97-AF65-F5344CB8AC3E}">
        <p14:creationId xmlns:p14="http://schemas.microsoft.com/office/powerpoint/2010/main" val="2219885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19</a:t>
            </a:fld>
            <a:endParaRPr lang="en-US"/>
          </a:p>
        </p:txBody>
      </p:sp>
      <p:pic>
        <p:nvPicPr>
          <p:cNvPr id="3" name="Picture 4" descr="Image result for thank you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728" y="601744"/>
            <a:ext cx="7468772" cy="5765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1575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09600" y="685800"/>
            <a:ext cx="8839200" cy="83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z="4000" smtClean="0">
                <a:latin typeface="Constantia" pitchFamily="18" charset="0"/>
              </a:rPr>
              <a:t>Warning</a:t>
            </a:r>
            <a:r>
              <a:rPr lang="en-IN" sz="4400" smtClean="0">
                <a:latin typeface="Cambria" pitchFamily="18" charset="0"/>
              </a:rPr>
              <a:t> Signals: </a:t>
            </a:r>
            <a:r>
              <a:rPr lang="en-IN" smtClean="0">
                <a:latin typeface="Cambria" pitchFamily="18" charset="0"/>
              </a:rPr>
              <a:t>To be Watched!!</a:t>
            </a:r>
            <a:endParaRPr lang="en-IN">
              <a:latin typeface="Cambria" pitchFamily="18" charset="0"/>
            </a:endParaRPr>
          </a:p>
        </p:txBody>
      </p:sp>
      <p:sp>
        <p:nvSpPr>
          <p:cNvPr id="8" name="Rectangle 7"/>
          <p:cNvSpPr>
            <a:spLocks noChangeArrowheads="1"/>
          </p:cNvSpPr>
          <p:nvPr/>
        </p:nvSpPr>
        <p:spPr bwMode="auto">
          <a:xfrm>
            <a:off x="654676" y="1500389"/>
            <a:ext cx="4114800" cy="4473575"/>
          </a:xfrm>
          <a:prstGeom prst="rect">
            <a:avLst/>
          </a:prstGeom>
          <a:noFill/>
          <a:ln w="9525">
            <a:noFill/>
            <a:miter lim="800000"/>
            <a:headEnd/>
            <a:tailEnd/>
          </a:ln>
        </p:spPr>
        <p:txBody>
          <a:bodyPr>
            <a:spAutoFit/>
          </a:bodyPr>
          <a:lstStyle/>
          <a:p>
            <a:pPr>
              <a:lnSpc>
                <a:spcPct val="150000"/>
              </a:lnSpc>
              <a:buFont typeface="Arial" charset="0"/>
              <a:buChar char="•"/>
            </a:pPr>
            <a:r>
              <a:rPr lang="en-US" sz="2400" dirty="0">
                <a:latin typeface="Constantia" pitchFamily="18" charset="0"/>
              </a:rPr>
              <a:t>Coming late and   leaving  early </a:t>
            </a:r>
          </a:p>
          <a:p>
            <a:pPr>
              <a:lnSpc>
                <a:spcPct val="150000"/>
              </a:lnSpc>
              <a:buFont typeface="Arial" charset="0"/>
              <a:buChar char="•"/>
            </a:pPr>
            <a:r>
              <a:rPr lang="en-US" sz="2400" dirty="0">
                <a:latin typeface="Constantia" pitchFamily="18" charset="0"/>
              </a:rPr>
              <a:t>Absenteeism</a:t>
            </a:r>
          </a:p>
          <a:p>
            <a:pPr>
              <a:lnSpc>
                <a:spcPct val="150000"/>
              </a:lnSpc>
              <a:buFont typeface="Arial" charset="0"/>
              <a:buChar char="•"/>
            </a:pPr>
            <a:r>
              <a:rPr lang="en-US" sz="2400" dirty="0">
                <a:latin typeface="Constantia" pitchFamily="18" charset="0"/>
              </a:rPr>
              <a:t>Increased mistakes</a:t>
            </a:r>
          </a:p>
          <a:p>
            <a:pPr>
              <a:lnSpc>
                <a:spcPct val="150000"/>
              </a:lnSpc>
              <a:buFont typeface="Arial" charset="0"/>
              <a:buChar char="•"/>
            </a:pPr>
            <a:r>
              <a:rPr lang="en-US" sz="2400" dirty="0">
                <a:latin typeface="Constantia" pitchFamily="18" charset="0"/>
              </a:rPr>
              <a:t>Low commitment levels</a:t>
            </a:r>
          </a:p>
          <a:p>
            <a:pPr>
              <a:lnSpc>
                <a:spcPct val="150000"/>
              </a:lnSpc>
              <a:buFont typeface="Arial" charset="0"/>
              <a:buChar char="•"/>
            </a:pPr>
            <a:r>
              <a:rPr lang="en-US" sz="2400" dirty="0" smtClean="0">
                <a:latin typeface="Constantia" pitchFamily="18" charset="0"/>
              </a:rPr>
              <a:t>Lack </a:t>
            </a:r>
            <a:r>
              <a:rPr lang="en-US" sz="2400" dirty="0">
                <a:latin typeface="Constantia" pitchFamily="18" charset="0"/>
              </a:rPr>
              <a:t>of involvement</a:t>
            </a:r>
          </a:p>
          <a:p>
            <a:pPr>
              <a:lnSpc>
                <a:spcPct val="150000"/>
              </a:lnSpc>
              <a:buFont typeface="Arial" charset="0"/>
              <a:buChar char="•"/>
            </a:pPr>
            <a:r>
              <a:rPr lang="en-US" sz="2400" dirty="0">
                <a:latin typeface="Constantia" pitchFamily="18" charset="0"/>
              </a:rPr>
              <a:t>Increase in Unplanned leaves</a:t>
            </a:r>
          </a:p>
        </p:txBody>
      </p:sp>
      <p:pic>
        <p:nvPicPr>
          <p:cNvPr id="9" name="Picture 2"/>
          <p:cNvPicPr>
            <a:picLocks noChangeAspect="1" noChangeArrowheads="1"/>
          </p:cNvPicPr>
          <p:nvPr/>
        </p:nvPicPr>
        <p:blipFill>
          <a:blip r:embed="rId2" cstate="print"/>
          <a:srcRect/>
          <a:stretch>
            <a:fillRect/>
          </a:stretch>
        </p:blipFill>
        <p:spPr bwMode="auto">
          <a:xfrm>
            <a:off x="4648200" y="1510048"/>
            <a:ext cx="3962400" cy="5105400"/>
          </a:xfrm>
          <a:prstGeom prst="rect">
            <a:avLst/>
          </a:prstGeom>
          <a:noFill/>
          <a:ln w="9525">
            <a:noFill/>
            <a:miter lim="800000"/>
            <a:headEnd/>
            <a:tailEnd/>
          </a:ln>
        </p:spPr>
      </p:pic>
    </p:spTree>
    <p:extLst>
      <p:ext uri="{BB962C8B-B14F-4D97-AF65-F5344CB8AC3E}">
        <p14:creationId xmlns:p14="http://schemas.microsoft.com/office/powerpoint/2010/main" val="2280777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3</a:t>
            </a:fld>
            <a:endParaRPr lang="en-US" dirty="0"/>
          </a:p>
        </p:txBody>
      </p:sp>
      <p:sp>
        <p:nvSpPr>
          <p:cNvPr id="6" name="Title 1"/>
          <p:cNvSpPr txBox="1">
            <a:spLocks/>
          </p:cNvSpPr>
          <p:nvPr/>
        </p:nvSpPr>
        <p:spPr>
          <a:xfrm>
            <a:off x="457200" y="533400"/>
            <a:ext cx="8839200" cy="8382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z="4000" smtClean="0">
                <a:latin typeface="Constantia" pitchFamily="18" charset="0"/>
              </a:rPr>
              <a:t>Warning Signals- To watch !!</a:t>
            </a:r>
            <a:endParaRPr lang="en-IN" sz="4000">
              <a:latin typeface="Constantia" pitchFamily="18" charset="0"/>
            </a:endParaRPr>
          </a:p>
        </p:txBody>
      </p:sp>
      <p:sp>
        <p:nvSpPr>
          <p:cNvPr id="8" name="Rectangle 7"/>
          <p:cNvSpPr>
            <a:spLocks noChangeArrowheads="1"/>
          </p:cNvSpPr>
          <p:nvPr/>
        </p:nvSpPr>
        <p:spPr bwMode="auto">
          <a:xfrm>
            <a:off x="461493" y="1371600"/>
            <a:ext cx="4876800" cy="4524315"/>
          </a:xfrm>
          <a:prstGeom prst="rect">
            <a:avLst/>
          </a:prstGeom>
          <a:noFill/>
          <a:ln w="9525">
            <a:noFill/>
            <a:miter lim="800000"/>
            <a:headEnd/>
            <a:tailEnd/>
          </a:ln>
        </p:spPr>
        <p:txBody>
          <a:bodyPr wrap="square">
            <a:spAutoFit/>
          </a:bodyPr>
          <a:lstStyle/>
          <a:p>
            <a:pPr>
              <a:lnSpc>
                <a:spcPct val="150000"/>
              </a:lnSpc>
              <a:buFont typeface="Arial" charset="0"/>
              <a:buChar char="•"/>
            </a:pPr>
            <a:r>
              <a:rPr lang="en-US" sz="2400" dirty="0">
                <a:latin typeface="Constantia" pitchFamily="18" charset="0"/>
              </a:rPr>
              <a:t>Employees do not care about problems or happenings in the organization</a:t>
            </a:r>
          </a:p>
          <a:p>
            <a:pPr>
              <a:lnSpc>
                <a:spcPct val="150000"/>
              </a:lnSpc>
              <a:buFont typeface="Arial" charset="0"/>
              <a:buChar char="•"/>
            </a:pPr>
            <a:r>
              <a:rPr lang="en-US" sz="2400" dirty="0">
                <a:latin typeface="Constantia" pitchFamily="18" charset="0"/>
              </a:rPr>
              <a:t>Tendency towards superficiality</a:t>
            </a:r>
          </a:p>
          <a:p>
            <a:pPr>
              <a:lnSpc>
                <a:spcPct val="150000"/>
              </a:lnSpc>
              <a:buFont typeface="Arial" charset="0"/>
              <a:buChar char="•"/>
            </a:pPr>
            <a:r>
              <a:rPr lang="en-US" sz="2400" dirty="0">
                <a:latin typeface="Constantia" pitchFamily="18" charset="0"/>
              </a:rPr>
              <a:t>Lack of participation</a:t>
            </a:r>
          </a:p>
          <a:p>
            <a:pPr>
              <a:lnSpc>
                <a:spcPct val="150000"/>
              </a:lnSpc>
              <a:buFont typeface="Arial" charset="0"/>
              <a:buChar char="•"/>
            </a:pPr>
            <a:r>
              <a:rPr lang="en-US" sz="2400" dirty="0">
                <a:latin typeface="Constantia" pitchFamily="18" charset="0"/>
              </a:rPr>
              <a:t>Sudden interest in long term projects.</a:t>
            </a:r>
          </a:p>
          <a:p>
            <a:pPr>
              <a:lnSpc>
                <a:spcPct val="150000"/>
              </a:lnSpc>
              <a:buFont typeface="Arial" charset="0"/>
              <a:buChar char="•"/>
            </a:pPr>
            <a:endParaRPr lang="en-US" sz="2400" dirty="0">
              <a:latin typeface="Constantia" pitchFamily="18" charset="0"/>
            </a:endParaRPr>
          </a:p>
        </p:txBody>
      </p:sp>
      <p:pic>
        <p:nvPicPr>
          <p:cNvPr id="9" name="Picture 2"/>
          <p:cNvPicPr>
            <a:picLocks noChangeAspect="1" noChangeArrowheads="1"/>
          </p:cNvPicPr>
          <p:nvPr/>
        </p:nvPicPr>
        <p:blipFill>
          <a:blip r:embed="rId2" cstate="print"/>
          <a:srcRect/>
          <a:stretch>
            <a:fillRect/>
          </a:stretch>
        </p:blipFill>
        <p:spPr>
          <a:xfrm>
            <a:off x="6324600" y="1143000"/>
            <a:ext cx="2362200" cy="2590800"/>
          </a:xfrm>
          <a:prstGeom prst="rect">
            <a:avLst/>
          </a:prstGeom>
        </p:spPr>
      </p:pic>
      <p:pic>
        <p:nvPicPr>
          <p:cNvPr id="10" name="Picture 3"/>
          <p:cNvPicPr>
            <a:picLocks noChangeAspect="1" noChangeArrowheads="1"/>
          </p:cNvPicPr>
          <p:nvPr/>
        </p:nvPicPr>
        <p:blipFill>
          <a:blip r:embed="rId3" cstate="print"/>
          <a:srcRect/>
          <a:stretch>
            <a:fillRect/>
          </a:stretch>
        </p:blipFill>
        <p:spPr bwMode="auto">
          <a:xfrm>
            <a:off x="6324600" y="4114799"/>
            <a:ext cx="2438400" cy="2252353"/>
          </a:xfrm>
          <a:prstGeom prst="rect">
            <a:avLst/>
          </a:prstGeom>
          <a:noFill/>
          <a:ln w="9525">
            <a:noFill/>
            <a:miter lim="800000"/>
            <a:headEnd/>
            <a:tailEnd/>
          </a:ln>
        </p:spPr>
      </p:pic>
    </p:spTree>
    <p:extLst>
      <p:ext uri="{BB962C8B-B14F-4D97-AF65-F5344CB8AC3E}">
        <p14:creationId xmlns:p14="http://schemas.microsoft.com/office/powerpoint/2010/main" val="906602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4</a:t>
            </a:fld>
            <a:endParaRPr lang="en-US" dirty="0"/>
          </a:p>
        </p:txBody>
      </p:sp>
      <p:sp>
        <p:nvSpPr>
          <p:cNvPr id="8" name="Rectangle 6"/>
          <p:cNvSpPr txBox="1">
            <a:spLocks noChangeArrowheads="1"/>
          </p:cNvSpPr>
          <p:nvPr/>
        </p:nvSpPr>
        <p:spPr>
          <a:xfrm>
            <a:off x="304800" y="2590800"/>
            <a:ext cx="8686800" cy="17526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N" sz="2400" b="1" dirty="0" smtClean="0">
                <a:solidFill>
                  <a:srgbClr val="FF3300"/>
                </a:solidFill>
                <a:latin typeface="Constantia" pitchFamily="18" charset="0"/>
              </a:rPr>
              <a:t>How to identify, if employee is preparing to resign ???</a:t>
            </a:r>
            <a:endParaRPr lang="en-IN" sz="2400" b="1" dirty="0">
              <a:solidFill>
                <a:srgbClr val="FF3300"/>
              </a:solidFill>
              <a:latin typeface="Constantia" pitchFamily="18" charset="0"/>
            </a:endParaRPr>
          </a:p>
        </p:txBody>
      </p:sp>
    </p:spTree>
    <p:extLst>
      <p:ext uri="{BB962C8B-B14F-4D97-AF65-F5344CB8AC3E}">
        <p14:creationId xmlns:p14="http://schemas.microsoft.com/office/powerpoint/2010/main" val="1712288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5</a:t>
            </a:fld>
            <a:endParaRPr lang="en-US" dirty="0"/>
          </a:p>
        </p:txBody>
      </p:sp>
      <p:sp>
        <p:nvSpPr>
          <p:cNvPr id="8" name="Content Placeholder 25"/>
          <p:cNvSpPr txBox="1">
            <a:spLocks/>
          </p:cNvSpPr>
          <p:nvPr/>
        </p:nvSpPr>
        <p:spPr>
          <a:xfrm>
            <a:off x="152400" y="1274123"/>
            <a:ext cx="5891682" cy="4919354"/>
          </a:xfrm>
          <a:prstGeom prst="rect">
            <a:avLst/>
          </a:prstGeom>
          <a:ln w="38100" cmpd="dbl">
            <a:solidFill>
              <a:srgbClr val="000000"/>
            </a:solidFill>
          </a:ln>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35000"/>
              </a:lnSpc>
            </a:pPr>
            <a:r>
              <a:rPr lang="en-IN" sz="2400" dirty="0" smtClean="0">
                <a:latin typeface="Constantia" pitchFamily="18" charset="0"/>
              </a:rPr>
              <a:t>Using the office mail for personal business ?</a:t>
            </a:r>
          </a:p>
          <a:p>
            <a:pPr>
              <a:lnSpc>
                <a:spcPct val="135000"/>
              </a:lnSpc>
            </a:pPr>
            <a:r>
              <a:rPr lang="en-IN" sz="2400" dirty="0" smtClean="0">
                <a:latin typeface="Constantia" pitchFamily="18" charset="0"/>
              </a:rPr>
              <a:t>Becoming focused on clerical activities that are not a normal part of the routine??</a:t>
            </a:r>
          </a:p>
          <a:p>
            <a:pPr>
              <a:lnSpc>
                <a:spcPct val="135000"/>
              </a:lnSpc>
            </a:pPr>
            <a:r>
              <a:rPr lang="en-IN" sz="2400" dirty="0" smtClean="0">
                <a:latin typeface="Constantia" pitchFamily="18" charset="0"/>
              </a:rPr>
              <a:t>Increased use of office duplicating equipment for duplicating letters of recommendation? ?</a:t>
            </a:r>
          </a:p>
          <a:p>
            <a:pPr>
              <a:lnSpc>
                <a:spcPct val="135000"/>
              </a:lnSpc>
            </a:pPr>
            <a:r>
              <a:rPr lang="en-IN" sz="2400" dirty="0" smtClean="0">
                <a:latin typeface="Constantia" pitchFamily="18" charset="0"/>
              </a:rPr>
              <a:t>Making copies of a resume to send to prospective employers??</a:t>
            </a:r>
          </a:p>
          <a:p>
            <a:pPr>
              <a:lnSpc>
                <a:spcPct val="135000"/>
              </a:lnSpc>
            </a:pPr>
            <a:endParaRPr lang="en-IN" sz="2400" dirty="0">
              <a:latin typeface="Constantia" pitchFamily="18" charset="0"/>
            </a:endParaRPr>
          </a:p>
        </p:txBody>
      </p:sp>
      <p:sp>
        <p:nvSpPr>
          <p:cNvPr id="9" name="Title 21"/>
          <p:cNvSpPr txBox="1">
            <a:spLocks/>
          </p:cNvSpPr>
          <p:nvPr/>
        </p:nvSpPr>
        <p:spPr>
          <a:xfrm>
            <a:off x="152400" y="609599"/>
            <a:ext cx="8839200" cy="8382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z="2800" dirty="0" smtClean="0">
                <a:latin typeface="Constantia" pitchFamily="18" charset="0"/>
              </a:rPr>
              <a:t>1. The Paper Shuffle</a:t>
            </a:r>
            <a:br>
              <a:rPr lang="en-IN" sz="2800" dirty="0" smtClean="0">
                <a:latin typeface="Constantia" pitchFamily="18" charset="0"/>
              </a:rPr>
            </a:br>
            <a:endParaRPr lang="en-IN" sz="2800" dirty="0">
              <a:latin typeface="Constantia" pitchFamily="18" charset="0"/>
            </a:endParaRPr>
          </a:p>
        </p:txBody>
      </p:sp>
      <p:pic>
        <p:nvPicPr>
          <p:cNvPr id="10" name="Picture 5"/>
          <p:cNvPicPr>
            <a:picLocks noChangeAspect="1" noChangeArrowheads="1"/>
          </p:cNvPicPr>
          <p:nvPr/>
        </p:nvPicPr>
        <p:blipFill>
          <a:blip r:embed="rId2" cstate="print"/>
          <a:srcRect/>
          <a:stretch>
            <a:fillRect/>
          </a:stretch>
        </p:blipFill>
        <p:spPr bwMode="auto">
          <a:xfrm>
            <a:off x="6172200" y="2362200"/>
            <a:ext cx="2819400" cy="2743200"/>
          </a:xfrm>
          <a:prstGeom prst="rect">
            <a:avLst/>
          </a:prstGeom>
          <a:noFill/>
          <a:ln w="9525">
            <a:noFill/>
            <a:miter lim="800000"/>
            <a:headEnd/>
            <a:tailEnd/>
          </a:ln>
          <a:effectLst/>
        </p:spPr>
      </p:pic>
    </p:spTree>
    <p:extLst>
      <p:ext uri="{BB962C8B-B14F-4D97-AF65-F5344CB8AC3E}">
        <p14:creationId xmlns:p14="http://schemas.microsoft.com/office/powerpoint/2010/main" val="4041217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6</a:t>
            </a:fld>
            <a:endParaRPr lang="en-US" dirty="0"/>
          </a:p>
        </p:txBody>
      </p:sp>
      <p:sp>
        <p:nvSpPr>
          <p:cNvPr id="33" name="Title 1"/>
          <p:cNvSpPr txBox="1">
            <a:spLocks/>
          </p:cNvSpPr>
          <p:nvPr/>
        </p:nvSpPr>
        <p:spPr>
          <a:xfrm>
            <a:off x="76200" y="533400"/>
            <a:ext cx="8839200" cy="8382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z="2800" smtClean="0">
                <a:latin typeface="Constantia" pitchFamily="18" charset="0"/>
              </a:rPr>
              <a:t>2. Employee Space Cadets</a:t>
            </a:r>
            <a:br>
              <a:rPr lang="en-IN" sz="2800" smtClean="0">
                <a:latin typeface="Constantia" pitchFamily="18" charset="0"/>
              </a:rPr>
            </a:br>
            <a:endParaRPr lang="en-IN" sz="2800">
              <a:latin typeface="Constantia" pitchFamily="18" charset="0"/>
            </a:endParaRPr>
          </a:p>
        </p:txBody>
      </p:sp>
      <p:sp>
        <p:nvSpPr>
          <p:cNvPr id="34" name="Content Placeholder 4"/>
          <p:cNvSpPr txBox="1">
            <a:spLocks/>
          </p:cNvSpPr>
          <p:nvPr/>
        </p:nvSpPr>
        <p:spPr>
          <a:xfrm>
            <a:off x="76200" y="1185553"/>
            <a:ext cx="6248400" cy="54102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pPr>
            <a:r>
              <a:rPr lang="en-IN" sz="2400" dirty="0" smtClean="0">
                <a:latin typeface="Constantia" pitchFamily="18" charset="0"/>
              </a:rPr>
              <a:t>Employees are bored with current job duties ??</a:t>
            </a:r>
          </a:p>
          <a:p>
            <a:pPr>
              <a:lnSpc>
                <a:spcPct val="150000"/>
              </a:lnSpc>
            </a:pPr>
            <a:r>
              <a:rPr lang="en-IN" sz="2400" dirty="0" smtClean="0">
                <a:latin typeface="Constantia" pitchFamily="18" charset="0"/>
              </a:rPr>
              <a:t>Employees spend too little or too much time on specific tasks ??</a:t>
            </a:r>
          </a:p>
          <a:p>
            <a:pPr>
              <a:lnSpc>
                <a:spcPct val="150000"/>
              </a:lnSpc>
            </a:pPr>
            <a:r>
              <a:rPr lang="en-IN" sz="2400" dirty="0" smtClean="0">
                <a:latin typeface="Constantia" pitchFamily="18" charset="0"/>
              </a:rPr>
              <a:t>Employee's length of concentration is not as long as it used to be ??</a:t>
            </a:r>
          </a:p>
          <a:p>
            <a:pPr>
              <a:lnSpc>
                <a:spcPct val="150000"/>
              </a:lnSpc>
            </a:pPr>
            <a:r>
              <a:rPr lang="en-IN" sz="2400" dirty="0" smtClean="0">
                <a:latin typeface="Constantia" pitchFamily="18" charset="0"/>
              </a:rPr>
              <a:t>Healthy employees start taking time off from work designated as "sick leave“ ??</a:t>
            </a:r>
            <a:endParaRPr lang="en-IN" sz="2400" dirty="0">
              <a:latin typeface="Constantia" pitchFamily="18" charset="0"/>
            </a:endParaRPr>
          </a:p>
        </p:txBody>
      </p:sp>
      <p:pic>
        <p:nvPicPr>
          <p:cNvPr id="35" name="Picture 2"/>
          <p:cNvPicPr>
            <a:picLocks noChangeAspect="1" noChangeArrowheads="1"/>
          </p:cNvPicPr>
          <p:nvPr/>
        </p:nvPicPr>
        <p:blipFill>
          <a:blip r:embed="rId2" cstate="print"/>
          <a:srcRect/>
          <a:stretch>
            <a:fillRect/>
          </a:stretch>
        </p:blipFill>
        <p:spPr bwMode="auto">
          <a:xfrm>
            <a:off x="6293476" y="1905000"/>
            <a:ext cx="2819400" cy="3581400"/>
          </a:xfrm>
          <a:prstGeom prst="rect">
            <a:avLst/>
          </a:prstGeom>
          <a:noFill/>
          <a:ln w="9525">
            <a:noFill/>
            <a:miter lim="800000"/>
            <a:headEnd/>
            <a:tailEnd/>
          </a:ln>
        </p:spPr>
      </p:pic>
    </p:spTree>
    <p:extLst>
      <p:ext uri="{BB962C8B-B14F-4D97-AF65-F5344CB8AC3E}">
        <p14:creationId xmlns:p14="http://schemas.microsoft.com/office/powerpoint/2010/main" val="860108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7</a:t>
            </a:fld>
            <a:endParaRPr lang="en-US"/>
          </a:p>
        </p:txBody>
      </p:sp>
      <p:sp>
        <p:nvSpPr>
          <p:cNvPr id="3" name="Rectangle 9"/>
          <p:cNvSpPr txBox="1">
            <a:spLocks noChangeArrowheads="1"/>
          </p:cNvSpPr>
          <p:nvPr/>
        </p:nvSpPr>
        <p:spPr>
          <a:xfrm>
            <a:off x="304800" y="609600"/>
            <a:ext cx="8839200" cy="83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z="2800" smtClean="0">
                <a:latin typeface="Constantia" pitchFamily="18" charset="0"/>
              </a:rPr>
              <a:t>3. Change in Dress</a:t>
            </a:r>
            <a:br>
              <a:rPr lang="en-IN" sz="2800" smtClean="0">
                <a:latin typeface="Constantia" pitchFamily="18" charset="0"/>
              </a:rPr>
            </a:br>
            <a:endParaRPr lang="en-IN" sz="2800">
              <a:latin typeface="Constantia" pitchFamily="18" charset="0"/>
            </a:endParaRPr>
          </a:p>
        </p:txBody>
      </p:sp>
      <p:sp>
        <p:nvSpPr>
          <p:cNvPr id="4" name="Content Placeholder 10"/>
          <p:cNvSpPr txBox="1">
            <a:spLocks/>
          </p:cNvSpPr>
          <p:nvPr/>
        </p:nvSpPr>
        <p:spPr>
          <a:xfrm>
            <a:off x="457200" y="1447800"/>
            <a:ext cx="6629400" cy="47244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pPr>
            <a:r>
              <a:rPr lang="en-IN" sz="2400" dirty="0" smtClean="0">
                <a:latin typeface="Constantia" pitchFamily="18" charset="0"/>
              </a:rPr>
              <a:t>Employee arrives at work in extraordinary formal dress, may be a job interview is only hours away ??</a:t>
            </a:r>
          </a:p>
          <a:p>
            <a:pPr>
              <a:lnSpc>
                <a:spcPct val="150000"/>
              </a:lnSpc>
            </a:pPr>
            <a:r>
              <a:rPr lang="en-IN" sz="2400" dirty="0" smtClean="0">
                <a:latin typeface="Constantia" pitchFamily="18" charset="0"/>
              </a:rPr>
              <a:t> The employee who never carried a briefcase now have one in hand ??</a:t>
            </a:r>
          </a:p>
          <a:p>
            <a:pPr>
              <a:lnSpc>
                <a:spcPct val="150000"/>
              </a:lnSpc>
            </a:pPr>
            <a:r>
              <a:rPr lang="en-IN" sz="2400" dirty="0" smtClean="0">
                <a:latin typeface="Constantia" pitchFamily="18" charset="0"/>
              </a:rPr>
              <a:t> Purchasing a day of vacation in the middle of the week, and not present that "best look" at the office ??</a:t>
            </a:r>
          </a:p>
          <a:p>
            <a:pPr>
              <a:lnSpc>
                <a:spcPct val="150000"/>
              </a:lnSpc>
            </a:pPr>
            <a:endParaRPr lang="en-IN" sz="2400" dirty="0">
              <a:solidFill>
                <a:srgbClr val="FF3300"/>
              </a:solidFill>
              <a:latin typeface="Constantia"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6934200" y="1828800"/>
            <a:ext cx="2209800" cy="3581400"/>
          </a:xfrm>
          <a:prstGeom prst="rect">
            <a:avLst/>
          </a:prstGeom>
          <a:noFill/>
          <a:ln w="9525">
            <a:noFill/>
            <a:miter lim="800000"/>
            <a:headEnd/>
            <a:tailEnd/>
          </a:ln>
          <a:effectLst/>
        </p:spPr>
      </p:pic>
    </p:spTree>
    <p:extLst>
      <p:ext uri="{BB962C8B-B14F-4D97-AF65-F5344CB8AC3E}">
        <p14:creationId xmlns:p14="http://schemas.microsoft.com/office/powerpoint/2010/main" val="3215591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8</a:t>
            </a:fld>
            <a:endParaRPr lang="en-US"/>
          </a:p>
        </p:txBody>
      </p:sp>
      <p:sp>
        <p:nvSpPr>
          <p:cNvPr id="3" name="Title 6"/>
          <p:cNvSpPr txBox="1">
            <a:spLocks/>
          </p:cNvSpPr>
          <p:nvPr/>
        </p:nvSpPr>
        <p:spPr>
          <a:xfrm>
            <a:off x="152400" y="609600"/>
            <a:ext cx="8839200" cy="8382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mtClean="0">
                <a:latin typeface="Constantia" pitchFamily="18" charset="0"/>
              </a:rPr>
              <a:t>4. The Ringing Telephone</a:t>
            </a:r>
            <a:br>
              <a:rPr lang="en-IN" smtClean="0">
                <a:latin typeface="Constantia" pitchFamily="18" charset="0"/>
              </a:rPr>
            </a:br>
            <a:endParaRPr lang="en-IN">
              <a:latin typeface="Constantia" pitchFamily="18" charset="0"/>
            </a:endParaRPr>
          </a:p>
        </p:txBody>
      </p:sp>
      <p:sp>
        <p:nvSpPr>
          <p:cNvPr id="4" name="Content Placeholder 7"/>
          <p:cNvSpPr txBox="1">
            <a:spLocks/>
          </p:cNvSpPr>
          <p:nvPr/>
        </p:nvSpPr>
        <p:spPr>
          <a:xfrm>
            <a:off x="152400" y="1524000"/>
            <a:ext cx="6553200" cy="4572000"/>
          </a:xfrm>
          <a:prstGeom prst="rect">
            <a:avLst/>
          </a:prstGeom>
          <a:ln w="3175">
            <a:solidFill>
              <a:srgbClr val="000000"/>
            </a:solidFill>
          </a:ln>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pPr>
            <a:r>
              <a:rPr lang="en-IN" sz="2000" dirty="0" smtClean="0">
                <a:latin typeface="Constantia" pitchFamily="18" charset="0"/>
              </a:rPr>
              <a:t>Increase in the number of telephone calls in and out of the work place by and for a particular employee??</a:t>
            </a:r>
          </a:p>
          <a:p>
            <a:pPr>
              <a:lnSpc>
                <a:spcPct val="150000"/>
              </a:lnSpc>
            </a:pPr>
            <a:r>
              <a:rPr lang="en-IN" sz="2000" dirty="0" smtClean="0">
                <a:latin typeface="Constantia" pitchFamily="18" charset="0"/>
              </a:rPr>
              <a:t> A pattern of repeating telephone numbers requesting return calls by the potential job searcher?? </a:t>
            </a:r>
          </a:p>
          <a:p>
            <a:pPr>
              <a:lnSpc>
                <a:spcPct val="150000"/>
              </a:lnSpc>
            </a:pPr>
            <a:r>
              <a:rPr lang="en-IN" sz="2000" dirty="0" smtClean="0">
                <a:latin typeface="Constantia" pitchFamily="18" charset="0"/>
              </a:rPr>
              <a:t>Employee's need for privacy on the telephone increases??</a:t>
            </a:r>
          </a:p>
          <a:p>
            <a:pPr>
              <a:lnSpc>
                <a:spcPct val="150000"/>
              </a:lnSpc>
            </a:pPr>
            <a:r>
              <a:rPr lang="en-IN" sz="2000" dirty="0" smtClean="0">
                <a:latin typeface="Constantia" pitchFamily="18" charset="0"/>
              </a:rPr>
              <a:t>Long distance telephone charges begin showing up on the monthly telephone bill ??</a:t>
            </a:r>
          </a:p>
          <a:p>
            <a:endParaRPr lang="en-IN" sz="2000" dirty="0">
              <a:solidFill>
                <a:srgbClr val="FF3300"/>
              </a:solidFill>
              <a:latin typeface="Constantia" pitchFamily="18" charset="0"/>
            </a:endParaRPr>
          </a:p>
        </p:txBody>
      </p:sp>
      <p:pic>
        <p:nvPicPr>
          <p:cNvPr id="5" name="Picture 4"/>
          <p:cNvPicPr>
            <a:picLocks noChangeAspect="1" noChangeArrowheads="1"/>
          </p:cNvPicPr>
          <p:nvPr/>
        </p:nvPicPr>
        <p:blipFill>
          <a:blip r:embed="rId2" cstate="print"/>
          <a:srcRect/>
          <a:stretch>
            <a:fillRect/>
          </a:stretch>
        </p:blipFill>
        <p:spPr bwMode="auto">
          <a:xfrm>
            <a:off x="6737797" y="2133600"/>
            <a:ext cx="2253803" cy="3124602"/>
          </a:xfrm>
          <a:prstGeom prst="rect">
            <a:avLst/>
          </a:prstGeom>
          <a:noFill/>
          <a:ln w="9525">
            <a:noFill/>
            <a:miter lim="800000"/>
            <a:headEnd/>
            <a:tailEnd/>
          </a:ln>
        </p:spPr>
      </p:pic>
    </p:spTree>
    <p:extLst>
      <p:ext uri="{BB962C8B-B14F-4D97-AF65-F5344CB8AC3E}">
        <p14:creationId xmlns:p14="http://schemas.microsoft.com/office/powerpoint/2010/main" val="2398047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A157C5A-AEAF-4029-8091-3525D3D59A6D}" type="slidenum">
              <a:rPr lang="en-US" smtClean="0"/>
              <a:pPr/>
              <a:t>9</a:t>
            </a:fld>
            <a:endParaRPr lang="en-US"/>
          </a:p>
        </p:txBody>
      </p:sp>
      <p:sp>
        <p:nvSpPr>
          <p:cNvPr id="3" name="Title 1"/>
          <p:cNvSpPr txBox="1">
            <a:spLocks/>
          </p:cNvSpPr>
          <p:nvPr/>
        </p:nvSpPr>
        <p:spPr>
          <a:xfrm>
            <a:off x="152400" y="533400"/>
            <a:ext cx="8839200" cy="838200"/>
          </a:xfrm>
          <a:prstGeom prst="rect">
            <a:avLst/>
          </a:prstGeom>
        </p:spPr>
        <p:txBody>
          <a:bodyPr/>
          <a:lstStyle>
            <a:lvl1pPr algn="l" defTabSz="914400" rtl="0" eaLnBrk="1" latinLnBrk="0" hangingPunct="1">
              <a:spcBef>
                <a:spcPct val="0"/>
              </a:spcBef>
              <a:buNone/>
              <a:defRPr lang="en-US" sz="3200" b="1" kern="1200" dirty="0" smtClean="0">
                <a:solidFill>
                  <a:schemeClr val="tx1"/>
                </a:solidFill>
                <a:latin typeface="Arial" pitchFamily="34" charset="0"/>
                <a:ea typeface="+mj-ea"/>
                <a:cs typeface="Arial" pitchFamily="34" charset="0"/>
              </a:defRPr>
            </a:lvl1pPr>
          </a:lstStyle>
          <a:p>
            <a:r>
              <a:rPr lang="en-IN" smtClean="0">
                <a:latin typeface="Constantia" pitchFamily="18" charset="0"/>
              </a:rPr>
              <a:t>5. The Loner</a:t>
            </a:r>
            <a:br>
              <a:rPr lang="en-IN" smtClean="0">
                <a:latin typeface="Constantia" pitchFamily="18" charset="0"/>
              </a:rPr>
            </a:br>
            <a:endParaRPr lang="en-IN">
              <a:latin typeface="Constantia" pitchFamily="18" charset="0"/>
            </a:endParaRPr>
          </a:p>
        </p:txBody>
      </p:sp>
      <p:sp>
        <p:nvSpPr>
          <p:cNvPr id="4" name="Content Placeholder 2"/>
          <p:cNvSpPr txBox="1">
            <a:spLocks/>
          </p:cNvSpPr>
          <p:nvPr/>
        </p:nvSpPr>
        <p:spPr>
          <a:xfrm>
            <a:off x="228600" y="1295400"/>
            <a:ext cx="8610600" cy="4572000"/>
          </a:xfrm>
          <a:prstGeom prst="rect">
            <a:avLst/>
          </a:prstGeom>
        </p:spPr>
        <p:txBody>
          <a:bodyPr/>
          <a:lstStyle>
            <a:lvl1pPr marL="290513" indent="-290513" algn="l" defTabSz="914400" rtl="0" eaLnBrk="1" fontAlgn="base" latinLnBrk="0" hangingPunct="1">
              <a:spcBef>
                <a:spcPts val="0"/>
              </a:spcBef>
              <a:spcAft>
                <a:spcPct val="0"/>
              </a:spcAft>
              <a:buClr>
                <a:schemeClr val="bg2"/>
              </a:buClr>
              <a:buSzPct val="120000"/>
              <a:buFont typeface="Wingdings" pitchFamily="2" charset="2"/>
              <a:buChar char="§"/>
              <a:defRPr lang="en-US" sz="1800" b="0" kern="1200" baseline="0" dirty="0" smtClean="0">
                <a:solidFill>
                  <a:schemeClr val="tx1"/>
                </a:solidFill>
                <a:latin typeface="Arial" pitchFamily="34" charset="0"/>
                <a:ea typeface="+mn-ea"/>
                <a:cs typeface="Arial" pitchFamily="34" charset="0"/>
              </a:defRPr>
            </a:lvl1pPr>
            <a:lvl2pPr marL="285750" indent="-285750" algn="l" defTabSz="914400" rtl="0" eaLnBrk="1" fontAlgn="base" latinLnBrk="0" hangingPunct="1">
              <a:spcBef>
                <a:spcPts val="0"/>
              </a:spcBef>
              <a:spcAft>
                <a:spcPct val="0"/>
              </a:spcAft>
              <a:buClr>
                <a:schemeClr val="bg2"/>
              </a:buClr>
              <a:buSzPct val="100000"/>
              <a:buFont typeface="Wingdings" pitchFamily="2" charset="2"/>
              <a:buChar char="§"/>
              <a:defRPr lang="en-US" sz="1800" b="0" kern="1200" baseline="0" dirty="0" smtClean="0">
                <a:solidFill>
                  <a:schemeClr val="tx1"/>
                </a:solidFill>
                <a:latin typeface="+mn-lt"/>
                <a:ea typeface="+mn-ea"/>
                <a:cs typeface="+mn-cs"/>
              </a:defRPr>
            </a:lvl2pPr>
            <a:lvl3pPr marL="571500" indent="-279400" algn="l" defTabSz="914400" rtl="0" eaLnBrk="1" fontAlgn="base" latinLnBrk="0" hangingPunct="1">
              <a:spcBef>
                <a:spcPts val="0"/>
              </a:spcBef>
              <a:spcAft>
                <a:spcPct val="0"/>
              </a:spcAft>
              <a:buClr>
                <a:schemeClr val="bg2"/>
              </a:buClr>
              <a:buSzPct val="90000"/>
              <a:buFont typeface="Arial" pitchFamily="34" charset="0"/>
              <a:buChar char="–"/>
              <a:defRPr kumimoji="0" lang="en-US" sz="18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defRPr>
            </a:lvl3pPr>
            <a:lvl4pPr marL="850900" indent="-279400" algn="l" defTabSz="914400" rtl="0" eaLnBrk="1" fontAlgn="base" latinLnBrk="0" hangingPunct="1">
              <a:spcBef>
                <a:spcPts val="0"/>
              </a:spcBef>
              <a:spcAft>
                <a:spcPct val="0"/>
              </a:spcAft>
              <a:buClr>
                <a:schemeClr val="bg2"/>
              </a:buClr>
              <a:buSzPct val="80000"/>
              <a:buFont typeface="Wingdings" pitchFamily="2" charset="2"/>
              <a:buChar char="§"/>
              <a:defRPr lang="en-US" sz="1800" b="0" kern="1200" baseline="0" dirty="0" smtClean="0">
                <a:solidFill>
                  <a:schemeClr val="tx1"/>
                </a:solidFill>
                <a:latin typeface="Arial" pitchFamily="34" charset="0"/>
                <a:ea typeface="+mn-ea"/>
                <a:cs typeface="+mn-cs"/>
              </a:defRPr>
            </a:lvl4pPr>
            <a:lvl5pPr marL="1136650" indent="-285750" algn="l" defTabSz="933450" rtl="0" eaLnBrk="1" fontAlgn="base" latinLnBrk="0" hangingPunct="1">
              <a:spcBef>
                <a:spcPts val="0"/>
              </a:spcBef>
              <a:spcAft>
                <a:spcPct val="0"/>
              </a:spcAft>
              <a:buClr>
                <a:schemeClr val="bg2"/>
              </a:buClr>
              <a:buSzPct val="70000"/>
              <a:buFont typeface="Arial" pitchFamily="34" charset="0"/>
              <a:buChar char="–"/>
              <a:defRPr lang="en-US" sz="1800" b="0" kern="1200" baseline="0" dirty="0" smtClean="0">
                <a:solidFill>
                  <a:schemeClr val="tx1"/>
                </a:solidFill>
                <a:latin typeface="Arial" pitchFamily="34" charset="0"/>
                <a:ea typeface="+mn-ea"/>
                <a:cs typeface="+mn-cs"/>
              </a:defRPr>
            </a:lvl5pPr>
            <a:lvl6pPr marL="1371600" indent="-241300" algn="l" defTabSz="914400"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N" sz="2400" dirty="0" smtClean="0">
                <a:latin typeface="Constantia" pitchFamily="18" charset="0"/>
              </a:rPr>
              <a:t>Those who have previously been regularly functioning part of the office who suddenly start going to lunch alone and in other ways separate themselves ???</a:t>
            </a:r>
            <a:endParaRPr lang="en-IN" sz="2400" dirty="0">
              <a:latin typeface="Constantia" pitchFamily="18" charset="0"/>
            </a:endParaRPr>
          </a:p>
        </p:txBody>
      </p:sp>
      <p:pic>
        <p:nvPicPr>
          <p:cNvPr id="5" name="Picture 2"/>
          <p:cNvPicPr>
            <a:picLocks noChangeAspect="1" noChangeArrowheads="1"/>
          </p:cNvPicPr>
          <p:nvPr/>
        </p:nvPicPr>
        <p:blipFill>
          <a:blip r:embed="rId2" cstate="print"/>
          <a:srcRect/>
          <a:stretch>
            <a:fillRect/>
          </a:stretch>
        </p:blipFill>
        <p:spPr bwMode="auto">
          <a:xfrm>
            <a:off x="2362200" y="2743200"/>
            <a:ext cx="3886200" cy="2819400"/>
          </a:xfrm>
          <a:prstGeom prst="rect">
            <a:avLst/>
          </a:prstGeom>
          <a:noFill/>
          <a:ln w="9525">
            <a:noFill/>
            <a:miter lim="800000"/>
            <a:headEnd/>
            <a:tailEnd/>
          </a:ln>
        </p:spPr>
      </p:pic>
    </p:spTree>
    <p:extLst>
      <p:ext uri="{BB962C8B-B14F-4D97-AF65-F5344CB8AC3E}">
        <p14:creationId xmlns:p14="http://schemas.microsoft.com/office/powerpoint/2010/main" val="3947684130"/>
      </p:ext>
    </p:extLst>
  </p:cSld>
  <p:clrMapOvr>
    <a:masterClrMapping/>
  </p:clrMapOvr>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13581</TotalTime>
  <Words>974</Words>
  <Application>Microsoft Office PowerPoint</Application>
  <PresentationFormat>On-screen Show (4:3)</PresentationFormat>
  <Paragraphs>213</Paragraphs>
  <Slides>19</Slides>
  <Notes>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19</vt:i4>
      </vt:variant>
    </vt:vector>
  </HeadingPairs>
  <TitlesOfParts>
    <vt:vector size="32" baseType="lpstr">
      <vt:lpstr>Arial</vt:lpstr>
      <vt:lpstr>Arial Narrow</vt:lpstr>
      <vt:lpstr>Calibri</vt:lpstr>
      <vt:lpstr>Calibri Light</vt:lpstr>
      <vt:lpstr>Cambria</vt:lpstr>
      <vt:lpstr>Constantia</vt:lpstr>
      <vt:lpstr>Times New Roman</vt:lpstr>
      <vt:lpstr>Wingdings</vt:lpstr>
      <vt:lpstr>Wingdings 3</vt:lpstr>
      <vt:lpstr>B2B Template (Arial)</vt:lpstr>
      <vt:lpstr>2_Custom Design</vt:lpstr>
      <vt:lpstr>1_Custom Design</vt:lpstr>
      <vt:lpstr>Custom Design</vt:lpstr>
      <vt:lpstr>Early Warning Signals : Employee Attrition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Nikhil Patil</dc:creator>
  <cp:lastModifiedBy>Priya Sandbhor</cp:lastModifiedBy>
  <cp:revision>1501</cp:revision>
  <dcterms:created xsi:type="dcterms:W3CDTF">2006-08-16T00:00:00Z</dcterms:created>
  <dcterms:modified xsi:type="dcterms:W3CDTF">2018-12-17T12:46:22Z</dcterms:modified>
</cp:coreProperties>
</file>