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0"/>
  </p:notesMasterIdLst>
  <p:sldIdLst>
    <p:sldId id="256" r:id="rId2"/>
    <p:sldId id="257" r:id="rId3"/>
    <p:sldId id="265" r:id="rId4"/>
    <p:sldId id="266" r:id="rId5"/>
    <p:sldId id="263" r:id="rId6"/>
    <p:sldId id="264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54482-A81F-4724-B218-42CB0BD835F7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57E3F-F02C-42A4-84DC-DDFFE4F180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86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57E3F-F02C-42A4-84DC-DDFFE4F180B5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2543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57E3F-F02C-42A4-84DC-DDFFE4F180B5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0953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60FF-656B-4BED-8B34-665F1DCCFBC6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511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0CA8-66CA-46EE-8FC1-E96214645DCD}" type="datetime1">
              <a:rPr lang="en-IN" smtClean="0"/>
              <a:t>17-12-2019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86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EE33-07FC-41CA-9405-379A0913F07C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076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8EC7-C8F6-4E56-B1DA-B8D9769DEBBA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685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4090-77E2-4513-BB27-43AF640559C5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8895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BDA00-06BF-44B9-987D-2296A694DE6A}" type="datetime1">
              <a:rPr lang="en-IN" smtClean="0"/>
              <a:t>17-12-2019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7332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7C3F-D841-47FE-B08A-3CE5C00D62CD}" type="datetime1">
              <a:rPr lang="en-IN" smtClean="0"/>
              <a:t>17-12-2019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9611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53E6-42D9-4FDB-BB33-752FB9F84D21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676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5F69-60CC-4F99-B0BF-955C23F8506B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462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1FB7-4DC2-4E30-9F57-20603E7C582D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2251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C61A-9EFA-474B-8AA9-421C7EAF8D76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291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ED1A-1264-46C0-9A59-585A79CE114B}" type="datetime1">
              <a:rPr lang="en-IN" smtClean="0"/>
              <a:t>17-12-2019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738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2EB3-9B65-41DD-96B6-71F5149AEDDD}" type="datetime1">
              <a:rPr lang="en-IN" smtClean="0"/>
              <a:t>17-12-2019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435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F334-F43E-4484-BA35-C3DC0C0A1D24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417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385C-D584-447A-A627-67ED49572D4C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937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7AF0-1587-443B-80C0-FE40DB351D8F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858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F068-ADCA-4006-80F7-F4C62822D8EC}" type="datetime1">
              <a:rPr lang="en-IN" smtClean="0"/>
              <a:t>17-12-2019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378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F468764-844E-40A5-A2D2-CBA671D9E6D9}" type="datetime1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E244-2BA3-48FA-B113-3F02193469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2361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776535"/>
          </a:xfrm>
        </p:spPr>
        <p:txBody>
          <a:bodyPr/>
          <a:lstStyle/>
          <a:p>
            <a:r>
              <a:rPr lang="en-IN" sz="4400" b="1" u="sng" dirty="0" smtClean="0"/>
              <a:t>ADVIK HI TECH PVT. LTD</a:t>
            </a:r>
            <a:endParaRPr lang="en-IN" sz="44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4392" y="2893988"/>
            <a:ext cx="8175691" cy="1541533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IN" sz="4200" b="1" dirty="0"/>
              <a:t>ANNUAL </a:t>
            </a:r>
            <a:r>
              <a:rPr lang="en-IN" sz="4200" b="1" dirty="0" smtClean="0"/>
              <a:t>OPERATING PLAN - AWARENCESS</a:t>
            </a:r>
          </a:p>
          <a:p>
            <a:pPr algn="ctr"/>
            <a:r>
              <a:rPr lang="en-US" sz="3600" b="1" dirty="0"/>
              <a:t>Presented by</a:t>
            </a:r>
          </a:p>
          <a:p>
            <a:pPr algn="ctr"/>
            <a:r>
              <a:rPr lang="en-US" sz="3600" b="1" dirty="0"/>
              <a:t>Corporate </a:t>
            </a:r>
            <a:r>
              <a:rPr lang="en-US" sz="3600" b="1" dirty="0" smtClean="0"/>
              <a:t>Account</a:t>
            </a:r>
          </a:p>
          <a:p>
            <a:pPr algn="ctr"/>
            <a:r>
              <a:rPr lang="en-US" sz="3600" b="1" dirty="0" smtClean="0"/>
              <a:t>Dated 17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Dec-2019</a:t>
            </a:r>
            <a:endParaRPr lang="en-US" sz="3600" b="1" dirty="0"/>
          </a:p>
          <a:p>
            <a:endParaRPr lang="en-IN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091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791060"/>
            <a:ext cx="9601196" cy="914907"/>
          </a:xfrm>
        </p:spPr>
        <p:txBody>
          <a:bodyPr/>
          <a:lstStyle/>
          <a:p>
            <a:pPr algn="ctr"/>
            <a:r>
              <a:rPr lang="en-IN" dirty="0" smtClean="0"/>
              <a:t> </a:t>
            </a:r>
            <a:r>
              <a:rPr lang="en-IN" sz="4400" b="1" dirty="0">
                <a:latin typeface="Arial" panose="020B0604020202020204" pitchFamily="34" charset="0"/>
                <a:cs typeface="Arial" panose="020B0604020202020204" pitchFamily="34" charset="0"/>
              </a:rPr>
              <a:t>AOP MEANS IN BUSINESS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4" y="1965277"/>
            <a:ext cx="10432574" cy="2852383"/>
          </a:xfrm>
        </p:spPr>
        <p:txBody>
          <a:bodyPr>
            <a:noAutofit/>
          </a:bodyPr>
          <a:lstStyle/>
          <a:p>
            <a:pPr lvl="1" algn="just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usually based on an Annual Operations Plan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(AOP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that acts as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Company’s annual target in terms of sales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supply.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Therefore the sales and operations plans are a means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gradually accomplish the AOP targets – by linking monthly sales and marketing planning directly to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operations side of 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15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75294"/>
            <a:ext cx="9404723" cy="816524"/>
          </a:xfrm>
        </p:spPr>
        <p:txBody>
          <a:bodyPr/>
          <a:lstStyle/>
          <a:p>
            <a:pPr algn="ctr"/>
            <a:r>
              <a:rPr lang="en-IN" b="1" dirty="0"/>
              <a:t>AOP </a:t>
            </a:r>
            <a:r>
              <a:rPr lang="en-IN" b="1" dirty="0" smtClean="0"/>
              <a:t>FOCUSED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1323834"/>
            <a:ext cx="11313993" cy="533627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300" b="1" dirty="0"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ENGINEERING PROCESS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There is scope </a:t>
            </a: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Improvement in engineering/ </a:t>
            </a: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Maintenance 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Power / Tooling / Packing / 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Freight Outward / BOM cost reduction in terms </a:t>
            </a: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changing 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&amp; structure &amp; </a:t>
            </a: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present to Board for further approval</a:t>
            </a:r>
          </a:p>
          <a:p>
            <a:pPr>
              <a:buFont typeface="Arial" panose="020B0604020202020204" pitchFamily="34" charset="0"/>
              <a:buChar char="•"/>
            </a:pP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2300" b="1" dirty="0">
                <a:latin typeface="Arial" panose="020B0604020202020204" pitchFamily="34" charset="0"/>
                <a:cs typeface="Arial" panose="020B0604020202020204" pitchFamily="34" charset="0"/>
              </a:rPr>
              <a:t> STRATEGY :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Finalization of Plant &amp; product wise strategy by way of geographical &amp; logistic way 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300" b="1" dirty="0">
                <a:latin typeface="Arial" panose="020B0604020202020204" pitchFamily="34" charset="0"/>
                <a:cs typeface="Arial" panose="020B0604020202020204" pitchFamily="34" charset="0"/>
              </a:rPr>
              <a:t>CAPACITY </a:t>
            </a:r>
            <a:r>
              <a:rPr lang="en-IN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PLANING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Need to check &amp; study </a:t>
            </a: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existing in </a:t>
            </a: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house capacity planning  as well as  vendor end capacity planning based of </a:t>
            </a: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ASP</a:t>
            </a:r>
          </a:p>
          <a:p>
            <a:pPr marL="457200" lvl="1" indent="0">
              <a:buNone/>
            </a:pP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FINALIZATION OF ORGANIZATION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CHART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IN" dirty="0">
                <a:latin typeface="Arial Rounded MT Bold" panose="020F0704030504030204" pitchFamily="34" charset="0"/>
              </a:rPr>
              <a:t>Based on ASP need to final organisation chart to get clarity on Manpower fix &amp; variable cost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887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3500" b="1" dirty="0">
                <a:latin typeface="Arial" panose="020B0604020202020204" pitchFamily="34" charset="0"/>
                <a:cs typeface="Arial" panose="020B0604020202020204" pitchFamily="34" charset="0"/>
              </a:rPr>
              <a:t>ANNUAL OPRATING </a:t>
            </a:r>
            <a:r>
              <a:rPr lang="en-IN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BUDGET FOCUSED</a:t>
            </a:r>
            <a:endParaRPr lang="en-IN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1588894"/>
            <a:ext cx="10454185" cy="5057566"/>
          </a:xfrm>
        </p:spPr>
        <p:txBody>
          <a:bodyPr>
            <a:normAutofit/>
          </a:bodyPr>
          <a:lstStyle/>
          <a:p>
            <a:pPr marL="342900" lvl="1" indent="-342900" algn="just"/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An operating budget is combination of known expenses, expected future costs, income over the course of a year. Operating budgets are completed in advance of the accounting period, which is why they require estimated expenses and revenues.</a:t>
            </a:r>
          </a:p>
          <a:p>
            <a:pPr marL="0" indent="0">
              <a:buNone/>
            </a:pPr>
            <a:endParaRPr lang="en-IN" dirty="0">
              <a:latin typeface="Arial Rounded MT Bold" panose="020F07040305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Revenue Budget Activity </a:t>
            </a:r>
          </a:p>
          <a:p>
            <a:pPr marL="0" indent="0">
              <a:buNone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		Income (Sales)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		Other Income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	Operating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Expenses </a:t>
            </a: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	RMC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	Other Expenses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dirty="0" smtClean="0">
                <a:latin typeface="Arial" panose="020B0604020202020204" pitchFamily="34" charset="0"/>
                <a:cs typeface="Arial" panose="020B0604020202020204" pitchFamily="34" charset="0"/>
              </a:rPr>
              <a:t>	Financial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7124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571" y="1146413"/>
            <a:ext cx="9580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Tx/>
              <a:buSzPct val="120000"/>
              <a:buFont typeface="Arial" panose="020B0604020202020204" pitchFamily="34" charset="0"/>
              <a:buChar char="•"/>
            </a:pPr>
            <a:r>
              <a:rPr lang="en-IN" b="1" dirty="0" smtClean="0">
                <a:latin typeface="Arial Rounded MT Bold" panose="020F0704030504030204" pitchFamily="34" charset="0"/>
              </a:rPr>
              <a:t>DELIVERABLE :</a:t>
            </a:r>
          </a:p>
          <a:p>
            <a:pPr algn="just">
              <a:buClrTx/>
              <a:buSzPct val="120000"/>
            </a:pPr>
            <a:endParaRPr lang="en-IN" b="1" dirty="0" smtClean="0">
              <a:latin typeface="Arial Rounded MT Bold" panose="020F0704030504030204" pitchFamily="34" charset="0"/>
            </a:endParaRPr>
          </a:p>
          <a:p>
            <a:pPr marL="742950" lvl="1" indent="-285750" algn="just">
              <a:buSzPct val="120000"/>
              <a:buFont typeface="Wingdings" panose="05000000000000000000" pitchFamily="2" charset="2"/>
              <a:buChar char="Ø"/>
            </a:pPr>
            <a:r>
              <a:rPr lang="en-IN" dirty="0" smtClean="0">
                <a:latin typeface="Arial Rounded MT Bold" panose="020F0704030504030204" pitchFamily="34" charset="0"/>
              </a:rPr>
              <a:t>All  Engineering  Process Improvement, Strategy Planning  &amp; Budget Activity need </a:t>
            </a:r>
            <a:r>
              <a:rPr lang="en-IN" dirty="0">
                <a:latin typeface="Arial Rounded MT Bold" panose="020F0704030504030204" pitchFamily="34" charset="0"/>
              </a:rPr>
              <a:t>to deliver with </a:t>
            </a:r>
            <a:r>
              <a:rPr lang="en-IN" dirty="0" smtClean="0">
                <a:latin typeface="Arial Rounded MT Bold" panose="020F0704030504030204" pitchFamily="34" charset="0"/>
              </a:rPr>
              <a:t> a </a:t>
            </a:r>
            <a:r>
              <a:rPr lang="en-IN" dirty="0">
                <a:latin typeface="Arial Rounded MT Bold" panose="020F0704030504030204" pitchFamily="34" charset="0"/>
              </a:rPr>
              <a:t>time limit as per mention in </a:t>
            </a:r>
            <a:r>
              <a:rPr lang="en-IN" dirty="0" smtClean="0">
                <a:latin typeface="Arial Rounded MT Bold" panose="020F0704030504030204" pitchFamily="34" charset="0"/>
              </a:rPr>
              <a:t>AOP.</a:t>
            </a:r>
          </a:p>
          <a:p>
            <a:pPr lvl="1" algn="just">
              <a:buSzPct val="120000"/>
            </a:pPr>
            <a:endParaRPr lang="en-IN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ClrTx/>
              <a:buSzPct val="120000"/>
              <a:buFont typeface="Arial" panose="020B0604020202020204" pitchFamily="34" charset="0"/>
              <a:buChar char="•"/>
            </a:pPr>
            <a:r>
              <a:rPr lang="en-IN" b="1" dirty="0" smtClean="0">
                <a:latin typeface="Arial Rounded MT Bold" panose="020F0704030504030204" pitchFamily="34" charset="0"/>
              </a:rPr>
              <a:t>BUDGET MONITIRING :</a:t>
            </a:r>
          </a:p>
          <a:p>
            <a:pPr algn="just">
              <a:buClrTx/>
              <a:buSzPct val="120000"/>
            </a:pPr>
            <a:endParaRPr lang="en-IN" b="1" dirty="0" smtClean="0">
              <a:latin typeface="Arial Rounded MT Bold" panose="020F0704030504030204" pitchFamily="34" charset="0"/>
            </a:endParaRPr>
          </a:p>
          <a:p>
            <a:pPr marL="742950" lvl="1" indent="-285750" algn="just">
              <a:buSzPct val="120000"/>
              <a:buFont typeface="Wingdings" panose="05000000000000000000" pitchFamily="2" charset="2"/>
              <a:buChar char="Ø"/>
            </a:pPr>
            <a:r>
              <a:rPr lang="en-IN" dirty="0" smtClean="0">
                <a:latin typeface="Arial Rounded MT Bold" panose="020F0704030504030204" pitchFamily="34" charset="0"/>
              </a:rPr>
              <a:t>Variable </a:t>
            </a:r>
            <a:r>
              <a:rPr lang="en-IN" dirty="0">
                <a:latin typeface="Arial Rounded MT Bold" panose="020F0704030504030204" pitchFamily="34" charset="0"/>
              </a:rPr>
              <a:t>expenses budget are monitoring based on sales in </a:t>
            </a:r>
            <a:r>
              <a:rPr lang="en-IN" dirty="0" smtClean="0">
                <a:latin typeface="Arial Rounded MT Bold" panose="020F0704030504030204" pitchFamily="34" charset="0"/>
              </a:rPr>
              <a:t>percentage.</a:t>
            </a:r>
          </a:p>
          <a:p>
            <a:pPr lvl="1" algn="just">
              <a:buSzPct val="120000"/>
            </a:pPr>
            <a:endParaRPr lang="en-IN" dirty="0" smtClean="0">
              <a:latin typeface="Arial Rounded MT Bold" panose="020F0704030504030204" pitchFamily="34" charset="0"/>
            </a:endParaRPr>
          </a:p>
          <a:p>
            <a:pPr marL="742950" lvl="1" indent="-285750" algn="just">
              <a:buSzPct val="120000"/>
              <a:buFont typeface="Wingdings" panose="05000000000000000000" pitchFamily="2" charset="2"/>
              <a:buChar char="Ø"/>
            </a:pPr>
            <a:r>
              <a:rPr lang="en-IN" dirty="0" smtClean="0">
                <a:latin typeface="Arial Rounded MT Bold" panose="020F0704030504030204" pitchFamily="34" charset="0"/>
              </a:rPr>
              <a:t>Fixed </a:t>
            </a:r>
            <a:r>
              <a:rPr lang="en-IN" dirty="0">
                <a:latin typeface="Arial Rounded MT Bold" panose="020F0704030504030204" pitchFamily="34" charset="0"/>
              </a:rPr>
              <a:t>expenses budget </a:t>
            </a:r>
            <a:r>
              <a:rPr lang="en-IN" dirty="0" smtClean="0">
                <a:latin typeface="Arial Rounded MT Bold" panose="020F0704030504030204" pitchFamily="34" charset="0"/>
              </a:rPr>
              <a:t> which is not  directly linked with  sales</a:t>
            </a:r>
          </a:p>
          <a:p>
            <a:pPr lvl="1" algn="just">
              <a:buSzPct val="120000"/>
            </a:pPr>
            <a:endParaRPr lang="en-IN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ClrTx/>
              <a:buSzPct val="120000"/>
              <a:buFont typeface="Arial" panose="020B0604020202020204" pitchFamily="34" charset="0"/>
              <a:buChar char="•"/>
            </a:pPr>
            <a:r>
              <a:rPr lang="en-IN" b="1" dirty="0" smtClean="0">
                <a:latin typeface="Arial Rounded MT Bold" panose="020F0704030504030204" pitchFamily="34" charset="0"/>
              </a:rPr>
              <a:t>RESPONSIBILITY &amp; APPROVED AUTHORITY :</a:t>
            </a:r>
          </a:p>
          <a:p>
            <a:pPr algn="just">
              <a:buClrTx/>
              <a:buSzPct val="120000"/>
            </a:pPr>
            <a:endParaRPr lang="en-IN" b="1" dirty="0" smtClean="0">
              <a:latin typeface="Arial Rounded MT Bold" panose="020F0704030504030204" pitchFamily="34" charset="0"/>
            </a:endParaRPr>
          </a:p>
          <a:p>
            <a:pPr marL="742950" lvl="1" indent="-285750" algn="just">
              <a:buSzPct val="120000"/>
              <a:buFont typeface="Wingdings" panose="05000000000000000000" pitchFamily="2" charset="2"/>
              <a:buChar char="Ø"/>
            </a:pPr>
            <a:r>
              <a:rPr lang="en-IN" dirty="0" smtClean="0">
                <a:latin typeface="Arial Rounded MT Bold" panose="020F0704030504030204" pitchFamily="34" charset="0"/>
              </a:rPr>
              <a:t>There </a:t>
            </a:r>
            <a:r>
              <a:rPr lang="en-IN" dirty="0">
                <a:latin typeface="Arial Rounded MT Bold" panose="020F0704030504030204" pitchFamily="34" charset="0"/>
              </a:rPr>
              <a:t>is defined process for respective </a:t>
            </a:r>
            <a:r>
              <a:rPr lang="en-IN" dirty="0" smtClean="0">
                <a:latin typeface="Arial Rounded MT Bold" panose="020F0704030504030204" pitchFamily="34" charset="0"/>
              </a:rPr>
              <a:t>areas primary </a:t>
            </a:r>
            <a:r>
              <a:rPr lang="en-IN" dirty="0">
                <a:latin typeface="Arial Rounded MT Bold" panose="020F0704030504030204" pitchFamily="34" charset="0"/>
              </a:rPr>
              <a:t>responsibility &amp; Approval </a:t>
            </a:r>
            <a:r>
              <a:rPr lang="en-IN" dirty="0" smtClean="0">
                <a:latin typeface="Arial Rounded MT Bold" panose="020F0704030504030204" pitchFamily="34" charset="0"/>
              </a:rPr>
              <a:t>Authority</a:t>
            </a:r>
          </a:p>
          <a:p>
            <a:pPr lvl="1" algn="just">
              <a:buSzPct val="120000"/>
            </a:pPr>
            <a:r>
              <a:rPr lang="en-IN" dirty="0" smtClean="0">
                <a:latin typeface="Arial Rounded MT Bold" panose="020F0704030504030204" pitchFamily="34" charset="0"/>
              </a:rPr>
              <a:t> </a:t>
            </a:r>
            <a:endParaRPr lang="en-IN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78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V="1">
            <a:off x="3421627" y="1484671"/>
            <a:ext cx="3048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SzPct val="120000"/>
            </a:pPr>
            <a:endParaRPr lang="en-IN" sz="6000" b="1" dirty="0" smtClean="0"/>
          </a:p>
          <a:p>
            <a:pPr algn="ctr">
              <a:buClrTx/>
              <a:buSzPct val="120000"/>
            </a:pP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6</a:t>
            </a:fld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445341" y="122578"/>
            <a:ext cx="8716224" cy="6320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Important Notes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Budget working should be done on  actual fact  &amp; based on cost benefit analysis only 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Budget </a:t>
            </a: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should be consider for recurring expenses only, i.e. no need to </a:t>
            </a: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</a:t>
            </a: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any one time small expenses in budget </a:t>
            </a: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While doing the budget working user should consider authenticate sales data </a:t>
            </a:r>
            <a:r>
              <a:rPr lang="en-US" sz="17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..e  final  revision circulated by Marketing only.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User should consider the preceding year expenses up to Nov month for draft budget</a:t>
            </a:r>
            <a:endParaRPr lang="en-US" sz="1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should do the analysis of preceding year  Non Budgeted Expenses for subsequent  year budget.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do  </a:t>
            </a: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 </a:t>
            </a: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revise </a:t>
            </a: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any final signed revenue budget once get singed from Management.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Revenue Budget </a:t>
            </a: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 not be Carry Forward for next </a:t>
            </a: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financial year 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Revenue Budget can be utilize against that respective signed item only </a:t>
            </a: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</a:t>
            </a: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i.e.  we should not utilize the budget  of X item for  Y  item.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revenue expenses PO should be align with signed budget only.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improvement budget will be monitor separately, since the same </a:t>
            </a: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 not  </a:t>
            </a: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</a:t>
            </a:r>
            <a:r>
              <a:rPr lang="en-US" sz="17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</a:t>
            </a: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signed revenue budget.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Budgeted amount shall not be consider as bench mark, i.e. negotiated  cost should be maximum in line  with Budget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en-US" sz="1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objective should be that bottom line should not be get affected 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13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7</a:t>
            </a:fld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1637731" y="169614"/>
            <a:ext cx="8714809" cy="6151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en-US" sz="2800" b="1" dirty="0" smtClean="0"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endParaRPr lang="en-US" sz="2400" b="1" dirty="0" smtClean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Pl. do the all budget working in describe format only.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arithmetic working should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formula &amp; working should be link with this.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budget working should get validate &amp; reviewed by as per AOP authorization matrix only.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budget 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 copy &amp; physical signed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be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match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budget working should share to 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accounts </a:t>
            </a:r>
            <a:r>
              <a:rPr lang="en-US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revived 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signed as per AOP authorization matrix only.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Revenue budget should be consider as per actual expenses is getting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incurred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that respective month only .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Don’ts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punch any amount as manually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Expenses should not be state way bifurcation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month, it should be based on actual utilization in that respective month.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Don’t share the soft &amp; hard copy of revenue budget to Accounts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 not reviewed by &amp; signed by authorized signatory.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198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45773" y="2538483"/>
            <a:ext cx="8825658" cy="1215315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 flipH="1">
            <a:off x="1045773" y="4777380"/>
            <a:ext cx="109182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E244-2BA3-48FA-B113-3F02193469F0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8917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265</TotalTime>
  <Words>529</Words>
  <Application>Microsoft Office PowerPoint</Application>
  <PresentationFormat>Widescreen</PresentationFormat>
  <Paragraphs>84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Rounded MT Bold</vt:lpstr>
      <vt:lpstr>Calibri</vt:lpstr>
      <vt:lpstr>Century Gothic</vt:lpstr>
      <vt:lpstr>Times New Roman</vt:lpstr>
      <vt:lpstr>Wingdings</vt:lpstr>
      <vt:lpstr>Wingdings 3</vt:lpstr>
      <vt:lpstr>Ion</vt:lpstr>
      <vt:lpstr>ADVIK HI TECH PVT. LTD</vt:lpstr>
      <vt:lpstr> AOP MEANS IN BUSINESS</vt:lpstr>
      <vt:lpstr>AOP FOCUSED</vt:lpstr>
      <vt:lpstr>ANNUAL OPRATING BUDGET FOCUSED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ADVIK HI TECH PVT. LTD</dc:title>
  <dc:creator>Vijay Kharche</dc:creator>
  <cp:lastModifiedBy>Santosh Taware</cp:lastModifiedBy>
  <cp:revision>42</cp:revision>
  <dcterms:created xsi:type="dcterms:W3CDTF">2017-12-04T13:17:10Z</dcterms:created>
  <dcterms:modified xsi:type="dcterms:W3CDTF">2019-12-17T04:10:08Z</dcterms:modified>
</cp:coreProperties>
</file>