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32"/>
  </p:notesMasterIdLst>
  <p:handoutMasterIdLst>
    <p:handoutMasterId r:id="rId33"/>
  </p:handoutMasterIdLst>
  <p:sldIdLst>
    <p:sldId id="325" r:id="rId2"/>
    <p:sldId id="326" r:id="rId3"/>
    <p:sldId id="296" r:id="rId4"/>
    <p:sldId id="295" r:id="rId5"/>
    <p:sldId id="322" r:id="rId6"/>
    <p:sldId id="291" r:id="rId7"/>
    <p:sldId id="319" r:id="rId8"/>
    <p:sldId id="297" r:id="rId9"/>
    <p:sldId id="329" r:id="rId10"/>
    <p:sldId id="298" r:id="rId11"/>
    <p:sldId id="321" r:id="rId12"/>
    <p:sldId id="328" r:id="rId13"/>
    <p:sldId id="327" r:id="rId14"/>
    <p:sldId id="333" r:id="rId15"/>
    <p:sldId id="334" r:id="rId16"/>
    <p:sldId id="331" r:id="rId17"/>
    <p:sldId id="301" r:id="rId18"/>
    <p:sldId id="320" r:id="rId19"/>
    <p:sldId id="299" r:id="rId20"/>
    <p:sldId id="300" r:id="rId21"/>
    <p:sldId id="316" r:id="rId22"/>
    <p:sldId id="307" r:id="rId23"/>
    <p:sldId id="309" r:id="rId24"/>
    <p:sldId id="318" r:id="rId25"/>
    <p:sldId id="324" r:id="rId26"/>
    <p:sldId id="317" r:id="rId27"/>
    <p:sldId id="278" r:id="rId28"/>
    <p:sldId id="311" r:id="rId29"/>
    <p:sldId id="312" r:id="rId30"/>
    <p:sldId id="313" r:id="rId31"/>
  </p:sldIdLst>
  <p:sldSz cx="9144000" cy="6858000" type="overhead"/>
  <p:notesSz cx="6858000" cy="9180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48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8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8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8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8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umimoji="1" sz="48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umimoji="1" sz="48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umimoji="1" sz="48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umimoji="1" sz="48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09">
          <p15:clr>
            <a:srgbClr val="A4A3A4"/>
          </p15:clr>
        </p15:guide>
        <p15:guide id="2" pos="20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1">
          <p15:clr>
            <a:srgbClr val="A4A3A4"/>
          </p15:clr>
        </p15:guide>
        <p15:guide id="2" pos="215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69696"/>
    <a:srgbClr val="660033"/>
    <a:srgbClr val="003399"/>
    <a:srgbClr val="336699"/>
    <a:srgbClr val="008080"/>
    <a:srgbClr val="0099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4660" autoAdjust="0"/>
  </p:normalViewPr>
  <p:slideViewPr>
    <p:cSldViewPr snapToGrid="0">
      <p:cViewPr varScale="1">
        <p:scale>
          <a:sx n="67" d="100"/>
          <a:sy n="67" d="100"/>
        </p:scale>
        <p:origin x="1392" y="48"/>
      </p:cViewPr>
      <p:guideLst>
        <p:guide orient="horz" pos="2609"/>
        <p:guide pos="20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28" d="100"/>
          <a:sy n="28" d="100"/>
        </p:scale>
        <p:origin x="-1266" y="-72"/>
      </p:cViewPr>
      <p:guideLst>
        <p:guide orient="horz" pos="2891"/>
        <p:guide pos="215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>
            <a:lvl1pPr algn="l">
              <a:defRPr kumimoji="0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Don Stout</a:t>
            </a:r>
          </a:p>
          <a:p>
            <a:pPr>
              <a:defRPr/>
            </a:pPr>
            <a:r>
              <a:rPr lang="en-US"/>
              <a:t>Saint Martin’s College</a:t>
            </a:r>
          </a:p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>
            <a:lvl1pPr algn="r">
              <a:defRPr kumimoji="0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MEM 650 Quality Control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b" anchorCtr="0" compatLnSpc="1">
            <a:prstTxWarp prst="textNoShape">
              <a:avLst/>
            </a:prstTxWarp>
          </a:bodyPr>
          <a:lstStyle>
            <a:lvl1pPr algn="l">
              <a:defRPr kumimoji="0" sz="1200" b="0">
                <a:solidFill>
                  <a:schemeClr val="tx1"/>
                </a:solidFill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en-US"/>
              <a:t>QA/QC Problem Solving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217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b" anchorCtr="0" compatLnSpc="1">
            <a:prstTxWarp prst="textNoShape">
              <a:avLst/>
            </a:prstTxWarp>
          </a:bodyPr>
          <a:lstStyle>
            <a:lvl1pPr algn="r">
              <a:defRPr kumimoji="0" sz="1200" b="0" smtClean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CAD54E1-B408-46EE-A043-13120107DC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2387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>
            <a:lvl1pPr algn="l">
              <a:defRPr kumimoji="0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9"/>
          <p:cNvSpPr>
            <a:spLocks noChangeArrowheads="1"/>
          </p:cNvSpPr>
          <p:nvPr>
            <p:ph type="sldImg" idx="2"/>
          </p:nvPr>
        </p:nvSpPr>
        <p:spPr bwMode="auto">
          <a:xfrm>
            <a:off x="1133475" y="687388"/>
            <a:ext cx="4591050" cy="3443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59275"/>
            <a:ext cx="5029200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>
            <a:lvl1pPr algn="r">
              <a:defRPr kumimoji="0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99F7531-3725-46D3-8C1F-31E837D78443}" type="datetime1">
              <a:rPr lang="en-US"/>
              <a:pPr>
                <a:defRPr/>
              </a:pPr>
              <a:t>7/25/2017</a:t>
            </a:fld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b" anchorCtr="0" compatLnSpc="1">
            <a:prstTxWarp prst="textNoShape">
              <a:avLst/>
            </a:prstTxWarp>
          </a:bodyPr>
          <a:lstStyle>
            <a:lvl1pPr algn="l">
              <a:defRPr kumimoji="0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217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9" tIns="45725" rIns="91449" bIns="45725" numCol="1" anchor="b" anchorCtr="0" compatLnSpc="1">
            <a:prstTxWarp prst="textNoShape">
              <a:avLst/>
            </a:prstTxWarp>
          </a:bodyPr>
          <a:lstStyle>
            <a:lvl1pPr algn="r">
              <a:defRPr kumimoji="0" sz="1200" b="0" smtClean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4D891F2-D41D-471A-BFAC-256C42D173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86944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C778E4DD-8906-42D7-ADA3-9FF18EC861C7}" type="datetime1">
              <a:rPr kumimoji="0" lang="en-US" altLang="en-US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 algn="r"/>
              <a:t>7/25/2017</a:t>
            </a:fld>
            <a:endParaRPr kumimoji="0" lang="en-US" altLang="en-US" sz="1200" b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7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BA809E05-AB65-49DF-824D-ADF53F1BD284}" type="slidenum">
              <a:rPr kumimoji="0" lang="en-US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algn="r"/>
              <a:t>5</a:t>
            </a:fld>
            <a:endParaRPr kumimoji="0" lang="en-US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60863"/>
            <a:ext cx="5029200" cy="413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r>
              <a:rPr lang="en-US" altLang="en-US" smtClean="0">
                <a:latin typeface="Arial" panose="020B0604020202020204" pitchFamily="34" charset="0"/>
              </a:rPr>
              <a:t>Pareto analysis uses an ordered histogram to highlight the major causes of quality problems.</a:t>
            </a:r>
          </a:p>
        </p:txBody>
      </p:sp>
      <p:sp>
        <p:nvSpPr>
          <p:cNvPr id="2150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3588" cy="3430587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551667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C33EBEA7-D4D4-4C82-8FB6-795003C2FAA5}" type="datetime1">
              <a:rPr kumimoji="0" lang="en-US" altLang="en-US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 algn="r"/>
              <a:t>7/25/2017</a:t>
            </a:fld>
            <a:endParaRPr kumimoji="0" lang="en-US" altLang="en-US" sz="1200" b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79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6AF4968F-D4ED-4D36-A6A5-A58759A8D857}" type="slidenum">
              <a:rPr kumimoji="0" lang="en-US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algn="r"/>
              <a:t>7</a:t>
            </a:fld>
            <a:endParaRPr kumimoji="0" lang="en-US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60863"/>
            <a:ext cx="5029200" cy="413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r>
              <a:rPr lang="en-US" altLang="en-US" smtClean="0">
                <a:latin typeface="Arial" panose="020B0604020202020204" pitchFamily="34" charset="0"/>
              </a:rPr>
              <a:t>Histograms are graphical frequency tables that visually capture and display the variation in a set of data.</a:t>
            </a:r>
          </a:p>
        </p:txBody>
      </p:sp>
      <p:sp>
        <p:nvSpPr>
          <p:cNvPr id="2458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3588" cy="3430587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698498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11252B6C-F95D-45F6-9824-8D84A7B48037}" type="datetime1">
              <a:rPr kumimoji="0" lang="en-US" altLang="en-US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 algn="r"/>
              <a:t>7/25/2017</a:t>
            </a:fld>
            <a:endParaRPr kumimoji="0" lang="en-US" altLang="en-US" sz="1200" b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699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B2EB31A8-0AF9-4676-8BB8-55459FF8E87C}" type="slidenum">
              <a:rPr kumimoji="0" lang="en-US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algn="r"/>
              <a:t>11</a:t>
            </a:fld>
            <a:endParaRPr kumimoji="0" lang="en-US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60863"/>
            <a:ext cx="5029200" cy="413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r>
              <a:rPr lang="en-US" altLang="en-US" smtClean="0">
                <a:latin typeface="Arial" panose="020B0604020202020204" pitchFamily="34" charset="0"/>
              </a:rPr>
              <a:t>A flowchart diagrams the steps in a process. Flowcharts help problem solvers better understand the process so they can highlight quality problems.</a:t>
            </a:r>
          </a:p>
        </p:txBody>
      </p:sp>
      <p:sp>
        <p:nvSpPr>
          <p:cNvPr id="2970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3588" cy="3430587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875302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03D61090-E729-424D-A339-C68263019CA2}" type="datetime1">
              <a:rPr kumimoji="0" lang="en-US" altLang="en-US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 algn="r"/>
              <a:t>7/25/2017</a:t>
            </a:fld>
            <a:endParaRPr kumimoji="0" lang="en-US" altLang="en-US" sz="1200" b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795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4AAD5D85-871C-4708-AB5E-4FD6D4E474E8}" type="slidenum">
              <a:rPr kumimoji="0" lang="en-US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algn="r"/>
              <a:t>14</a:t>
            </a:fld>
            <a:endParaRPr kumimoji="0" lang="en-US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79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5400" y="771525"/>
            <a:ext cx="4267200" cy="3200400"/>
          </a:xfrm>
          <a:ln w="12700" cap="flat">
            <a:solidFill>
              <a:schemeClr val="tx1"/>
            </a:solidFill>
          </a:ln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59275"/>
            <a:ext cx="5029200" cy="4133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12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12823546-2660-4E3E-8724-32F6B887555B}" type="datetime1">
              <a:rPr kumimoji="0" lang="en-US" altLang="en-US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 algn="r"/>
              <a:t>7/25/2017</a:t>
            </a:fld>
            <a:endParaRPr kumimoji="0" lang="en-US" altLang="en-US" sz="1200" b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5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8D9EFC61-ADB3-4F1B-B584-6674162FA143}" type="slidenum">
              <a:rPr kumimoji="0" lang="en-US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algn="r"/>
              <a:t>18</a:t>
            </a:fld>
            <a:endParaRPr kumimoji="0" lang="en-US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60863"/>
            <a:ext cx="5029200" cy="413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r>
              <a:rPr lang="en-US" altLang="en-US" smtClean="0">
                <a:latin typeface="Arial" panose="020B0604020202020204" pitchFamily="34" charset="0"/>
              </a:rPr>
              <a:t>A check sheet is a fact-finding tool used to collect data about quality problems.  A typical check sheet tallies the number of defects by previously identified categories.  The next step is to graph the defects per category in a histogram.</a:t>
            </a:r>
          </a:p>
        </p:txBody>
      </p:sp>
      <p:sp>
        <p:nvSpPr>
          <p:cNvPr id="38917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3588" cy="3430587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4027972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104BD5FE-F3AB-4089-8455-6E91A9FC1E35}" type="datetime1">
              <a:rPr kumimoji="0" lang="en-US" altLang="en-US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 algn="r"/>
              <a:t>7/25/2017</a:t>
            </a:fld>
            <a:endParaRPr kumimoji="0" lang="en-US" altLang="en-US" sz="1200" b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011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3F2DA2E1-F891-4FB7-AADF-C250176090AD}" type="slidenum">
              <a:rPr kumimoji="0" lang="en-US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algn="r"/>
              <a:t>21</a:t>
            </a:fld>
            <a:endParaRPr kumimoji="0" lang="en-US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01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5700" y="690563"/>
            <a:ext cx="4551363" cy="3413125"/>
          </a:xfrm>
          <a:ln w="12700" cap="flat">
            <a:solidFill>
              <a:schemeClr val="tx1"/>
            </a:solidFill>
          </a:ln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59275"/>
            <a:ext cx="5029200" cy="41322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r>
              <a:rPr lang="en-US" altLang="en-US" smtClean="0">
                <a:latin typeface="Arial" panose="020B0604020202020204" pitchFamily="34" charset="0"/>
              </a:rPr>
              <a:t>A cause-and-effect diagram, or fishbone diagram, is a chart showing the different categories of problem causes.</a:t>
            </a:r>
          </a:p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1180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319AF2A6-1E9C-4302-B373-2F5B0BD05415}" type="datetime1">
              <a:rPr kumimoji="0" lang="en-US" altLang="en-US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 algn="r"/>
              <a:t>7/25/2017</a:t>
            </a:fld>
            <a:endParaRPr kumimoji="0" lang="en-US" altLang="en-US" sz="1200" b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07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4E02B7CB-43EF-4702-A8FB-1C7F1405D135}" type="slidenum">
              <a:rPr kumimoji="0" lang="en-US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algn="r"/>
              <a:t>24</a:t>
            </a:fld>
            <a:endParaRPr kumimoji="0" lang="en-US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60863"/>
            <a:ext cx="5029200" cy="413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r>
              <a:rPr lang="en-US" altLang="en-US" smtClean="0">
                <a:latin typeface="Arial" panose="020B0604020202020204" pitchFamily="34" charset="0"/>
              </a:rPr>
              <a:t>Scatter diagrams and tightness of points plotted on the graph gives an indication of the strength of the relationship.  A cluster of points resembling a straight line indicates the strongest correlation between the variables.  In this graph, there is a strong positive correlation between x and y.</a:t>
            </a:r>
          </a:p>
        </p:txBody>
      </p:sp>
      <p:sp>
        <p:nvSpPr>
          <p:cNvPr id="4710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3588" cy="3430587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499729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9ECA6486-723C-4202-9F23-22B17C3291D1}" type="datetime1">
              <a:rPr kumimoji="0" lang="en-US" altLang="en-US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 algn="r"/>
              <a:t>7/25/2017</a:t>
            </a:fld>
            <a:endParaRPr kumimoji="0" lang="en-US" altLang="en-US" sz="1200" b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79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297F2E36-8AE4-4792-9EA9-AB2A57A50FF8}" type="slidenum">
              <a:rPr kumimoji="0" lang="en-US" altLang="en-US" sz="1200" b="0">
                <a:solidFill>
                  <a:schemeClr val="tx1"/>
                </a:solidFill>
                <a:latin typeface="Times New Roman" panose="02020603050405020304" pitchFamily="18" charset="0"/>
              </a:rPr>
              <a:pPr algn="r"/>
              <a:t>26</a:t>
            </a:fld>
            <a:endParaRPr kumimoji="0" lang="en-US" altLang="en-US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60863"/>
            <a:ext cx="5029200" cy="413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r>
              <a:rPr lang="en-US" altLang="en-US" smtClean="0">
                <a:latin typeface="Arial" panose="020B0604020202020204" pitchFamily="34" charset="0"/>
              </a:rPr>
              <a:t>Process control involves monitoring a production process and charting the results on a control chart. If  any  of  the points plotted falls outside the control limits, the process is out-of-control. </a:t>
            </a:r>
          </a:p>
        </p:txBody>
      </p:sp>
      <p:sp>
        <p:nvSpPr>
          <p:cNvPr id="5018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3588" cy="3430587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61027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226060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1411288" y="647700"/>
            <a:ext cx="7732712" cy="1524000"/>
          </a:xfrm>
        </p:spPr>
        <p:txBody>
          <a:bodyPr anchor="b"/>
          <a:lstStyle>
            <a:lvl1pPr>
              <a:lnSpc>
                <a:spcPct val="80000"/>
              </a:lnSpc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886200" y="2362200"/>
            <a:ext cx="4572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Quality Improvement: Problem Solving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F08E9BA-5FB2-4543-B0A2-C5BEF5539E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950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Quality Improvement: Problem Solving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2C62A01-20B9-4B04-A148-010ED2CCA8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6788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8938" y="419100"/>
            <a:ext cx="2119312" cy="6075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419100"/>
            <a:ext cx="6205538" cy="6075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Quality Improvement: Problem Solving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4EF88C-2EAF-4B87-9DA6-7248AE3733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8830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Quality Improvement: Problem Solving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24BB8B-6A96-4DEE-B95E-E1E6EDAEFC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250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Quality Improvement: Problem Solving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EA3562-3652-4039-81D7-689C9D8AEF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926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81150"/>
            <a:ext cx="4162425" cy="4913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825" y="1581150"/>
            <a:ext cx="4162425" cy="4913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Quality Improvement: Problem Solving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D8AB7F-A5CD-4D14-816B-6C50F2FC93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7249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Quality Improvement: Problem Solving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562E99-4099-41D6-A11B-136D02306F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813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Quality Improvement: Problem Solving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81ED28-887B-4F44-840F-84E34A3207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2733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Quality Improvement: Problem Solving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4B8015-010E-48B4-999C-D16151C5F6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1698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Quality Improvement: Problem Solving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6F9D65-8D64-4131-9A84-B4697F3139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88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Quality Improvement: Problem Solving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0210EC-88DD-436B-8165-7522DDB800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930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9100"/>
            <a:ext cx="6934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81150"/>
            <a:ext cx="8477250" cy="491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hlink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19450" y="6583363"/>
            <a:ext cx="2895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600" b="0">
                <a:solidFill>
                  <a:schemeClr val="hlink"/>
                </a:solidFill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en-US"/>
              <a:t>Quality Improvement: Problem Solving</a:t>
            </a:r>
            <a:endParaRPr lang="en-US" sz="1400"/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solidFill>
                  <a:schemeClr val="hlink"/>
                </a:solidFill>
              </a:defRPr>
            </a:lvl1pPr>
          </a:lstStyle>
          <a:p>
            <a:pPr>
              <a:defRPr/>
            </a:pPr>
            <a:fld id="{7A621CF4-49DA-400B-AA79-5A8A8AFDB2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3850" y="304800"/>
            <a:ext cx="8553450" cy="6229350"/>
          </a:xfrm>
          <a:prstGeom prst="rect">
            <a:avLst/>
          </a:prstGeom>
          <a:noFill/>
          <a:ln w="635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hf sldNum="0" hdr="0" dt="0"/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Wingdings" panose="05000000000000000000" pitchFamily="2" charset="2"/>
        <a:buChar char="u"/>
        <a:defRPr kumimoji="1" sz="3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Char char="•"/>
        <a:defRPr kumimoji="1" sz="3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Char char="•"/>
        <a:defRPr kumimoji="1" sz="3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8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8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8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8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Quality Improvement: Problem Solving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Quality Tools</a:t>
            </a:r>
          </a:p>
        </p:txBody>
      </p:sp>
      <p:sp>
        <p:nvSpPr>
          <p:cNvPr id="1638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Problem </a:t>
            </a:r>
            <a:r>
              <a:rPr lang="en-US" altLang="en-US" dirty="0" smtClean="0"/>
              <a:t>Solving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mtClean="0">
                <a:effectLst/>
              </a:rPr>
              <a:t>Flowchart</a:t>
            </a:r>
            <a:endParaRPr lang="en-US" smtClean="0"/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3606800" y="1435100"/>
            <a:ext cx="1816100" cy="9779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2800">
                <a:solidFill>
                  <a:schemeClr val="accent1"/>
                </a:solidFill>
                <a:latin typeface="Arial" charset="0"/>
              </a:rPr>
              <a:t>Activity</a:t>
            </a:r>
            <a:endParaRPr lang="en-US" sz="2800" b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66564" name="AutoShape 4"/>
          <p:cNvSpPr>
            <a:spLocks noChangeArrowheads="1"/>
          </p:cNvSpPr>
          <p:nvPr/>
        </p:nvSpPr>
        <p:spPr bwMode="auto">
          <a:xfrm>
            <a:off x="3533775" y="3111500"/>
            <a:ext cx="1965325" cy="1968500"/>
          </a:xfrm>
          <a:prstGeom prst="diamond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2400">
                <a:solidFill>
                  <a:schemeClr val="accent1"/>
                </a:solidFill>
                <a:latin typeface="Arial" charset="0"/>
              </a:rPr>
              <a:t>Decision</a:t>
            </a:r>
            <a:endParaRPr lang="en-US" sz="2000" b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27654" name="Line 5"/>
          <p:cNvSpPr>
            <a:spLocks noChangeShapeType="1"/>
          </p:cNvSpPr>
          <p:nvPr/>
        </p:nvSpPr>
        <p:spPr bwMode="auto">
          <a:xfrm>
            <a:off x="5505450" y="409575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Line 6"/>
          <p:cNvSpPr>
            <a:spLocks noChangeShapeType="1"/>
          </p:cNvSpPr>
          <p:nvPr/>
        </p:nvSpPr>
        <p:spPr bwMode="auto">
          <a:xfrm>
            <a:off x="4514850" y="508635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6175375" y="3668713"/>
            <a:ext cx="622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000" b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Yes</a:t>
            </a:r>
            <a:endParaRPr lang="en-US" sz="2000" b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66568" name="Rectangle 8"/>
          <p:cNvSpPr>
            <a:spLocks noChangeArrowheads="1"/>
          </p:cNvSpPr>
          <p:nvPr/>
        </p:nvSpPr>
        <p:spPr bwMode="auto">
          <a:xfrm>
            <a:off x="4575175" y="5268913"/>
            <a:ext cx="509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000" b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No</a:t>
            </a:r>
            <a:endParaRPr lang="en-US" sz="2000" b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7248525" y="5899150"/>
            <a:ext cx="1503363" cy="381000"/>
          </a:xfrm>
          <a:prstGeom prst="rect">
            <a:avLst/>
          </a:prstGeom>
          <a:noFill/>
          <a:ln w="952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kumimoji="0" lang="en-US" sz="2800" b="0" baseline="6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7 Quality Tools</a:t>
            </a:r>
            <a:endParaRPr kumimoji="0" lang="en-US" sz="2800" b="0">
              <a:solidFill>
                <a:schemeClr val="accent2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 Flowchart</a:t>
            </a:r>
          </a:p>
        </p:txBody>
      </p:sp>
      <p:sp>
        <p:nvSpPr>
          <p:cNvPr id="28676" name="Oval 5"/>
          <p:cNvSpPr>
            <a:spLocks noChangeArrowheads="1"/>
          </p:cNvSpPr>
          <p:nvPr/>
        </p:nvSpPr>
        <p:spPr bwMode="auto">
          <a:xfrm>
            <a:off x="996950" y="2673350"/>
            <a:ext cx="520700" cy="520700"/>
          </a:xfrm>
          <a:prstGeom prst="ellipse">
            <a:avLst/>
          </a:prstGeom>
          <a:solidFill>
            <a:srgbClr val="B760F9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2292350" y="2673350"/>
            <a:ext cx="825500" cy="520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28678" name="Rectangle 7"/>
          <p:cNvSpPr>
            <a:spLocks noChangeArrowheads="1"/>
          </p:cNvSpPr>
          <p:nvPr/>
        </p:nvSpPr>
        <p:spPr bwMode="auto">
          <a:xfrm>
            <a:off x="3892550" y="2673350"/>
            <a:ext cx="825500" cy="520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28679" name="AutoShape 8"/>
          <p:cNvSpPr>
            <a:spLocks noChangeArrowheads="1"/>
          </p:cNvSpPr>
          <p:nvPr/>
        </p:nvSpPr>
        <p:spPr bwMode="auto">
          <a:xfrm>
            <a:off x="5568950" y="2597150"/>
            <a:ext cx="901700" cy="673100"/>
          </a:xfrm>
          <a:prstGeom prst="diamond">
            <a:avLst/>
          </a:prstGeom>
          <a:solidFill>
            <a:srgbClr val="A2FFA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28680" name="Rectangle 9"/>
          <p:cNvSpPr>
            <a:spLocks noChangeArrowheads="1"/>
          </p:cNvSpPr>
          <p:nvPr/>
        </p:nvSpPr>
        <p:spPr bwMode="auto">
          <a:xfrm>
            <a:off x="7321550" y="2597150"/>
            <a:ext cx="825500" cy="520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28681" name="Rectangle 10"/>
          <p:cNvSpPr>
            <a:spLocks noChangeArrowheads="1"/>
          </p:cNvSpPr>
          <p:nvPr/>
        </p:nvSpPr>
        <p:spPr bwMode="auto">
          <a:xfrm>
            <a:off x="7321550" y="4044950"/>
            <a:ext cx="825500" cy="520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28682" name="Rectangle 11"/>
          <p:cNvSpPr>
            <a:spLocks noChangeArrowheads="1"/>
          </p:cNvSpPr>
          <p:nvPr/>
        </p:nvSpPr>
        <p:spPr bwMode="auto">
          <a:xfrm>
            <a:off x="5645150" y="4044950"/>
            <a:ext cx="825500" cy="520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28683" name="Oval 12"/>
          <p:cNvSpPr>
            <a:spLocks noChangeArrowheads="1"/>
          </p:cNvSpPr>
          <p:nvPr/>
        </p:nvSpPr>
        <p:spPr bwMode="auto">
          <a:xfrm>
            <a:off x="7473950" y="5340350"/>
            <a:ext cx="520700" cy="520700"/>
          </a:xfrm>
          <a:prstGeom prst="ellipse">
            <a:avLst/>
          </a:prstGeom>
          <a:solidFill>
            <a:srgbClr val="B760F9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28684" name="AutoShape 13"/>
          <p:cNvSpPr>
            <a:spLocks noChangeArrowheads="1"/>
          </p:cNvSpPr>
          <p:nvPr/>
        </p:nvSpPr>
        <p:spPr bwMode="auto">
          <a:xfrm>
            <a:off x="5645150" y="5340350"/>
            <a:ext cx="901700" cy="673100"/>
          </a:xfrm>
          <a:prstGeom prst="diamond">
            <a:avLst/>
          </a:prstGeom>
          <a:solidFill>
            <a:srgbClr val="A2FFA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28685" name="Freeform 14"/>
          <p:cNvSpPr>
            <a:spLocks/>
          </p:cNvSpPr>
          <p:nvPr/>
        </p:nvSpPr>
        <p:spPr bwMode="auto">
          <a:xfrm>
            <a:off x="1600200" y="2895600"/>
            <a:ext cx="611188" cy="1588"/>
          </a:xfrm>
          <a:custGeom>
            <a:avLst/>
            <a:gdLst>
              <a:gd name="T0" fmla="*/ 0 w 385"/>
              <a:gd name="T1" fmla="*/ 0 h 1"/>
              <a:gd name="T2" fmla="*/ 2147483646 w 385"/>
              <a:gd name="T3" fmla="*/ 0 h 1"/>
              <a:gd name="T4" fmla="*/ 0 60000 65536"/>
              <a:gd name="T5" fmla="*/ 0 60000 65536"/>
              <a:gd name="T6" fmla="*/ 0 w 385"/>
              <a:gd name="T7" fmla="*/ 0 h 1"/>
              <a:gd name="T8" fmla="*/ 385 w 38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5" h="1">
                <a:moveTo>
                  <a:pt x="0" y="0"/>
                </a:moveTo>
                <a:lnTo>
                  <a:pt x="38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Freeform 15"/>
          <p:cNvSpPr>
            <a:spLocks/>
          </p:cNvSpPr>
          <p:nvPr/>
        </p:nvSpPr>
        <p:spPr bwMode="auto">
          <a:xfrm>
            <a:off x="3200400" y="2971800"/>
            <a:ext cx="611188" cy="1588"/>
          </a:xfrm>
          <a:custGeom>
            <a:avLst/>
            <a:gdLst>
              <a:gd name="T0" fmla="*/ 0 w 385"/>
              <a:gd name="T1" fmla="*/ 0 h 1"/>
              <a:gd name="T2" fmla="*/ 2147483646 w 385"/>
              <a:gd name="T3" fmla="*/ 0 h 1"/>
              <a:gd name="T4" fmla="*/ 0 60000 65536"/>
              <a:gd name="T5" fmla="*/ 0 60000 65536"/>
              <a:gd name="T6" fmla="*/ 0 w 385"/>
              <a:gd name="T7" fmla="*/ 0 h 1"/>
              <a:gd name="T8" fmla="*/ 385 w 38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5" h="1">
                <a:moveTo>
                  <a:pt x="0" y="0"/>
                </a:moveTo>
                <a:lnTo>
                  <a:pt x="38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Freeform 16"/>
          <p:cNvSpPr>
            <a:spLocks/>
          </p:cNvSpPr>
          <p:nvPr/>
        </p:nvSpPr>
        <p:spPr bwMode="auto">
          <a:xfrm>
            <a:off x="4876800" y="2971800"/>
            <a:ext cx="611188" cy="1588"/>
          </a:xfrm>
          <a:custGeom>
            <a:avLst/>
            <a:gdLst>
              <a:gd name="T0" fmla="*/ 0 w 385"/>
              <a:gd name="T1" fmla="*/ 0 h 1"/>
              <a:gd name="T2" fmla="*/ 2147483646 w 385"/>
              <a:gd name="T3" fmla="*/ 0 h 1"/>
              <a:gd name="T4" fmla="*/ 0 60000 65536"/>
              <a:gd name="T5" fmla="*/ 0 60000 65536"/>
              <a:gd name="T6" fmla="*/ 0 w 385"/>
              <a:gd name="T7" fmla="*/ 0 h 1"/>
              <a:gd name="T8" fmla="*/ 385 w 38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5" h="1">
                <a:moveTo>
                  <a:pt x="0" y="0"/>
                </a:moveTo>
                <a:lnTo>
                  <a:pt x="38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Freeform 17"/>
          <p:cNvSpPr>
            <a:spLocks/>
          </p:cNvSpPr>
          <p:nvPr/>
        </p:nvSpPr>
        <p:spPr bwMode="auto">
          <a:xfrm>
            <a:off x="6629400" y="2971800"/>
            <a:ext cx="611188" cy="1588"/>
          </a:xfrm>
          <a:custGeom>
            <a:avLst/>
            <a:gdLst>
              <a:gd name="T0" fmla="*/ 0 w 385"/>
              <a:gd name="T1" fmla="*/ 0 h 1"/>
              <a:gd name="T2" fmla="*/ 2147483646 w 385"/>
              <a:gd name="T3" fmla="*/ 0 h 1"/>
              <a:gd name="T4" fmla="*/ 0 60000 65536"/>
              <a:gd name="T5" fmla="*/ 0 60000 65536"/>
              <a:gd name="T6" fmla="*/ 0 w 385"/>
              <a:gd name="T7" fmla="*/ 0 h 1"/>
              <a:gd name="T8" fmla="*/ 385 w 38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5" h="1">
                <a:moveTo>
                  <a:pt x="0" y="0"/>
                </a:moveTo>
                <a:lnTo>
                  <a:pt x="38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Freeform 18"/>
          <p:cNvSpPr>
            <a:spLocks/>
          </p:cNvSpPr>
          <p:nvPr/>
        </p:nvSpPr>
        <p:spPr bwMode="auto">
          <a:xfrm>
            <a:off x="7772400" y="4648200"/>
            <a:ext cx="1588" cy="611188"/>
          </a:xfrm>
          <a:custGeom>
            <a:avLst/>
            <a:gdLst>
              <a:gd name="T0" fmla="*/ 0 w 1"/>
              <a:gd name="T1" fmla="*/ 0 h 385"/>
              <a:gd name="T2" fmla="*/ 0 w 1"/>
              <a:gd name="T3" fmla="*/ 2147483646 h 385"/>
              <a:gd name="T4" fmla="*/ 0 60000 65536"/>
              <a:gd name="T5" fmla="*/ 0 60000 65536"/>
              <a:gd name="T6" fmla="*/ 0 w 1"/>
              <a:gd name="T7" fmla="*/ 0 h 385"/>
              <a:gd name="T8" fmla="*/ 1 w 1"/>
              <a:gd name="T9" fmla="*/ 385 h 38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85">
                <a:moveTo>
                  <a:pt x="0" y="0"/>
                </a:moveTo>
                <a:lnTo>
                  <a:pt x="0" y="38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Freeform 19"/>
          <p:cNvSpPr>
            <a:spLocks/>
          </p:cNvSpPr>
          <p:nvPr/>
        </p:nvSpPr>
        <p:spPr bwMode="auto">
          <a:xfrm>
            <a:off x="7696200" y="3276600"/>
            <a:ext cx="1588" cy="611188"/>
          </a:xfrm>
          <a:custGeom>
            <a:avLst/>
            <a:gdLst>
              <a:gd name="T0" fmla="*/ 0 w 1"/>
              <a:gd name="T1" fmla="*/ 0 h 385"/>
              <a:gd name="T2" fmla="*/ 0 w 1"/>
              <a:gd name="T3" fmla="*/ 2147483646 h 385"/>
              <a:gd name="T4" fmla="*/ 0 60000 65536"/>
              <a:gd name="T5" fmla="*/ 0 60000 65536"/>
              <a:gd name="T6" fmla="*/ 0 w 1"/>
              <a:gd name="T7" fmla="*/ 0 h 385"/>
              <a:gd name="T8" fmla="*/ 1 w 1"/>
              <a:gd name="T9" fmla="*/ 385 h 38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85">
                <a:moveTo>
                  <a:pt x="0" y="0"/>
                </a:moveTo>
                <a:lnTo>
                  <a:pt x="0" y="38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Freeform 20"/>
          <p:cNvSpPr>
            <a:spLocks/>
          </p:cNvSpPr>
          <p:nvPr/>
        </p:nvSpPr>
        <p:spPr bwMode="auto">
          <a:xfrm>
            <a:off x="6019800" y="3352800"/>
            <a:ext cx="1588" cy="611188"/>
          </a:xfrm>
          <a:custGeom>
            <a:avLst/>
            <a:gdLst>
              <a:gd name="T0" fmla="*/ 0 w 1"/>
              <a:gd name="T1" fmla="*/ 0 h 385"/>
              <a:gd name="T2" fmla="*/ 0 w 1"/>
              <a:gd name="T3" fmla="*/ 2147483646 h 385"/>
              <a:gd name="T4" fmla="*/ 0 60000 65536"/>
              <a:gd name="T5" fmla="*/ 0 60000 65536"/>
              <a:gd name="T6" fmla="*/ 0 w 1"/>
              <a:gd name="T7" fmla="*/ 0 h 385"/>
              <a:gd name="T8" fmla="*/ 1 w 1"/>
              <a:gd name="T9" fmla="*/ 385 h 38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85">
                <a:moveTo>
                  <a:pt x="0" y="0"/>
                </a:moveTo>
                <a:lnTo>
                  <a:pt x="0" y="38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Freeform 21"/>
          <p:cNvSpPr>
            <a:spLocks/>
          </p:cNvSpPr>
          <p:nvPr/>
        </p:nvSpPr>
        <p:spPr bwMode="auto">
          <a:xfrm>
            <a:off x="6096000" y="4648200"/>
            <a:ext cx="1588" cy="611188"/>
          </a:xfrm>
          <a:custGeom>
            <a:avLst/>
            <a:gdLst>
              <a:gd name="T0" fmla="*/ 0 w 1"/>
              <a:gd name="T1" fmla="*/ 0 h 385"/>
              <a:gd name="T2" fmla="*/ 0 w 1"/>
              <a:gd name="T3" fmla="*/ 2147483646 h 385"/>
              <a:gd name="T4" fmla="*/ 0 60000 65536"/>
              <a:gd name="T5" fmla="*/ 0 60000 65536"/>
              <a:gd name="T6" fmla="*/ 0 w 1"/>
              <a:gd name="T7" fmla="*/ 0 h 385"/>
              <a:gd name="T8" fmla="*/ 1 w 1"/>
              <a:gd name="T9" fmla="*/ 385 h 38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85">
                <a:moveTo>
                  <a:pt x="0" y="0"/>
                </a:moveTo>
                <a:lnTo>
                  <a:pt x="0" y="38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Freeform 22"/>
          <p:cNvSpPr>
            <a:spLocks/>
          </p:cNvSpPr>
          <p:nvPr/>
        </p:nvSpPr>
        <p:spPr bwMode="auto">
          <a:xfrm>
            <a:off x="4343400" y="3352800"/>
            <a:ext cx="1220788" cy="2363788"/>
          </a:xfrm>
          <a:custGeom>
            <a:avLst/>
            <a:gdLst>
              <a:gd name="T0" fmla="*/ 2147483646 w 769"/>
              <a:gd name="T1" fmla="*/ 2147483646 h 1489"/>
              <a:gd name="T2" fmla="*/ 0 w 769"/>
              <a:gd name="T3" fmla="*/ 2147483646 h 1489"/>
              <a:gd name="T4" fmla="*/ 0 w 769"/>
              <a:gd name="T5" fmla="*/ 0 h 1489"/>
              <a:gd name="T6" fmla="*/ 0 60000 65536"/>
              <a:gd name="T7" fmla="*/ 0 60000 65536"/>
              <a:gd name="T8" fmla="*/ 0 60000 65536"/>
              <a:gd name="T9" fmla="*/ 0 w 769"/>
              <a:gd name="T10" fmla="*/ 0 h 1489"/>
              <a:gd name="T11" fmla="*/ 769 w 769"/>
              <a:gd name="T12" fmla="*/ 1489 h 14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9" h="1489">
                <a:moveTo>
                  <a:pt x="768" y="1488"/>
                </a:moveTo>
                <a:lnTo>
                  <a:pt x="0" y="148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Freeform 23"/>
          <p:cNvSpPr>
            <a:spLocks/>
          </p:cNvSpPr>
          <p:nvPr/>
        </p:nvSpPr>
        <p:spPr bwMode="auto">
          <a:xfrm>
            <a:off x="6781800" y="5715000"/>
            <a:ext cx="611188" cy="1588"/>
          </a:xfrm>
          <a:custGeom>
            <a:avLst/>
            <a:gdLst>
              <a:gd name="T0" fmla="*/ 0 w 385"/>
              <a:gd name="T1" fmla="*/ 0 h 1"/>
              <a:gd name="T2" fmla="*/ 2147483646 w 385"/>
              <a:gd name="T3" fmla="*/ 0 h 1"/>
              <a:gd name="T4" fmla="*/ 0 60000 65536"/>
              <a:gd name="T5" fmla="*/ 0 60000 65536"/>
              <a:gd name="T6" fmla="*/ 0 w 385"/>
              <a:gd name="T7" fmla="*/ 0 h 1"/>
              <a:gd name="T8" fmla="*/ 385 w 38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5" h="1">
                <a:moveTo>
                  <a:pt x="0" y="0"/>
                </a:moveTo>
                <a:lnTo>
                  <a:pt x="38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100008" tIns="50004" rIns="100008" bIns="50004" anchor="t"/>
          <a:lstStyle/>
          <a:p>
            <a:pPr>
              <a:defRPr/>
            </a:pPr>
            <a:r>
              <a:rPr lang="en-US" smtClean="0"/>
              <a:t>Flow Diagrams</a:t>
            </a:r>
          </a:p>
        </p:txBody>
      </p:sp>
      <p:pic>
        <p:nvPicPr>
          <p:cNvPr id="30724" name="Picture 3" descr="wor1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1470025"/>
            <a:ext cx="7788275" cy="463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pic>
        <p:nvPicPr>
          <p:cNvPr id="31747" name="Picture 2" descr="pfwebdg check process fl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73125"/>
            <a:ext cx="6858000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19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100008" tIns="50004" rIns="100008" bIns="50004" anchor="t"/>
          <a:lstStyle/>
          <a:p>
            <a:pPr>
              <a:defRPr/>
            </a:pPr>
            <a:r>
              <a:rPr lang="en-US" smtClean="0"/>
              <a:t>Flow Diagrams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75" tIns="44444" rIns="90475" bIns="44444"/>
          <a:lstStyle/>
          <a:p>
            <a:pPr>
              <a:defRPr/>
            </a:pPr>
            <a:r>
              <a:rPr lang="en-US" smtClean="0"/>
              <a:t>Process Chart Symbols</a:t>
            </a:r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1931988" y="3276600"/>
            <a:ext cx="735012" cy="609600"/>
          </a:xfrm>
          <a:prstGeom prst="rightArrow">
            <a:avLst>
              <a:gd name="adj1" fmla="val 50000"/>
              <a:gd name="adj2" fmla="val 60337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 rot="10800000" flipH="1">
            <a:off x="1981200" y="4876800"/>
            <a:ext cx="592138" cy="660400"/>
          </a:xfrm>
          <a:prstGeom prst="triangle">
            <a:avLst>
              <a:gd name="adj" fmla="val 49958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1981200" y="1828800"/>
            <a:ext cx="609600" cy="61595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2017713" y="2711450"/>
            <a:ext cx="406400" cy="3302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2819400" y="1933575"/>
            <a:ext cx="193675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75" tIns="44444" rIns="90475" bIns="44444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0"/>
              <a:t>Operations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2819400" y="2562225"/>
            <a:ext cx="18161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75" tIns="44444" rIns="90475" bIns="44444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0"/>
              <a:t>Inspection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2819400" y="3400425"/>
            <a:ext cx="249237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75" tIns="44444" rIns="90475" bIns="44444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0"/>
              <a:t>Transportation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2819400" y="4162425"/>
            <a:ext cx="1103313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75" tIns="44444" rIns="90475" bIns="44444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0"/>
              <a:t>Delay</a:t>
            </a: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2819400" y="4943475"/>
            <a:ext cx="1439863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75" tIns="44444" rIns="90475" bIns="44444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0"/>
              <a:t>Storage</a:t>
            </a: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1936750" y="4030663"/>
            <a:ext cx="203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32781" name="Freeform 13"/>
          <p:cNvSpPr>
            <a:spLocks/>
          </p:cNvSpPr>
          <p:nvPr/>
        </p:nvSpPr>
        <p:spPr bwMode="auto">
          <a:xfrm>
            <a:off x="2057400" y="4040188"/>
            <a:ext cx="460375" cy="611187"/>
          </a:xfrm>
          <a:custGeom>
            <a:avLst/>
            <a:gdLst>
              <a:gd name="T0" fmla="*/ 2147483646 w 290"/>
              <a:gd name="T1" fmla="*/ 0 h 385"/>
              <a:gd name="T2" fmla="*/ 2147483646 w 290"/>
              <a:gd name="T3" fmla="*/ 2147483646 h 385"/>
              <a:gd name="T4" fmla="*/ 2147483646 w 290"/>
              <a:gd name="T5" fmla="*/ 2147483646 h 385"/>
              <a:gd name="T6" fmla="*/ 2147483646 w 290"/>
              <a:gd name="T7" fmla="*/ 2147483646 h 385"/>
              <a:gd name="T8" fmla="*/ 2147483646 w 290"/>
              <a:gd name="T9" fmla="*/ 2147483646 h 385"/>
              <a:gd name="T10" fmla="*/ 2147483646 w 290"/>
              <a:gd name="T11" fmla="*/ 2147483646 h 385"/>
              <a:gd name="T12" fmla="*/ 2147483646 w 290"/>
              <a:gd name="T13" fmla="*/ 2147483646 h 385"/>
              <a:gd name="T14" fmla="*/ 2147483646 w 290"/>
              <a:gd name="T15" fmla="*/ 2147483646 h 385"/>
              <a:gd name="T16" fmla="*/ 2147483646 w 290"/>
              <a:gd name="T17" fmla="*/ 2147483646 h 385"/>
              <a:gd name="T18" fmla="*/ 2147483646 w 290"/>
              <a:gd name="T19" fmla="*/ 2147483646 h 385"/>
              <a:gd name="T20" fmla="*/ 2147483646 w 290"/>
              <a:gd name="T21" fmla="*/ 2147483646 h 385"/>
              <a:gd name="T22" fmla="*/ 2147483646 w 290"/>
              <a:gd name="T23" fmla="*/ 2147483646 h 385"/>
              <a:gd name="T24" fmla="*/ 2147483646 w 290"/>
              <a:gd name="T25" fmla="*/ 2147483646 h 385"/>
              <a:gd name="T26" fmla="*/ 2147483646 w 290"/>
              <a:gd name="T27" fmla="*/ 2147483646 h 385"/>
              <a:gd name="T28" fmla="*/ 2147483646 w 290"/>
              <a:gd name="T29" fmla="*/ 2147483646 h 385"/>
              <a:gd name="T30" fmla="*/ 2147483646 w 290"/>
              <a:gd name="T31" fmla="*/ 2147483646 h 385"/>
              <a:gd name="T32" fmla="*/ 2147483646 w 290"/>
              <a:gd name="T33" fmla="*/ 2147483646 h 385"/>
              <a:gd name="T34" fmla="*/ 0 w 290"/>
              <a:gd name="T35" fmla="*/ 2147483646 h 385"/>
              <a:gd name="T36" fmla="*/ 0 w 290"/>
              <a:gd name="T37" fmla="*/ 0 h 385"/>
              <a:gd name="T38" fmla="*/ 2147483646 w 290"/>
              <a:gd name="T39" fmla="*/ 0 h 38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90"/>
              <a:gd name="T61" fmla="*/ 0 h 385"/>
              <a:gd name="T62" fmla="*/ 290 w 290"/>
              <a:gd name="T63" fmla="*/ 385 h 38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90" h="385">
                <a:moveTo>
                  <a:pt x="144" y="0"/>
                </a:moveTo>
                <a:lnTo>
                  <a:pt x="172" y="4"/>
                </a:lnTo>
                <a:lnTo>
                  <a:pt x="200" y="14"/>
                </a:lnTo>
                <a:lnTo>
                  <a:pt x="226" y="33"/>
                </a:lnTo>
                <a:lnTo>
                  <a:pt x="246" y="56"/>
                </a:lnTo>
                <a:lnTo>
                  <a:pt x="264" y="84"/>
                </a:lnTo>
                <a:lnTo>
                  <a:pt x="276" y="117"/>
                </a:lnTo>
                <a:lnTo>
                  <a:pt x="286" y="154"/>
                </a:lnTo>
                <a:lnTo>
                  <a:pt x="289" y="192"/>
                </a:lnTo>
                <a:lnTo>
                  <a:pt x="286" y="229"/>
                </a:lnTo>
                <a:lnTo>
                  <a:pt x="276" y="267"/>
                </a:lnTo>
                <a:lnTo>
                  <a:pt x="264" y="300"/>
                </a:lnTo>
                <a:lnTo>
                  <a:pt x="246" y="328"/>
                </a:lnTo>
                <a:lnTo>
                  <a:pt x="226" y="351"/>
                </a:lnTo>
                <a:lnTo>
                  <a:pt x="200" y="370"/>
                </a:lnTo>
                <a:lnTo>
                  <a:pt x="172" y="379"/>
                </a:lnTo>
                <a:lnTo>
                  <a:pt x="144" y="384"/>
                </a:lnTo>
                <a:lnTo>
                  <a:pt x="0" y="384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solidFill>
            <a:schemeClr val="accent2"/>
          </a:solidFill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2782" name="Freeform 14"/>
          <p:cNvSpPr>
            <a:spLocks/>
          </p:cNvSpPr>
          <p:nvPr/>
        </p:nvSpPr>
        <p:spPr bwMode="auto">
          <a:xfrm>
            <a:off x="1981200" y="2667000"/>
            <a:ext cx="611188" cy="458788"/>
          </a:xfrm>
          <a:custGeom>
            <a:avLst/>
            <a:gdLst>
              <a:gd name="T0" fmla="*/ 0 w 385"/>
              <a:gd name="T1" fmla="*/ 0 h 289"/>
              <a:gd name="T2" fmla="*/ 0 w 385"/>
              <a:gd name="T3" fmla="*/ 2147483646 h 289"/>
              <a:gd name="T4" fmla="*/ 2147483646 w 385"/>
              <a:gd name="T5" fmla="*/ 2147483646 h 289"/>
              <a:gd name="T6" fmla="*/ 2147483646 w 385"/>
              <a:gd name="T7" fmla="*/ 0 h 289"/>
              <a:gd name="T8" fmla="*/ 0 w 385"/>
              <a:gd name="T9" fmla="*/ 0 h 2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5"/>
              <a:gd name="T16" fmla="*/ 0 h 289"/>
              <a:gd name="T17" fmla="*/ 385 w 385"/>
              <a:gd name="T18" fmla="*/ 289 h 28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5" h="289">
                <a:moveTo>
                  <a:pt x="0" y="0"/>
                </a:moveTo>
                <a:lnTo>
                  <a:pt x="0" y="288"/>
                </a:lnTo>
                <a:lnTo>
                  <a:pt x="384" y="288"/>
                </a:lnTo>
                <a:lnTo>
                  <a:pt x="384" y="0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 Chart</a:t>
            </a:r>
          </a:p>
        </p:txBody>
      </p:sp>
      <p:grpSp>
        <p:nvGrpSpPr>
          <p:cNvPr id="34820" name="Group 3"/>
          <p:cNvGrpSpPr>
            <a:grpSpLocks/>
          </p:cNvGrpSpPr>
          <p:nvPr/>
        </p:nvGrpSpPr>
        <p:grpSpPr bwMode="auto">
          <a:xfrm>
            <a:off x="1295400" y="1238250"/>
            <a:ext cx="6370638" cy="5048250"/>
            <a:chOff x="720" y="576"/>
            <a:chExt cx="4013" cy="3180"/>
          </a:xfrm>
        </p:grpSpPr>
        <p:sp>
          <p:nvSpPr>
            <p:cNvPr id="34821" name="Rectangle 4"/>
            <p:cNvSpPr>
              <a:spLocks noChangeArrowheads="1"/>
            </p:cNvSpPr>
            <p:nvPr/>
          </p:nvSpPr>
          <p:spPr bwMode="auto">
            <a:xfrm>
              <a:off x="720" y="576"/>
              <a:ext cx="4011" cy="3180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22" name="Line 5"/>
            <p:cNvSpPr>
              <a:spLocks noChangeShapeType="1"/>
            </p:cNvSpPr>
            <p:nvPr/>
          </p:nvSpPr>
          <p:spPr bwMode="auto">
            <a:xfrm>
              <a:off x="727" y="900"/>
              <a:ext cx="400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3" name="Rectangle 6"/>
            <p:cNvSpPr>
              <a:spLocks noChangeArrowheads="1"/>
            </p:cNvSpPr>
            <p:nvPr/>
          </p:nvSpPr>
          <p:spPr bwMode="auto">
            <a:xfrm rot="-5400000">
              <a:off x="935" y="798"/>
              <a:ext cx="603" cy="10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Step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300"/>
            </a:p>
            <a:p>
              <a:pPr algn="ctr">
                <a:lnSpc>
                  <a:spcPct val="11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Operation</a:t>
              </a:r>
            </a:p>
            <a:p>
              <a:pPr algn="ctr">
                <a:lnSpc>
                  <a:spcPct val="11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Transport</a:t>
              </a:r>
            </a:p>
            <a:p>
              <a:pPr algn="ctr">
                <a:lnSpc>
                  <a:spcPct val="11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Inspect</a:t>
              </a:r>
            </a:p>
            <a:p>
              <a:pPr algn="ctr">
                <a:lnSpc>
                  <a:spcPct val="11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Delay</a:t>
              </a:r>
            </a:p>
            <a:p>
              <a:pPr algn="ctr">
                <a:lnSpc>
                  <a:spcPct val="11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Storage</a:t>
              </a:r>
            </a:p>
          </p:txBody>
        </p:sp>
        <p:sp>
          <p:nvSpPr>
            <p:cNvPr id="34824" name="Rectangle 7"/>
            <p:cNvSpPr>
              <a:spLocks noChangeArrowheads="1"/>
            </p:cNvSpPr>
            <p:nvPr/>
          </p:nvSpPr>
          <p:spPr bwMode="auto">
            <a:xfrm rot="-5400000">
              <a:off x="3521" y="1118"/>
              <a:ext cx="545" cy="3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Distance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(feet)</a:t>
              </a:r>
            </a:p>
          </p:txBody>
        </p:sp>
        <p:sp>
          <p:nvSpPr>
            <p:cNvPr id="34825" name="Line 8"/>
            <p:cNvSpPr>
              <a:spLocks noChangeShapeType="1"/>
            </p:cNvSpPr>
            <p:nvPr/>
          </p:nvSpPr>
          <p:spPr bwMode="auto">
            <a:xfrm>
              <a:off x="743" y="1636"/>
              <a:ext cx="3969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6" name="Rectangle 9"/>
            <p:cNvSpPr>
              <a:spLocks noChangeArrowheads="1"/>
            </p:cNvSpPr>
            <p:nvPr/>
          </p:nvSpPr>
          <p:spPr bwMode="auto">
            <a:xfrm rot="-5400000">
              <a:off x="3260" y="1119"/>
              <a:ext cx="365" cy="3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Time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(min)</a:t>
              </a:r>
            </a:p>
          </p:txBody>
        </p:sp>
        <p:sp>
          <p:nvSpPr>
            <p:cNvPr id="34827" name="Rectangle 10"/>
            <p:cNvSpPr>
              <a:spLocks noChangeArrowheads="1"/>
            </p:cNvSpPr>
            <p:nvPr/>
          </p:nvSpPr>
          <p:spPr bwMode="auto">
            <a:xfrm>
              <a:off x="2128" y="1065"/>
              <a:ext cx="684" cy="43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Description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of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process</a:t>
              </a:r>
            </a:p>
          </p:txBody>
        </p:sp>
        <p:sp>
          <p:nvSpPr>
            <p:cNvPr id="34828" name="Line 11"/>
            <p:cNvSpPr>
              <a:spLocks noChangeShapeType="1"/>
            </p:cNvSpPr>
            <p:nvPr/>
          </p:nvSpPr>
          <p:spPr bwMode="auto">
            <a:xfrm>
              <a:off x="743" y="1809"/>
              <a:ext cx="3969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9" name="Line 12"/>
            <p:cNvSpPr>
              <a:spLocks noChangeShapeType="1"/>
            </p:cNvSpPr>
            <p:nvPr/>
          </p:nvSpPr>
          <p:spPr bwMode="auto">
            <a:xfrm>
              <a:off x="743" y="1982"/>
              <a:ext cx="3969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0" name="Line 13"/>
            <p:cNvSpPr>
              <a:spLocks noChangeShapeType="1"/>
            </p:cNvSpPr>
            <p:nvPr/>
          </p:nvSpPr>
          <p:spPr bwMode="auto">
            <a:xfrm>
              <a:off x="743" y="2156"/>
              <a:ext cx="3969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1" name="Line 14"/>
            <p:cNvSpPr>
              <a:spLocks noChangeShapeType="1"/>
            </p:cNvSpPr>
            <p:nvPr/>
          </p:nvSpPr>
          <p:spPr bwMode="auto">
            <a:xfrm>
              <a:off x="743" y="2329"/>
              <a:ext cx="3969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2" name="Line 15"/>
            <p:cNvSpPr>
              <a:spLocks noChangeShapeType="1"/>
            </p:cNvSpPr>
            <p:nvPr/>
          </p:nvSpPr>
          <p:spPr bwMode="auto">
            <a:xfrm>
              <a:off x="743" y="2502"/>
              <a:ext cx="3969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3" name="Line 16"/>
            <p:cNvSpPr>
              <a:spLocks noChangeShapeType="1"/>
            </p:cNvSpPr>
            <p:nvPr/>
          </p:nvSpPr>
          <p:spPr bwMode="auto">
            <a:xfrm>
              <a:off x="743" y="2675"/>
              <a:ext cx="3969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4" name="Line 17"/>
            <p:cNvSpPr>
              <a:spLocks noChangeShapeType="1"/>
            </p:cNvSpPr>
            <p:nvPr/>
          </p:nvSpPr>
          <p:spPr bwMode="auto">
            <a:xfrm>
              <a:off x="743" y="2849"/>
              <a:ext cx="3969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5" name="Line 18"/>
            <p:cNvSpPr>
              <a:spLocks noChangeShapeType="1"/>
            </p:cNvSpPr>
            <p:nvPr/>
          </p:nvSpPr>
          <p:spPr bwMode="auto">
            <a:xfrm>
              <a:off x="743" y="3022"/>
              <a:ext cx="3969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6" name="Line 19"/>
            <p:cNvSpPr>
              <a:spLocks noChangeShapeType="1"/>
            </p:cNvSpPr>
            <p:nvPr/>
          </p:nvSpPr>
          <p:spPr bwMode="auto">
            <a:xfrm>
              <a:off x="743" y="3195"/>
              <a:ext cx="3969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7" name="Line 20"/>
            <p:cNvSpPr>
              <a:spLocks noChangeShapeType="1"/>
            </p:cNvSpPr>
            <p:nvPr/>
          </p:nvSpPr>
          <p:spPr bwMode="auto">
            <a:xfrm>
              <a:off x="743" y="3368"/>
              <a:ext cx="3969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8" name="Line 21"/>
            <p:cNvSpPr>
              <a:spLocks noChangeShapeType="1"/>
            </p:cNvSpPr>
            <p:nvPr/>
          </p:nvSpPr>
          <p:spPr bwMode="auto">
            <a:xfrm>
              <a:off x="743" y="3542"/>
              <a:ext cx="3969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9" name="Line 22"/>
            <p:cNvSpPr>
              <a:spLocks noChangeShapeType="1"/>
            </p:cNvSpPr>
            <p:nvPr/>
          </p:nvSpPr>
          <p:spPr bwMode="auto">
            <a:xfrm>
              <a:off x="982" y="925"/>
              <a:ext cx="1" cy="28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0" name="Line 23"/>
            <p:cNvSpPr>
              <a:spLocks noChangeShapeType="1"/>
            </p:cNvSpPr>
            <p:nvPr/>
          </p:nvSpPr>
          <p:spPr bwMode="auto">
            <a:xfrm>
              <a:off x="1159" y="925"/>
              <a:ext cx="1" cy="2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1" name="Line 24"/>
            <p:cNvSpPr>
              <a:spLocks noChangeShapeType="1"/>
            </p:cNvSpPr>
            <p:nvPr/>
          </p:nvSpPr>
          <p:spPr bwMode="auto">
            <a:xfrm>
              <a:off x="1327" y="925"/>
              <a:ext cx="1" cy="2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2" name="Line 25"/>
            <p:cNvSpPr>
              <a:spLocks noChangeShapeType="1"/>
            </p:cNvSpPr>
            <p:nvPr/>
          </p:nvSpPr>
          <p:spPr bwMode="auto">
            <a:xfrm>
              <a:off x="1645" y="925"/>
              <a:ext cx="2" cy="2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3" name="Line 26"/>
            <p:cNvSpPr>
              <a:spLocks noChangeShapeType="1"/>
            </p:cNvSpPr>
            <p:nvPr/>
          </p:nvSpPr>
          <p:spPr bwMode="auto">
            <a:xfrm>
              <a:off x="1488" y="912"/>
              <a:ext cx="1" cy="2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4" name="Line 27"/>
            <p:cNvSpPr>
              <a:spLocks noChangeShapeType="1"/>
            </p:cNvSpPr>
            <p:nvPr/>
          </p:nvSpPr>
          <p:spPr bwMode="auto">
            <a:xfrm>
              <a:off x="1805" y="925"/>
              <a:ext cx="1" cy="28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5" name="AutoShape 28"/>
            <p:cNvSpPr>
              <a:spLocks noChangeArrowheads="1"/>
            </p:cNvSpPr>
            <p:nvPr/>
          </p:nvSpPr>
          <p:spPr bwMode="auto">
            <a:xfrm>
              <a:off x="1189" y="1666"/>
              <a:ext cx="130" cy="104"/>
            </a:xfrm>
            <a:prstGeom prst="rightArrow">
              <a:avLst>
                <a:gd name="adj1" fmla="val 50000"/>
                <a:gd name="adj2" fmla="val 6255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46" name="Rectangle 29"/>
            <p:cNvSpPr>
              <a:spLocks noChangeArrowheads="1"/>
            </p:cNvSpPr>
            <p:nvPr/>
          </p:nvSpPr>
          <p:spPr bwMode="auto">
            <a:xfrm>
              <a:off x="1360" y="1676"/>
              <a:ext cx="113" cy="9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47" name="AutoShape 30"/>
            <p:cNvSpPr>
              <a:spLocks noChangeArrowheads="1"/>
            </p:cNvSpPr>
            <p:nvPr/>
          </p:nvSpPr>
          <p:spPr bwMode="auto">
            <a:xfrm rot="10800000" flipH="1">
              <a:off x="1667" y="1682"/>
              <a:ext cx="120" cy="97"/>
            </a:xfrm>
            <a:prstGeom prst="triangle">
              <a:avLst>
                <a:gd name="adj" fmla="val 49958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48" name="Freeform 31"/>
            <p:cNvSpPr>
              <a:spLocks/>
            </p:cNvSpPr>
            <p:nvPr/>
          </p:nvSpPr>
          <p:spPr bwMode="auto">
            <a:xfrm>
              <a:off x="1536" y="1688"/>
              <a:ext cx="69" cy="76"/>
            </a:xfrm>
            <a:custGeom>
              <a:avLst/>
              <a:gdLst>
                <a:gd name="T0" fmla="*/ 0 w 58"/>
                <a:gd name="T1" fmla="*/ 3 h 79"/>
                <a:gd name="T2" fmla="*/ 0 w 58"/>
                <a:gd name="T3" fmla="*/ 66 h 79"/>
                <a:gd name="T4" fmla="*/ 55 w 58"/>
                <a:gd name="T5" fmla="*/ 69 h 79"/>
                <a:gd name="T6" fmla="*/ 70 w 58"/>
                <a:gd name="T7" fmla="*/ 61 h 79"/>
                <a:gd name="T8" fmla="*/ 96 w 58"/>
                <a:gd name="T9" fmla="*/ 48 h 79"/>
                <a:gd name="T10" fmla="*/ 96 w 58"/>
                <a:gd name="T11" fmla="*/ 30 h 79"/>
                <a:gd name="T12" fmla="*/ 87 w 58"/>
                <a:gd name="T13" fmla="*/ 15 h 79"/>
                <a:gd name="T14" fmla="*/ 70 w 58"/>
                <a:gd name="T15" fmla="*/ 9 h 79"/>
                <a:gd name="T16" fmla="*/ 51 w 58"/>
                <a:gd name="T17" fmla="*/ 0 h 79"/>
                <a:gd name="T18" fmla="*/ 0 w 58"/>
                <a:gd name="T19" fmla="*/ 3 h 7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"/>
                <a:gd name="T31" fmla="*/ 0 h 79"/>
                <a:gd name="T32" fmla="*/ 58 w 58"/>
                <a:gd name="T33" fmla="*/ 79 h 7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" h="79">
                  <a:moveTo>
                    <a:pt x="0" y="3"/>
                  </a:moveTo>
                  <a:lnTo>
                    <a:pt x="0" y="75"/>
                  </a:lnTo>
                  <a:lnTo>
                    <a:pt x="33" y="78"/>
                  </a:lnTo>
                  <a:lnTo>
                    <a:pt x="42" y="69"/>
                  </a:lnTo>
                  <a:lnTo>
                    <a:pt x="57" y="54"/>
                  </a:lnTo>
                  <a:lnTo>
                    <a:pt x="57" y="33"/>
                  </a:lnTo>
                  <a:lnTo>
                    <a:pt x="51" y="18"/>
                  </a:lnTo>
                  <a:lnTo>
                    <a:pt x="42" y="9"/>
                  </a:lnTo>
                  <a:lnTo>
                    <a:pt x="30" y="0"/>
                  </a:lnTo>
                  <a:lnTo>
                    <a:pt x="0" y="3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49" name="Rectangle 32"/>
            <p:cNvSpPr>
              <a:spLocks noChangeArrowheads="1"/>
            </p:cNvSpPr>
            <p:nvPr/>
          </p:nvSpPr>
          <p:spPr bwMode="auto">
            <a:xfrm>
              <a:off x="751" y="1629"/>
              <a:ext cx="168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1</a:t>
              </a:r>
            </a:p>
          </p:txBody>
        </p:sp>
        <p:sp>
          <p:nvSpPr>
            <p:cNvPr id="34850" name="Rectangle 33"/>
            <p:cNvSpPr>
              <a:spLocks noChangeArrowheads="1"/>
            </p:cNvSpPr>
            <p:nvPr/>
          </p:nvSpPr>
          <p:spPr bwMode="auto">
            <a:xfrm>
              <a:off x="751" y="1794"/>
              <a:ext cx="168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2</a:t>
              </a:r>
            </a:p>
          </p:txBody>
        </p:sp>
        <p:sp>
          <p:nvSpPr>
            <p:cNvPr id="34851" name="Rectangle 34"/>
            <p:cNvSpPr>
              <a:spLocks noChangeArrowheads="1"/>
            </p:cNvSpPr>
            <p:nvPr/>
          </p:nvSpPr>
          <p:spPr bwMode="auto">
            <a:xfrm>
              <a:off x="751" y="1975"/>
              <a:ext cx="168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3</a:t>
              </a:r>
            </a:p>
          </p:txBody>
        </p:sp>
        <p:sp>
          <p:nvSpPr>
            <p:cNvPr id="34852" name="Rectangle 35"/>
            <p:cNvSpPr>
              <a:spLocks noChangeArrowheads="1"/>
            </p:cNvSpPr>
            <p:nvPr/>
          </p:nvSpPr>
          <p:spPr bwMode="auto">
            <a:xfrm>
              <a:off x="751" y="2148"/>
              <a:ext cx="168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4</a:t>
              </a:r>
            </a:p>
          </p:txBody>
        </p:sp>
        <p:sp>
          <p:nvSpPr>
            <p:cNvPr id="34853" name="Rectangle 36"/>
            <p:cNvSpPr>
              <a:spLocks noChangeArrowheads="1"/>
            </p:cNvSpPr>
            <p:nvPr/>
          </p:nvSpPr>
          <p:spPr bwMode="auto">
            <a:xfrm>
              <a:off x="751" y="2322"/>
              <a:ext cx="168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5</a:t>
              </a:r>
            </a:p>
          </p:txBody>
        </p:sp>
        <p:sp>
          <p:nvSpPr>
            <p:cNvPr id="34854" name="Rectangle 37"/>
            <p:cNvSpPr>
              <a:spLocks noChangeArrowheads="1"/>
            </p:cNvSpPr>
            <p:nvPr/>
          </p:nvSpPr>
          <p:spPr bwMode="auto">
            <a:xfrm>
              <a:off x="751" y="2503"/>
              <a:ext cx="168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6</a:t>
              </a:r>
            </a:p>
          </p:txBody>
        </p:sp>
        <p:sp>
          <p:nvSpPr>
            <p:cNvPr id="34855" name="Rectangle 38"/>
            <p:cNvSpPr>
              <a:spLocks noChangeArrowheads="1"/>
            </p:cNvSpPr>
            <p:nvPr/>
          </p:nvSpPr>
          <p:spPr bwMode="auto">
            <a:xfrm>
              <a:off x="751" y="2668"/>
              <a:ext cx="168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7</a:t>
              </a:r>
            </a:p>
          </p:txBody>
        </p:sp>
        <p:sp>
          <p:nvSpPr>
            <p:cNvPr id="34856" name="Rectangle 39"/>
            <p:cNvSpPr>
              <a:spLocks noChangeArrowheads="1"/>
            </p:cNvSpPr>
            <p:nvPr/>
          </p:nvSpPr>
          <p:spPr bwMode="auto">
            <a:xfrm>
              <a:off x="751" y="2833"/>
              <a:ext cx="168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8</a:t>
              </a:r>
            </a:p>
          </p:txBody>
        </p:sp>
        <p:sp>
          <p:nvSpPr>
            <p:cNvPr id="34857" name="Rectangle 40"/>
            <p:cNvSpPr>
              <a:spLocks noChangeArrowheads="1"/>
            </p:cNvSpPr>
            <p:nvPr/>
          </p:nvSpPr>
          <p:spPr bwMode="auto">
            <a:xfrm>
              <a:off x="751" y="3015"/>
              <a:ext cx="168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9</a:t>
              </a:r>
            </a:p>
          </p:txBody>
        </p:sp>
        <p:sp>
          <p:nvSpPr>
            <p:cNvPr id="34858" name="Rectangle 41"/>
            <p:cNvSpPr>
              <a:spLocks noChangeArrowheads="1"/>
            </p:cNvSpPr>
            <p:nvPr/>
          </p:nvSpPr>
          <p:spPr bwMode="auto">
            <a:xfrm>
              <a:off x="720" y="3188"/>
              <a:ext cx="226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10</a:t>
              </a:r>
            </a:p>
          </p:txBody>
        </p:sp>
        <p:sp>
          <p:nvSpPr>
            <p:cNvPr id="34859" name="Rectangle 42"/>
            <p:cNvSpPr>
              <a:spLocks noChangeArrowheads="1"/>
            </p:cNvSpPr>
            <p:nvPr/>
          </p:nvSpPr>
          <p:spPr bwMode="auto">
            <a:xfrm>
              <a:off x="720" y="3361"/>
              <a:ext cx="226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11</a:t>
              </a:r>
            </a:p>
          </p:txBody>
        </p:sp>
        <p:sp>
          <p:nvSpPr>
            <p:cNvPr id="34860" name="Oval 43"/>
            <p:cNvSpPr>
              <a:spLocks noChangeArrowheads="1"/>
            </p:cNvSpPr>
            <p:nvPr/>
          </p:nvSpPr>
          <p:spPr bwMode="auto">
            <a:xfrm>
              <a:off x="1016" y="1841"/>
              <a:ext cx="134" cy="10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61" name="Rectangle 44"/>
            <p:cNvSpPr>
              <a:spLocks noChangeArrowheads="1"/>
            </p:cNvSpPr>
            <p:nvPr/>
          </p:nvSpPr>
          <p:spPr bwMode="auto">
            <a:xfrm>
              <a:off x="1360" y="1849"/>
              <a:ext cx="113" cy="9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62" name="AutoShape 45"/>
            <p:cNvSpPr>
              <a:spLocks noChangeArrowheads="1"/>
            </p:cNvSpPr>
            <p:nvPr/>
          </p:nvSpPr>
          <p:spPr bwMode="auto">
            <a:xfrm rot="10800000" flipH="1">
              <a:off x="1667" y="1856"/>
              <a:ext cx="120" cy="97"/>
            </a:xfrm>
            <a:prstGeom prst="triangle">
              <a:avLst>
                <a:gd name="adj" fmla="val 49958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63" name="Freeform 46"/>
            <p:cNvSpPr>
              <a:spLocks/>
            </p:cNvSpPr>
            <p:nvPr/>
          </p:nvSpPr>
          <p:spPr bwMode="auto">
            <a:xfrm>
              <a:off x="1536" y="1861"/>
              <a:ext cx="69" cy="76"/>
            </a:xfrm>
            <a:custGeom>
              <a:avLst/>
              <a:gdLst>
                <a:gd name="T0" fmla="*/ 0 w 58"/>
                <a:gd name="T1" fmla="*/ 3 h 79"/>
                <a:gd name="T2" fmla="*/ 0 w 58"/>
                <a:gd name="T3" fmla="*/ 66 h 79"/>
                <a:gd name="T4" fmla="*/ 55 w 58"/>
                <a:gd name="T5" fmla="*/ 69 h 79"/>
                <a:gd name="T6" fmla="*/ 70 w 58"/>
                <a:gd name="T7" fmla="*/ 61 h 79"/>
                <a:gd name="T8" fmla="*/ 96 w 58"/>
                <a:gd name="T9" fmla="*/ 48 h 79"/>
                <a:gd name="T10" fmla="*/ 96 w 58"/>
                <a:gd name="T11" fmla="*/ 30 h 79"/>
                <a:gd name="T12" fmla="*/ 87 w 58"/>
                <a:gd name="T13" fmla="*/ 15 h 79"/>
                <a:gd name="T14" fmla="*/ 70 w 58"/>
                <a:gd name="T15" fmla="*/ 9 h 79"/>
                <a:gd name="T16" fmla="*/ 51 w 58"/>
                <a:gd name="T17" fmla="*/ 0 h 79"/>
                <a:gd name="T18" fmla="*/ 0 w 58"/>
                <a:gd name="T19" fmla="*/ 3 h 7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"/>
                <a:gd name="T31" fmla="*/ 0 h 79"/>
                <a:gd name="T32" fmla="*/ 58 w 58"/>
                <a:gd name="T33" fmla="*/ 79 h 7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" h="79">
                  <a:moveTo>
                    <a:pt x="0" y="3"/>
                  </a:moveTo>
                  <a:lnTo>
                    <a:pt x="0" y="75"/>
                  </a:lnTo>
                  <a:lnTo>
                    <a:pt x="33" y="78"/>
                  </a:lnTo>
                  <a:lnTo>
                    <a:pt x="42" y="69"/>
                  </a:lnTo>
                  <a:lnTo>
                    <a:pt x="57" y="54"/>
                  </a:lnTo>
                  <a:lnTo>
                    <a:pt x="57" y="33"/>
                  </a:lnTo>
                  <a:lnTo>
                    <a:pt x="51" y="18"/>
                  </a:lnTo>
                  <a:lnTo>
                    <a:pt x="42" y="9"/>
                  </a:lnTo>
                  <a:lnTo>
                    <a:pt x="30" y="0"/>
                  </a:lnTo>
                  <a:lnTo>
                    <a:pt x="0" y="3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64" name="Oval 47"/>
            <p:cNvSpPr>
              <a:spLocks noChangeArrowheads="1"/>
            </p:cNvSpPr>
            <p:nvPr/>
          </p:nvSpPr>
          <p:spPr bwMode="auto">
            <a:xfrm>
              <a:off x="1016" y="2014"/>
              <a:ext cx="134" cy="10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65" name="AutoShape 48"/>
            <p:cNvSpPr>
              <a:spLocks noChangeArrowheads="1"/>
            </p:cNvSpPr>
            <p:nvPr/>
          </p:nvSpPr>
          <p:spPr bwMode="auto">
            <a:xfrm>
              <a:off x="1189" y="2012"/>
              <a:ext cx="130" cy="105"/>
            </a:xfrm>
            <a:prstGeom prst="rightArrow">
              <a:avLst>
                <a:gd name="adj1" fmla="val 50000"/>
                <a:gd name="adj2" fmla="val 61956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66" name="AutoShape 49"/>
            <p:cNvSpPr>
              <a:spLocks noChangeArrowheads="1"/>
            </p:cNvSpPr>
            <p:nvPr/>
          </p:nvSpPr>
          <p:spPr bwMode="auto">
            <a:xfrm rot="10800000" flipH="1">
              <a:off x="1667" y="2029"/>
              <a:ext cx="120" cy="97"/>
            </a:xfrm>
            <a:prstGeom prst="triangle">
              <a:avLst>
                <a:gd name="adj" fmla="val 49958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67" name="Freeform 50"/>
            <p:cNvSpPr>
              <a:spLocks/>
            </p:cNvSpPr>
            <p:nvPr/>
          </p:nvSpPr>
          <p:spPr bwMode="auto">
            <a:xfrm>
              <a:off x="1536" y="2034"/>
              <a:ext cx="69" cy="76"/>
            </a:xfrm>
            <a:custGeom>
              <a:avLst/>
              <a:gdLst>
                <a:gd name="T0" fmla="*/ 0 w 58"/>
                <a:gd name="T1" fmla="*/ 3 h 79"/>
                <a:gd name="T2" fmla="*/ 0 w 58"/>
                <a:gd name="T3" fmla="*/ 66 h 79"/>
                <a:gd name="T4" fmla="*/ 55 w 58"/>
                <a:gd name="T5" fmla="*/ 69 h 79"/>
                <a:gd name="T6" fmla="*/ 70 w 58"/>
                <a:gd name="T7" fmla="*/ 61 h 79"/>
                <a:gd name="T8" fmla="*/ 96 w 58"/>
                <a:gd name="T9" fmla="*/ 48 h 79"/>
                <a:gd name="T10" fmla="*/ 96 w 58"/>
                <a:gd name="T11" fmla="*/ 30 h 79"/>
                <a:gd name="T12" fmla="*/ 87 w 58"/>
                <a:gd name="T13" fmla="*/ 15 h 79"/>
                <a:gd name="T14" fmla="*/ 70 w 58"/>
                <a:gd name="T15" fmla="*/ 9 h 79"/>
                <a:gd name="T16" fmla="*/ 51 w 58"/>
                <a:gd name="T17" fmla="*/ 0 h 79"/>
                <a:gd name="T18" fmla="*/ 0 w 58"/>
                <a:gd name="T19" fmla="*/ 3 h 7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"/>
                <a:gd name="T31" fmla="*/ 0 h 79"/>
                <a:gd name="T32" fmla="*/ 58 w 58"/>
                <a:gd name="T33" fmla="*/ 79 h 7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" h="79">
                  <a:moveTo>
                    <a:pt x="0" y="3"/>
                  </a:moveTo>
                  <a:lnTo>
                    <a:pt x="0" y="75"/>
                  </a:lnTo>
                  <a:lnTo>
                    <a:pt x="33" y="78"/>
                  </a:lnTo>
                  <a:lnTo>
                    <a:pt x="42" y="69"/>
                  </a:lnTo>
                  <a:lnTo>
                    <a:pt x="57" y="54"/>
                  </a:lnTo>
                  <a:lnTo>
                    <a:pt x="57" y="33"/>
                  </a:lnTo>
                  <a:lnTo>
                    <a:pt x="51" y="18"/>
                  </a:lnTo>
                  <a:lnTo>
                    <a:pt x="42" y="9"/>
                  </a:lnTo>
                  <a:lnTo>
                    <a:pt x="30" y="0"/>
                  </a:lnTo>
                  <a:lnTo>
                    <a:pt x="0" y="3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68" name="Oval 51"/>
            <p:cNvSpPr>
              <a:spLocks noChangeArrowheads="1"/>
            </p:cNvSpPr>
            <p:nvPr/>
          </p:nvSpPr>
          <p:spPr bwMode="auto">
            <a:xfrm>
              <a:off x="1007" y="2179"/>
              <a:ext cx="134" cy="10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69" name="Rectangle 52"/>
            <p:cNvSpPr>
              <a:spLocks noChangeArrowheads="1"/>
            </p:cNvSpPr>
            <p:nvPr/>
          </p:nvSpPr>
          <p:spPr bwMode="auto">
            <a:xfrm>
              <a:off x="1351" y="2187"/>
              <a:ext cx="113" cy="9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70" name="AutoShape 53"/>
            <p:cNvSpPr>
              <a:spLocks noChangeArrowheads="1"/>
            </p:cNvSpPr>
            <p:nvPr/>
          </p:nvSpPr>
          <p:spPr bwMode="auto">
            <a:xfrm rot="10800000" flipH="1">
              <a:off x="1659" y="2194"/>
              <a:ext cx="120" cy="96"/>
            </a:xfrm>
            <a:prstGeom prst="triangle">
              <a:avLst>
                <a:gd name="adj" fmla="val 49958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71" name="Freeform 54"/>
            <p:cNvSpPr>
              <a:spLocks/>
            </p:cNvSpPr>
            <p:nvPr/>
          </p:nvSpPr>
          <p:spPr bwMode="auto">
            <a:xfrm>
              <a:off x="1528" y="2199"/>
              <a:ext cx="68" cy="75"/>
            </a:xfrm>
            <a:custGeom>
              <a:avLst/>
              <a:gdLst>
                <a:gd name="T0" fmla="*/ 0 w 58"/>
                <a:gd name="T1" fmla="*/ 3 h 79"/>
                <a:gd name="T2" fmla="*/ 0 w 58"/>
                <a:gd name="T3" fmla="*/ 64 h 79"/>
                <a:gd name="T4" fmla="*/ 54 w 58"/>
                <a:gd name="T5" fmla="*/ 66 h 79"/>
                <a:gd name="T6" fmla="*/ 67 w 58"/>
                <a:gd name="T7" fmla="*/ 60 h 79"/>
                <a:gd name="T8" fmla="*/ 93 w 58"/>
                <a:gd name="T9" fmla="*/ 46 h 79"/>
                <a:gd name="T10" fmla="*/ 93 w 58"/>
                <a:gd name="T11" fmla="*/ 28 h 79"/>
                <a:gd name="T12" fmla="*/ 82 w 58"/>
                <a:gd name="T13" fmla="*/ 15 h 79"/>
                <a:gd name="T14" fmla="*/ 67 w 58"/>
                <a:gd name="T15" fmla="*/ 9 h 79"/>
                <a:gd name="T16" fmla="*/ 48 w 58"/>
                <a:gd name="T17" fmla="*/ 0 h 79"/>
                <a:gd name="T18" fmla="*/ 0 w 58"/>
                <a:gd name="T19" fmla="*/ 3 h 7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"/>
                <a:gd name="T31" fmla="*/ 0 h 79"/>
                <a:gd name="T32" fmla="*/ 58 w 58"/>
                <a:gd name="T33" fmla="*/ 79 h 7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" h="79">
                  <a:moveTo>
                    <a:pt x="0" y="3"/>
                  </a:moveTo>
                  <a:lnTo>
                    <a:pt x="0" y="75"/>
                  </a:lnTo>
                  <a:lnTo>
                    <a:pt x="33" y="78"/>
                  </a:lnTo>
                  <a:lnTo>
                    <a:pt x="42" y="69"/>
                  </a:lnTo>
                  <a:lnTo>
                    <a:pt x="57" y="54"/>
                  </a:lnTo>
                  <a:lnTo>
                    <a:pt x="57" y="33"/>
                  </a:lnTo>
                  <a:lnTo>
                    <a:pt x="51" y="18"/>
                  </a:lnTo>
                  <a:lnTo>
                    <a:pt x="42" y="9"/>
                  </a:lnTo>
                  <a:lnTo>
                    <a:pt x="30" y="0"/>
                  </a:lnTo>
                  <a:lnTo>
                    <a:pt x="0" y="3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72" name="Oval 55"/>
            <p:cNvSpPr>
              <a:spLocks noChangeArrowheads="1"/>
            </p:cNvSpPr>
            <p:nvPr/>
          </p:nvSpPr>
          <p:spPr bwMode="auto">
            <a:xfrm>
              <a:off x="1007" y="2361"/>
              <a:ext cx="134" cy="10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73" name="AutoShape 56"/>
            <p:cNvSpPr>
              <a:spLocks noChangeArrowheads="1"/>
            </p:cNvSpPr>
            <p:nvPr/>
          </p:nvSpPr>
          <p:spPr bwMode="auto">
            <a:xfrm>
              <a:off x="1181" y="2359"/>
              <a:ext cx="129" cy="104"/>
            </a:xfrm>
            <a:prstGeom prst="rightArrow">
              <a:avLst>
                <a:gd name="adj1" fmla="val 50000"/>
                <a:gd name="adj2" fmla="val 62071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74" name="Rectangle 57"/>
            <p:cNvSpPr>
              <a:spLocks noChangeArrowheads="1"/>
            </p:cNvSpPr>
            <p:nvPr/>
          </p:nvSpPr>
          <p:spPr bwMode="auto">
            <a:xfrm>
              <a:off x="1351" y="2369"/>
              <a:ext cx="113" cy="9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75" name="Freeform 58"/>
            <p:cNvSpPr>
              <a:spLocks/>
            </p:cNvSpPr>
            <p:nvPr/>
          </p:nvSpPr>
          <p:spPr bwMode="auto">
            <a:xfrm>
              <a:off x="1528" y="2380"/>
              <a:ext cx="68" cy="77"/>
            </a:xfrm>
            <a:custGeom>
              <a:avLst/>
              <a:gdLst>
                <a:gd name="T0" fmla="*/ 0 w 58"/>
                <a:gd name="T1" fmla="*/ 3 h 79"/>
                <a:gd name="T2" fmla="*/ 0 w 58"/>
                <a:gd name="T3" fmla="*/ 69 h 79"/>
                <a:gd name="T4" fmla="*/ 54 w 58"/>
                <a:gd name="T5" fmla="*/ 72 h 79"/>
                <a:gd name="T6" fmla="*/ 67 w 58"/>
                <a:gd name="T7" fmla="*/ 63 h 79"/>
                <a:gd name="T8" fmla="*/ 93 w 58"/>
                <a:gd name="T9" fmla="*/ 51 h 79"/>
                <a:gd name="T10" fmla="*/ 93 w 58"/>
                <a:gd name="T11" fmla="*/ 30 h 79"/>
                <a:gd name="T12" fmla="*/ 82 w 58"/>
                <a:gd name="T13" fmla="*/ 18 h 79"/>
                <a:gd name="T14" fmla="*/ 67 w 58"/>
                <a:gd name="T15" fmla="*/ 9 h 79"/>
                <a:gd name="T16" fmla="*/ 48 w 58"/>
                <a:gd name="T17" fmla="*/ 0 h 79"/>
                <a:gd name="T18" fmla="*/ 0 w 58"/>
                <a:gd name="T19" fmla="*/ 3 h 7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"/>
                <a:gd name="T31" fmla="*/ 0 h 79"/>
                <a:gd name="T32" fmla="*/ 58 w 58"/>
                <a:gd name="T33" fmla="*/ 79 h 7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" h="79">
                  <a:moveTo>
                    <a:pt x="0" y="3"/>
                  </a:moveTo>
                  <a:lnTo>
                    <a:pt x="0" y="75"/>
                  </a:lnTo>
                  <a:lnTo>
                    <a:pt x="33" y="78"/>
                  </a:lnTo>
                  <a:lnTo>
                    <a:pt x="42" y="69"/>
                  </a:lnTo>
                  <a:lnTo>
                    <a:pt x="57" y="54"/>
                  </a:lnTo>
                  <a:lnTo>
                    <a:pt x="57" y="33"/>
                  </a:lnTo>
                  <a:lnTo>
                    <a:pt x="51" y="18"/>
                  </a:lnTo>
                  <a:lnTo>
                    <a:pt x="42" y="9"/>
                  </a:lnTo>
                  <a:lnTo>
                    <a:pt x="30" y="0"/>
                  </a:lnTo>
                  <a:lnTo>
                    <a:pt x="0" y="3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76" name="Oval 59"/>
            <p:cNvSpPr>
              <a:spLocks noChangeArrowheads="1"/>
            </p:cNvSpPr>
            <p:nvPr/>
          </p:nvSpPr>
          <p:spPr bwMode="auto">
            <a:xfrm>
              <a:off x="1016" y="2543"/>
              <a:ext cx="134" cy="10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77" name="Rectangle 60"/>
            <p:cNvSpPr>
              <a:spLocks noChangeArrowheads="1"/>
            </p:cNvSpPr>
            <p:nvPr/>
          </p:nvSpPr>
          <p:spPr bwMode="auto">
            <a:xfrm>
              <a:off x="1360" y="2551"/>
              <a:ext cx="113" cy="9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78" name="AutoShape 61"/>
            <p:cNvSpPr>
              <a:spLocks noChangeArrowheads="1"/>
            </p:cNvSpPr>
            <p:nvPr/>
          </p:nvSpPr>
          <p:spPr bwMode="auto">
            <a:xfrm rot="10800000" flipH="1">
              <a:off x="1667" y="2558"/>
              <a:ext cx="120" cy="96"/>
            </a:xfrm>
            <a:prstGeom prst="triangle">
              <a:avLst>
                <a:gd name="adj" fmla="val 49958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79" name="Freeform 62"/>
            <p:cNvSpPr>
              <a:spLocks/>
            </p:cNvSpPr>
            <p:nvPr/>
          </p:nvSpPr>
          <p:spPr bwMode="auto">
            <a:xfrm>
              <a:off x="1536" y="2562"/>
              <a:ext cx="69" cy="76"/>
            </a:xfrm>
            <a:custGeom>
              <a:avLst/>
              <a:gdLst>
                <a:gd name="T0" fmla="*/ 0 w 58"/>
                <a:gd name="T1" fmla="*/ 3 h 79"/>
                <a:gd name="T2" fmla="*/ 0 w 58"/>
                <a:gd name="T3" fmla="*/ 66 h 79"/>
                <a:gd name="T4" fmla="*/ 55 w 58"/>
                <a:gd name="T5" fmla="*/ 69 h 79"/>
                <a:gd name="T6" fmla="*/ 70 w 58"/>
                <a:gd name="T7" fmla="*/ 61 h 79"/>
                <a:gd name="T8" fmla="*/ 96 w 58"/>
                <a:gd name="T9" fmla="*/ 48 h 79"/>
                <a:gd name="T10" fmla="*/ 96 w 58"/>
                <a:gd name="T11" fmla="*/ 30 h 79"/>
                <a:gd name="T12" fmla="*/ 87 w 58"/>
                <a:gd name="T13" fmla="*/ 15 h 79"/>
                <a:gd name="T14" fmla="*/ 70 w 58"/>
                <a:gd name="T15" fmla="*/ 9 h 79"/>
                <a:gd name="T16" fmla="*/ 51 w 58"/>
                <a:gd name="T17" fmla="*/ 0 h 79"/>
                <a:gd name="T18" fmla="*/ 0 w 58"/>
                <a:gd name="T19" fmla="*/ 3 h 7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"/>
                <a:gd name="T31" fmla="*/ 0 h 79"/>
                <a:gd name="T32" fmla="*/ 58 w 58"/>
                <a:gd name="T33" fmla="*/ 79 h 7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" h="79">
                  <a:moveTo>
                    <a:pt x="0" y="3"/>
                  </a:moveTo>
                  <a:lnTo>
                    <a:pt x="0" y="75"/>
                  </a:lnTo>
                  <a:lnTo>
                    <a:pt x="33" y="78"/>
                  </a:lnTo>
                  <a:lnTo>
                    <a:pt x="42" y="69"/>
                  </a:lnTo>
                  <a:lnTo>
                    <a:pt x="57" y="54"/>
                  </a:lnTo>
                  <a:lnTo>
                    <a:pt x="57" y="33"/>
                  </a:lnTo>
                  <a:lnTo>
                    <a:pt x="51" y="18"/>
                  </a:lnTo>
                  <a:lnTo>
                    <a:pt x="42" y="9"/>
                  </a:lnTo>
                  <a:lnTo>
                    <a:pt x="30" y="0"/>
                  </a:lnTo>
                  <a:lnTo>
                    <a:pt x="0" y="3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80" name="AutoShape 63"/>
            <p:cNvSpPr>
              <a:spLocks noChangeArrowheads="1"/>
            </p:cNvSpPr>
            <p:nvPr/>
          </p:nvSpPr>
          <p:spPr bwMode="auto">
            <a:xfrm>
              <a:off x="1189" y="2696"/>
              <a:ext cx="130" cy="105"/>
            </a:xfrm>
            <a:prstGeom prst="rightArrow">
              <a:avLst>
                <a:gd name="adj1" fmla="val 50000"/>
                <a:gd name="adj2" fmla="val 61956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81" name="Rectangle 64"/>
            <p:cNvSpPr>
              <a:spLocks noChangeArrowheads="1"/>
            </p:cNvSpPr>
            <p:nvPr/>
          </p:nvSpPr>
          <p:spPr bwMode="auto">
            <a:xfrm>
              <a:off x="1360" y="2706"/>
              <a:ext cx="113" cy="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82" name="AutoShape 65"/>
            <p:cNvSpPr>
              <a:spLocks noChangeArrowheads="1"/>
            </p:cNvSpPr>
            <p:nvPr/>
          </p:nvSpPr>
          <p:spPr bwMode="auto">
            <a:xfrm rot="10800000" flipH="1">
              <a:off x="1667" y="2714"/>
              <a:ext cx="120" cy="95"/>
            </a:xfrm>
            <a:prstGeom prst="triangle">
              <a:avLst>
                <a:gd name="adj" fmla="val 49958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83" name="Freeform 66"/>
            <p:cNvSpPr>
              <a:spLocks/>
            </p:cNvSpPr>
            <p:nvPr/>
          </p:nvSpPr>
          <p:spPr bwMode="auto">
            <a:xfrm>
              <a:off x="1536" y="2719"/>
              <a:ext cx="69" cy="75"/>
            </a:xfrm>
            <a:custGeom>
              <a:avLst/>
              <a:gdLst>
                <a:gd name="T0" fmla="*/ 0 w 58"/>
                <a:gd name="T1" fmla="*/ 3 h 79"/>
                <a:gd name="T2" fmla="*/ 0 w 58"/>
                <a:gd name="T3" fmla="*/ 64 h 79"/>
                <a:gd name="T4" fmla="*/ 55 w 58"/>
                <a:gd name="T5" fmla="*/ 66 h 79"/>
                <a:gd name="T6" fmla="*/ 70 w 58"/>
                <a:gd name="T7" fmla="*/ 60 h 79"/>
                <a:gd name="T8" fmla="*/ 96 w 58"/>
                <a:gd name="T9" fmla="*/ 46 h 79"/>
                <a:gd name="T10" fmla="*/ 96 w 58"/>
                <a:gd name="T11" fmla="*/ 28 h 79"/>
                <a:gd name="T12" fmla="*/ 87 w 58"/>
                <a:gd name="T13" fmla="*/ 15 h 79"/>
                <a:gd name="T14" fmla="*/ 70 w 58"/>
                <a:gd name="T15" fmla="*/ 9 h 79"/>
                <a:gd name="T16" fmla="*/ 51 w 58"/>
                <a:gd name="T17" fmla="*/ 0 h 79"/>
                <a:gd name="T18" fmla="*/ 0 w 58"/>
                <a:gd name="T19" fmla="*/ 3 h 7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"/>
                <a:gd name="T31" fmla="*/ 0 h 79"/>
                <a:gd name="T32" fmla="*/ 58 w 58"/>
                <a:gd name="T33" fmla="*/ 79 h 7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" h="79">
                  <a:moveTo>
                    <a:pt x="0" y="3"/>
                  </a:moveTo>
                  <a:lnTo>
                    <a:pt x="0" y="75"/>
                  </a:lnTo>
                  <a:lnTo>
                    <a:pt x="33" y="78"/>
                  </a:lnTo>
                  <a:lnTo>
                    <a:pt x="42" y="69"/>
                  </a:lnTo>
                  <a:lnTo>
                    <a:pt x="57" y="54"/>
                  </a:lnTo>
                  <a:lnTo>
                    <a:pt x="57" y="33"/>
                  </a:lnTo>
                  <a:lnTo>
                    <a:pt x="51" y="18"/>
                  </a:lnTo>
                  <a:lnTo>
                    <a:pt x="42" y="9"/>
                  </a:lnTo>
                  <a:lnTo>
                    <a:pt x="30" y="0"/>
                  </a:lnTo>
                  <a:lnTo>
                    <a:pt x="0" y="3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84" name="Oval 67"/>
            <p:cNvSpPr>
              <a:spLocks noChangeArrowheads="1"/>
            </p:cNvSpPr>
            <p:nvPr/>
          </p:nvSpPr>
          <p:spPr bwMode="auto">
            <a:xfrm>
              <a:off x="1016" y="2881"/>
              <a:ext cx="134" cy="10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85" name="AutoShape 68"/>
            <p:cNvSpPr>
              <a:spLocks noChangeArrowheads="1"/>
            </p:cNvSpPr>
            <p:nvPr/>
          </p:nvSpPr>
          <p:spPr bwMode="auto">
            <a:xfrm>
              <a:off x="1189" y="2879"/>
              <a:ext cx="130" cy="104"/>
            </a:xfrm>
            <a:prstGeom prst="rightArrow">
              <a:avLst>
                <a:gd name="adj1" fmla="val 50000"/>
                <a:gd name="adj2" fmla="val 6255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86" name="Rectangle 69"/>
            <p:cNvSpPr>
              <a:spLocks noChangeArrowheads="1"/>
            </p:cNvSpPr>
            <p:nvPr/>
          </p:nvSpPr>
          <p:spPr bwMode="auto">
            <a:xfrm>
              <a:off x="1360" y="2889"/>
              <a:ext cx="113" cy="9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87" name="Freeform 70"/>
            <p:cNvSpPr>
              <a:spLocks/>
            </p:cNvSpPr>
            <p:nvPr/>
          </p:nvSpPr>
          <p:spPr bwMode="auto">
            <a:xfrm>
              <a:off x="1536" y="2900"/>
              <a:ext cx="69" cy="76"/>
            </a:xfrm>
            <a:custGeom>
              <a:avLst/>
              <a:gdLst>
                <a:gd name="T0" fmla="*/ 0 w 58"/>
                <a:gd name="T1" fmla="*/ 3 h 79"/>
                <a:gd name="T2" fmla="*/ 0 w 58"/>
                <a:gd name="T3" fmla="*/ 66 h 79"/>
                <a:gd name="T4" fmla="*/ 55 w 58"/>
                <a:gd name="T5" fmla="*/ 69 h 79"/>
                <a:gd name="T6" fmla="*/ 70 w 58"/>
                <a:gd name="T7" fmla="*/ 61 h 79"/>
                <a:gd name="T8" fmla="*/ 96 w 58"/>
                <a:gd name="T9" fmla="*/ 48 h 79"/>
                <a:gd name="T10" fmla="*/ 96 w 58"/>
                <a:gd name="T11" fmla="*/ 30 h 79"/>
                <a:gd name="T12" fmla="*/ 87 w 58"/>
                <a:gd name="T13" fmla="*/ 15 h 79"/>
                <a:gd name="T14" fmla="*/ 70 w 58"/>
                <a:gd name="T15" fmla="*/ 9 h 79"/>
                <a:gd name="T16" fmla="*/ 51 w 58"/>
                <a:gd name="T17" fmla="*/ 0 h 79"/>
                <a:gd name="T18" fmla="*/ 0 w 58"/>
                <a:gd name="T19" fmla="*/ 3 h 7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"/>
                <a:gd name="T31" fmla="*/ 0 h 79"/>
                <a:gd name="T32" fmla="*/ 58 w 58"/>
                <a:gd name="T33" fmla="*/ 79 h 7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" h="79">
                  <a:moveTo>
                    <a:pt x="0" y="3"/>
                  </a:moveTo>
                  <a:lnTo>
                    <a:pt x="0" y="75"/>
                  </a:lnTo>
                  <a:lnTo>
                    <a:pt x="33" y="78"/>
                  </a:lnTo>
                  <a:lnTo>
                    <a:pt x="42" y="69"/>
                  </a:lnTo>
                  <a:lnTo>
                    <a:pt x="57" y="54"/>
                  </a:lnTo>
                  <a:lnTo>
                    <a:pt x="57" y="33"/>
                  </a:lnTo>
                  <a:lnTo>
                    <a:pt x="51" y="18"/>
                  </a:lnTo>
                  <a:lnTo>
                    <a:pt x="42" y="9"/>
                  </a:lnTo>
                  <a:lnTo>
                    <a:pt x="30" y="0"/>
                  </a:lnTo>
                  <a:lnTo>
                    <a:pt x="0" y="3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88" name="AutoShape 71"/>
            <p:cNvSpPr>
              <a:spLocks noChangeArrowheads="1"/>
            </p:cNvSpPr>
            <p:nvPr/>
          </p:nvSpPr>
          <p:spPr bwMode="auto">
            <a:xfrm>
              <a:off x="1189" y="3052"/>
              <a:ext cx="130" cy="104"/>
            </a:xfrm>
            <a:prstGeom prst="rightArrow">
              <a:avLst>
                <a:gd name="adj1" fmla="val 50000"/>
                <a:gd name="adj2" fmla="val 6255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89" name="Rectangle 72"/>
            <p:cNvSpPr>
              <a:spLocks noChangeArrowheads="1"/>
            </p:cNvSpPr>
            <p:nvPr/>
          </p:nvSpPr>
          <p:spPr bwMode="auto">
            <a:xfrm>
              <a:off x="1360" y="3062"/>
              <a:ext cx="113" cy="9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90" name="AutoShape 73"/>
            <p:cNvSpPr>
              <a:spLocks noChangeArrowheads="1"/>
            </p:cNvSpPr>
            <p:nvPr/>
          </p:nvSpPr>
          <p:spPr bwMode="auto">
            <a:xfrm rot="10800000" flipH="1">
              <a:off x="1667" y="3068"/>
              <a:ext cx="120" cy="97"/>
            </a:xfrm>
            <a:prstGeom prst="triangle">
              <a:avLst>
                <a:gd name="adj" fmla="val 49958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91" name="Freeform 74"/>
            <p:cNvSpPr>
              <a:spLocks/>
            </p:cNvSpPr>
            <p:nvPr/>
          </p:nvSpPr>
          <p:spPr bwMode="auto">
            <a:xfrm>
              <a:off x="1536" y="3073"/>
              <a:ext cx="69" cy="77"/>
            </a:xfrm>
            <a:custGeom>
              <a:avLst/>
              <a:gdLst>
                <a:gd name="T0" fmla="*/ 0 w 58"/>
                <a:gd name="T1" fmla="*/ 3 h 79"/>
                <a:gd name="T2" fmla="*/ 0 w 58"/>
                <a:gd name="T3" fmla="*/ 69 h 79"/>
                <a:gd name="T4" fmla="*/ 55 w 58"/>
                <a:gd name="T5" fmla="*/ 72 h 79"/>
                <a:gd name="T6" fmla="*/ 70 w 58"/>
                <a:gd name="T7" fmla="*/ 63 h 79"/>
                <a:gd name="T8" fmla="*/ 96 w 58"/>
                <a:gd name="T9" fmla="*/ 51 h 79"/>
                <a:gd name="T10" fmla="*/ 96 w 58"/>
                <a:gd name="T11" fmla="*/ 30 h 79"/>
                <a:gd name="T12" fmla="*/ 87 w 58"/>
                <a:gd name="T13" fmla="*/ 18 h 79"/>
                <a:gd name="T14" fmla="*/ 70 w 58"/>
                <a:gd name="T15" fmla="*/ 9 h 79"/>
                <a:gd name="T16" fmla="*/ 51 w 58"/>
                <a:gd name="T17" fmla="*/ 0 h 79"/>
                <a:gd name="T18" fmla="*/ 0 w 58"/>
                <a:gd name="T19" fmla="*/ 3 h 7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"/>
                <a:gd name="T31" fmla="*/ 0 h 79"/>
                <a:gd name="T32" fmla="*/ 58 w 58"/>
                <a:gd name="T33" fmla="*/ 79 h 7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" h="79">
                  <a:moveTo>
                    <a:pt x="0" y="3"/>
                  </a:moveTo>
                  <a:lnTo>
                    <a:pt x="0" y="75"/>
                  </a:lnTo>
                  <a:lnTo>
                    <a:pt x="33" y="78"/>
                  </a:lnTo>
                  <a:lnTo>
                    <a:pt x="42" y="69"/>
                  </a:lnTo>
                  <a:lnTo>
                    <a:pt x="57" y="54"/>
                  </a:lnTo>
                  <a:lnTo>
                    <a:pt x="57" y="33"/>
                  </a:lnTo>
                  <a:lnTo>
                    <a:pt x="51" y="18"/>
                  </a:lnTo>
                  <a:lnTo>
                    <a:pt x="42" y="9"/>
                  </a:lnTo>
                  <a:lnTo>
                    <a:pt x="30" y="0"/>
                  </a:lnTo>
                  <a:lnTo>
                    <a:pt x="0" y="3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92" name="Oval 75"/>
            <p:cNvSpPr>
              <a:spLocks noChangeArrowheads="1"/>
            </p:cNvSpPr>
            <p:nvPr/>
          </p:nvSpPr>
          <p:spPr bwMode="auto">
            <a:xfrm>
              <a:off x="1007" y="3219"/>
              <a:ext cx="134" cy="10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93" name="Rectangle 76"/>
            <p:cNvSpPr>
              <a:spLocks noChangeArrowheads="1"/>
            </p:cNvSpPr>
            <p:nvPr/>
          </p:nvSpPr>
          <p:spPr bwMode="auto">
            <a:xfrm>
              <a:off x="1351" y="3226"/>
              <a:ext cx="113" cy="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94" name="AutoShape 77"/>
            <p:cNvSpPr>
              <a:spLocks noChangeArrowheads="1"/>
            </p:cNvSpPr>
            <p:nvPr/>
          </p:nvSpPr>
          <p:spPr bwMode="auto">
            <a:xfrm rot="10800000" flipH="1">
              <a:off x="1659" y="3233"/>
              <a:ext cx="120" cy="96"/>
            </a:xfrm>
            <a:prstGeom prst="triangle">
              <a:avLst>
                <a:gd name="adj" fmla="val 49958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95" name="Freeform 78"/>
            <p:cNvSpPr>
              <a:spLocks/>
            </p:cNvSpPr>
            <p:nvPr/>
          </p:nvSpPr>
          <p:spPr bwMode="auto">
            <a:xfrm>
              <a:off x="1528" y="3238"/>
              <a:ext cx="68" cy="76"/>
            </a:xfrm>
            <a:custGeom>
              <a:avLst/>
              <a:gdLst>
                <a:gd name="T0" fmla="*/ 0 w 58"/>
                <a:gd name="T1" fmla="*/ 3 h 79"/>
                <a:gd name="T2" fmla="*/ 0 w 58"/>
                <a:gd name="T3" fmla="*/ 66 h 79"/>
                <a:gd name="T4" fmla="*/ 54 w 58"/>
                <a:gd name="T5" fmla="*/ 69 h 79"/>
                <a:gd name="T6" fmla="*/ 67 w 58"/>
                <a:gd name="T7" fmla="*/ 61 h 79"/>
                <a:gd name="T8" fmla="*/ 93 w 58"/>
                <a:gd name="T9" fmla="*/ 48 h 79"/>
                <a:gd name="T10" fmla="*/ 93 w 58"/>
                <a:gd name="T11" fmla="*/ 30 h 79"/>
                <a:gd name="T12" fmla="*/ 82 w 58"/>
                <a:gd name="T13" fmla="*/ 15 h 79"/>
                <a:gd name="T14" fmla="*/ 67 w 58"/>
                <a:gd name="T15" fmla="*/ 9 h 79"/>
                <a:gd name="T16" fmla="*/ 48 w 58"/>
                <a:gd name="T17" fmla="*/ 0 h 79"/>
                <a:gd name="T18" fmla="*/ 0 w 58"/>
                <a:gd name="T19" fmla="*/ 3 h 7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"/>
                <a:gd name="T31" fmla="*/ 0 h 79"/>
                <a:gd name="T32" fmla="*/ 58 w 58"/>
                <a:gd name="T33" fmla="*/ 79 h 7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" h="79">
                  <a:moveTo>
                    <a:pt x="0" y="3"/>
                  </a:moveTo>
                  <a:lnTo>
                    <a:pt x="0" y="75"/>
                  </a:lnTo>
                  <a:lnTo>
                    <a:pt x="33" y="78"/>
                  </a:lnTo>
                  <a:lnTo>
                    <a:pt x="42" y="69"/>
                  </a:lnTo>
                  <a:lnTo>
                    <a:pt x="57" y="54"/>
                  </a:lnTo>
                  <a:lnTo>
                    <a:pt x="57" y="33"/>
                  </a:lnTo>
                  <a:lnTo>
                    <a:pt x="51" y="18"/>
                  </a:lnTo>
                  <a:lnTo>
                    <a:pt x="42" y="9"/>
                  </a:lnTo>
                  <a:lnTo>
                    <a:pt x="30" y="0"/>
                  </a:lnTo>
                  <a:lnTo>
                    <a:pt x="0" y="3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96" name="Oval 79"/>
            <p:cNvSpPr>
              <a:spLocks noChangeArrowheads="1"/>
            </p:cNvSpPr>
            <p:nvPr/>
          </p:nvSpPr>
          <p:spPr bwMode="auto">
            <a:xfrm>
              <a:off x="1007" y="3400"/>
              <a:ext cx="134" cy="10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97" name="AutoShape 80"/>
            <p:cNvSpPr>
              <a:spLocks noChangeArrowheads="1"/>
            </p:cNvSpPr>
            <p:nvPr/>
          </p:nvSpPr>
          <p:spPr bwMode="auto">
            <a:xfrm>
              <a:off x="1181" y="3398"/>
              <a:ext cx="129" cy="104"/>
            </a:xfrm>
            <a:prstGeom prst="rightArrow">
              <a:avLst>
                <a:gd name="adj1" fmla="val 50000"/>
                <a:gd name="adj2" fmla="val 62071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98" name="AutoShape 81"/>
            <p:cNvSpPr>
              <a:spLocks noChangeArrowheads="1"/>
            </p:cNvSpPr>
            <p:nvPr/>
          </p:nvSpPr>
          <p:spPr bwMode="auto">
            <a:xfrm rot="10800000" flipH="1">
              <a:off x="1659" y="3415"/>
              <a:ext cx="120" cy="97"/>
            </a:xfrm>
            <a:prstGeom prst="triangle">
              <a:avLst>
                <a:gd name="adj" fmla="val 49958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899" name="Freeform 82"/>
            <p:cNvSpPr>
              <a:spLocks/>
            </p:cNvSpPr>
            <p:nvPr/>
          </p:nvSpPr>
          <p:spPr bwMode="auto">
            <a:xfrm>
              <a:off x="1528" y="3420"/>
              <a:ext cx="68" cy="76"/>
            </a:xfrm>
            <a:custGeom>
              <a:avLst/>
              <a:gdLst>
                <a:gd name="T0" fmla="*/ 0 w 58"/>
                <a:gd name="T1" fmla="*/ 3 h 79"/>
                <a:gd name="T2" fmla="*/ 0 w 58"/>
                <a:gd name="T3" fmla="*/ 66 h 79"/>
                <a:gd name="T4" fmla="*/ 54 w 58"/>
                <a:gd name="T5" fmla="*/ 69 h 79"/>
                <a:gd name="T6" fmla="*/ 67 w 58"/>
                <a:gd name="T7" fmla="*/ 61 h 79"/>
                <a:gd name="T8" fmla="*/ 93 w 58"/>
                <a:gd name="T9" fmla="*/ 48 h 79"/>
                <a:gd name="T10" fmla="*/ 93 w 58"/>
                <a:gd name="T11" fmla="*/ 30 h 79"/>
                <a:gd name="T12" fmla="*/ 82 w 58"/>
                <a:gd name="T13" fmla="*/ 15 h 79"/>
                <a:gd name="T14" fmla="*/ 67 w 58"/>
                <a:gd name="T15" fmla="*/ 9 h 79"/>
                <a:gd name="T16" fmla="*/ 48 w 58"/>
                <a:gd name="T17" fmla="*/ 0 h 79"/>
                <a:gd name="T18" fmla="*/ 0 w 58"/>
                <a:gd name="T19" fmla="*/ 3 h 7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"/>
                <a:gd name="T31" fmla="*/ 0 h 79"/>
                <a:gd name="T32" fmla="*/ 58 w 58"/>
                <a:gd name="T33" fmla="*/ 79 h 7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" h="79">
                  <a:moveTo>
                    <a:pt x="0" y="3"/>
                  </a:moveTo>
                  <a:lnTo>
                    <a:pt x="0" y="75"/>
                  </a:lnTo>
                  <a:lnTo>
                    <a:pt x="33" y="78"/>
                  </a:lnTo>
                  <a:lnTo>
                    <a:pt x="42" y="69"/>
                  </a:lnTo>
                  <a:lnTo>
                    <a:pt x="57" y="54"/>
                  </a:lnTo>
                  <a:lnTo>
                    <a:pt x="57" y="33"/>
                  </a:lnTo>
                  <a:lnTo>
                    <a:pt x="51" y="18"/>
                  </a:lnTo>
                  <a:lnTo>
                    <a:pt x="42" y="9"/>
                  </a:lnTo>
                  <a:lnTo>
                    <a:pt x="30" y="0"/>
                  </a:lnTo>
                  <a:lnTo>
                    <a:pt x="0" y="3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00" name="Freeform 83"/>
            <p:cNvSpPr>
              <a:spLocks/>
            </p:cNvSpPr>
            <p:nvPr/>
          </p:nvSpPr>
          <p:spPr bwMode="auto">
            <a:xfrm>
              <a:off x="1062" y="1731"/>
              <a:ext cx="798" cy="1725"/>
            </a:xfrm>
            <a:custGeom>
              <a:avLst/>
              <a:gdLst>
                <a:gd name="T0" fmla="*/ 31 w 667"/>
                <a:gd name="T1" fmla="*/ 0 h 1792"/>
                <a:gd name="T2" fmla="*/ 323 w 667"/>
                <a:gd name="T3" fmla="*/ 161 h 1792"/>
                <a:gd name="T4" fmla="*/ 617 w 667"/>
                <a:gd name="T5" fmla="*/ 322 h 1792"/>
                <a:gd name="T6" fmla="*/ 293 w 667"/>
                <a:gd name="T7" fmla="*/ 465 h 1792"/>
                <a:gd name="T8" fmla="*/ 1141 w 667"/>
                <a:gd name="T9" fmla="*/ 633 h 1792"/>
                <a:gd name="T10" fmla="*/ 340 w 667"/>
                <a:gd name="T11" fmla="*/ 795 h 1792"/>
                <a:gd name="T12" fmla="*/ 45 w 667"/>
                <a:gd name="T13" fmla="*/ 947 h 1792"/>
                <a:gd name="T14" fmla="*/ 1141 w 667"/>
                <a:gd name="T15" fmla="*/ 1100 h 1792"/>
                <a:gd name="T16" fmla="*/ 0 w 667"/>
                <a:gd name="T17" fmla="*/ 1276 h 1792"/>
                <a:gd name="T18" fmla="*/ 293 w 667"/>
                <a:gd name="T19" fmla="*/ 1429 h 1792"/>
                <a:gd name="T20" fmla="*/ 569 w 667"/>
                <a:gd name="T21" fmla="*/ 1598 h 17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67"/>
                <a:gd name="T34" fmla="*/ 0 h 1792"/>
                <a:gd name="T35" fmla="*/ 667 w 667"/>
                <a:gd name="T36" fmla="*/ 1792 h 17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67" h="1792">
                  <a:moveTo>
                    <a:pt x="18" y="0"/>
                  </a:moveTo>
                  <a:lnTo>
                    <a:pt x="189" y="180"/>
                  </a:lnTo>
                  <a:lnTo>
                    <a:pt x="360" y="360"/>
                  </a:lnTo>
                  <a:lnTo>
                    <a:pt x="171" y="522"/>
                  </a:lnTo>
                  <a:lnTo>
                    <a:pt x="666" y="711"/>
                  </a:lnTo>
                  <a:lnTo>
                    <a:pt x="198" y="891"/>
                  </a:lnTo>
                  <a:lnTo>
                    <a:pt x="27" y="1062"/>
                  </a:lnTo>
                  <a:lnTo>
                    <a:pt x="666" y="1233"/>
                  </a:lnTo>
                  <a:lnTo>
                    <a:pt x="0" y="1431"/>
                  </a:lnTo>
                  <a:lnTo>
                    <a:pt x="171" y="1602"/>
                  </a:lnTo>
                  <a:lnTo>
                    <a:pt x="333" y="1791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01" name="Oval 84"/>
            <p:cNvSpPr>
              <a:spLocks noChangeArrowheads="1"/>
            </p:cNvSpPr>
            <p:nvPr/>
          </p:nvSpPr>
          <p:spPr bwMode="auto">
            <a:xfrm>
              <a:off x="1016" y="1668"/>
              <a:ext cx="134" cy="10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902" name="AutoShape 85"/>
            <p:cNvSpPr>
              <a:spLocks noChangeArrowheads="1"/>
            </p:cNvSpPr>
            <p:nvPr/>
          </p:nvSpPr>
          <p:spPr bwMode="auto">
            <a:xfrm>
              <a:off x="1189" y="1839"/>
              <a:ext cx="130" cy="104"/>
            </a:xfrm>
            <a:prstGeom prst="rightArrow">
              <a:avLst>
                <a:gd name="adj1" fmla="val 50000"/>
                <a:gd name="adj2" fmla="val 6255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903" name="Rectangle 86"/>
            <p:cNvSpPr>
              <a:spLocks noChangeArrowheads="1"/>
            </p:cNvSpPr>
            <p:nvPr/>
          </p:nvSpPr>
          <p:spPr bwMode="auto">
            <a:xfrm>
              <a:off x="1360" y="2023"/>
              <a:ext cx="113" cy="9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904" name="AutoShape 87"/>
            <p:cNvSpPr>
              <a:spLocks noChangeArrowheads="1"/>
            </p:cNvSpPr>
            <p:nvPr/>
          </p:nvSpPr>
          <p:spPr bwMode="auto">
            <a:xfrm>
              <a:off x="1181" y="2176"/>
              <a:ext cx="129" cy="105"/>
            </a:xfrm>
            <a:prstGeom prst="rightArrow">
              <a:avLst>
                <a:gd name="adj1" fmla="val 50000"/>
                <a:gd name="adj2" fmla="val 6148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905" name="AutoShape 88"/>
            <p:cNvSpPr>
              <a:spLocks noChangeArrowheads="1"/>
            </p:cNvSpPr>
            <p:nvPr/>
          </p:nvSpPr>
          <p:spPr bwMode="auto">
            <a:xfrm rot="10800000" flipH="1">
              <a:off x="1659" y="2375"/>
              <a:ext cx="120" cy="97"/>
            </a:xfrm>
            <a:prstGeom prst="triangle">
              <a:avLst>
                <a:gd name="adj" fmla="val 49958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906" name="AutoShape 89"/>
            <p:cNvSpPr>
              <a:spLocks noChangeArrowheads="1"/>
            </p:cNvSpPr>
            <p:nvPr/>
          </p:nvSpPr>
          <p:spPr bwMode="auto">
            <a:xfrm>
              <a:off x="1189" y="2540"/>
              <a:ext cx="130" cy="105"/>
            </a:xfrm>
            <a:prstGeom prst="rightArrow">
              <a:avLst>
                <a:gd name="adj1" fmla="val 50000"/>
                <a:gd name="adj2" fmla="val 6195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907" name="Oval 90"/>
            <p:cNvSpPr>
              <a:spLocks noChangeArrowheads="1"/>
            </p:cNvSpPr>
            <p:nvPr/>
          </p:nvSpPr>
          <p:spPr bwMode="auto">
            <a:xfrm>
              <a:off x="1016" y="2699"/>
              <a:ext cx="134" cy="10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908" name="AutoShape 91"/>
            <p:cNvSpPr>
              <a:spLocks noChangeArrowheads="1"/>
            </p:cNvSpPr>
            <p:nvPr/>
          </p:nvSpPr>
          <p:spPr bwMode="auto">
            <a:xfrm rot="10800000" flipH="1">
              <a:off x="1667" y="2895"/>
              <a:ext cx="120" cy="97"/>
            </a:xfrm>
            <a:prstGeom prst="triangle">
              <a:avLst>
                <a:gd name="adj" fmla="val 49958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909" name="Oval 92"/>
            <p:cNvSpPr>
              <a:spLocks noChangeArrowheads="1"/>
            </p:cNvSpPr>
            <p:nvPr/>
          </p:nvSpPr>
          <p:spPr bwMode="auto">
            <a:xfrm>
              <a:off x="1016" y="3054"/>
              <a:ext cx="134" cy="10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910" name="AutoShape 93"/>
            <p:cNvSpPr>
              <a:spLocks noChangeArrowheads="1"/>
            </p:cNvSpPr>
            <p:nvPr/>
          </p:nvSpPr>
          <p:spPr bwMode="auto">
            <a:xfrm>
              <a:off x="1181" y="3216"/>
              <a:ext cx="129" cy="105"/>
            </a:xfrm>
            <a:prstGeom prst="rightArrow">
              <a:avLst>
                <a:gd name="adj1" fmla="val 50000"/>
                <a:gd name="adj2" fmla="val 6148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911" name="Rectangle 94"/>
            <p:cNvSpPr>
              <a:spLocks noChangeArrowheads="1"/>
            </p:cNvSpPr>
            <p:nvPr/>
          </p:nvSpPr>
          <p:spPr bwMode="auto">
            <a:xfrm>
              <a:off x="1351" y="3409"/>
              <a:ext cx="113" cy="9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4912" name="Rectangle 95"/>
            <p:cNvSpPr>
              <a:spLocks noChangeArrowheads="1"/>
            </p:cNvSpPr>
            <p:nvPr/>
          </p:nvSpPr>
          <p:spPr bwMode="auto">
            <a:xfrm>
              <a:off x="1802" y="1637"/>
              <a:ext cx="1368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Unload apples from truck</a:t>
              </a:r>
            </a:p>
          </p:txBody>
        </p:sp>
        <p:sp>
          <p:nvSpPr>
            <p:cNvPr id="34913" name="Rectangle 96"/>
            <p:cNvSpPr>
              <a:spLocks noChangeArrowheads="1"/>
            </p:cNvSpPr>
            <p:nvPr/>
          </p:nvSpPr>
          <p:spPr bwMode="auto">
            <a:xfrm>
              <a:off x="1802" y="1802"/>
              <a:ext cx="1429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Move to inspection station</a:t>
              </a:r>
            </a:p>
          </p:txBody>
        </p:sp>
        <p:sp>
          <p:nvSpPr>
            <p:cNvPr id="34914" name="Rectangle 97"/>
            <p:cNvSpPr>
              <a:spLocks noChangeArrowheads="1"/>
            </p:cNvSpPr>
            <p:nvPr/>
          </p:nvSpPr>
          <p:spPr bwMode="auto">
            <a:xfrm>
              <a:off x="1802" y="1975"/>
              <a:ext cx="1102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Weigh, inspect, sort</a:t>
              </a:r>
            </a:p>
          </p:txBody>
        </p:sp>
        <p:sp>
          <p:nvSpPr>
            <p:cNvPr id="34915" name="Rectangle 98"/>
            <p:cNvSpPr>
              <a:spLocks noChangeArrowheads="1"/>
            </p:cNvSpPr>
            <p:nvPr/>
          </p:nvSpPr>
          <p:spPr bwMode="auto">
            <a:xfrm>
              <a:off x="1802" y="2148"/>
              <a:ext cx="911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Move to storage</a:t>
              </a:r>
            </a:p>
          </p:txBody>
        </p:sp>
        <p:sp>
          <p:nvSpPr>
            <p:cNvPr id="34916" name="Rectangle 99"/>
            <p:cNvSpPr>
              <a:spLocks noChangeArrowheads="1"/>
            </p:cNvSpPr>
            <p:nvPr/>
          </p:nvSpPr>
          <p:spPr bwMode="auto">
            <a:xfrm>
              <a:off x="1802" y="2330"/>
              <a:ext cx="975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Wait until needed</a:t>
              </a:r>
            </a:p>
          </p:txBody>
        </p:sp>
        <p:sp>
          <p:nvSpPr>
            <p:cNvPr id="34917" name="Rectangle 100"/>
            <p:cNvSpPr>
              <a:spLocks noChangeArrowheads="1"/>
            </p:cNvSpPr>
            <p:nvPr/>
          </p:nvSpPr>
          <p:spPr bwMode="auto">
            <a:xfrm>
              <a:off x="1802" y="2495"/>
              <a:ext cx="841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Move to peeler</a:t>
              </a:r>
            </a:p>
          </p:txBody>
        </p:sp>
        <p:sp>
          <p:nvSpPr>
            <p:cNvPr id="34918" name="Rectangle 101"/>
            <p:cNvSpPr>
              <a:spLocks noChangeArrowheads="1"/>
            </p:cNvSpPr>
            <p:nvPr/>
          </p:nvSpPr>
          <p:spPr bwMode="auto">
            <a:xfrm>
              <a:off x="1802" y="2668"/>
              <a:ext cx="1346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Apples peeled and cored</a:t>
              </a:r>
            </a:p>
          </p:txBody>
        </p:sp>
        <p:sp>
          <p:nvSpPr>
            <p:cNvPr id="34919" name="Rectangle 102"/>
            <p:cNvSpPr>
              <a:spLocks noChangeArrowheads="1"/>
            </p:cNvSpPr>
            <p:nvPr/>
          </p:nvSpPr>
          <p:spPr bwMode="auto">
            <a:xfrm>
              <a:off x="1802" y="2841"/>
              <a:ext cx="1427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Soak in water until needed</a:t>
              </a:r>
            </a:p>
          </p:txBody>
        </p:sp>
        <p:sp>
          <p:nvSpPr>
            <p:cNvPr id="34920" name="Rectangle 103"/>
            <p:cNvSpPr>
              <a:spLocks noChangeArrowheads="1"/>
            </p:cNvSpPr>
            <p:nvPr/>
          </p:nvSpPr>
          <p:spPr bwMode="auto">
            <a:xfrm>
              <a:off x="1802" y="3023"/>
              <a:ext cx="997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Place in conveyor</a:t>
              </a:r>
            </a:p>
          </p:txBody>
        </p:sp>
        <p:sp>
          <p:nvSpPr>
            <p:cNvPr id="34921" name="Rectangle 104"/>
            <p:cNvSpPr>
              <a:spLocks noChangeArrowheads="1"/>
            </p:cNvSpPr>
            <p:nvPr/>
          </p:nvSpPr>
          <p:spPr bwMode="auto">
            <a:xfrm>
              <a:off x="1802" y="3196"/>
              <a:ext cx="1113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Move to mixing area</a:t>
              </a:r>
            </a:p>
          </p:txBody>
        </p:sp>
        <p:sp>
          <p:nvSpPr>
            <p:cNvPr id="34922" name="Rectangle 105"/>
            <p:cNvSpPr>
              <a:spLocks noChangeArrowheads="1"/>
            </p:cNvSpPr>
            <p:nvPr/>
          </p:nvSpPr>
          <p:spPr bwMode="auto">
            <a:xfrm>
              <a:off x="1802" y="3369"/>
              <a:ext cx="1102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Weigh, inspect, sort</a:t>
              </a:r>
            </a:p>
          </p:txBody>
        </p:sp>
        <p:sp>
          <p:nvSpPr>
            <p:cNvPr id="34923" name="Rectangle 106"/>
            <p:cNvSpPr>
              <a:spLocks noChangeArrowheads="1"/>
            </p:cNvSpPr>
            <p:nvPr/>
          </p:nvSpPr>
          <p:spPr bwMode="auto">
            <a:xfrm>
              <a:off x="2535" y="3553"/>
              <a:ext cx="360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Total</a:t>
              </a:r>
            </a:p>
          </p:txBody>
        </p:sp>
        <p:sp>
          <p:nvSpPr>
            <p:cNvPr id="34924" name="Rectangle 107"/>
            <p:cNvSpPr>
              <a:spLocks noChangeArrowheads="1"/>
            </p:cNvSpPr>
            <p:nvPr/>
          </p:nvSpPr>
          <p:spPr bwMode="auto">
            <a:xfrm>
              <a:off x="1042" y="3553"/>
              <a:ext cx="655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Page 1 0f 3</a:t>
              </a:r>
            </a:p>
          </p:txBody>
        </p:sp>
        <p:sp>
          <p:nvSpPr>
            <p:cNvPr id="34925" name="Line 108"/>
            <p:cNvSpPr>
              <a:spLocks noChangeShapeType="1"/>
            </p:cNvSpPr>
            <p:nvPr/>
          </p:nvSpPr>
          <p:spPr bwMode="auto">
            <a:xfrm>
              <a:off x="3289" y="925"/>
              <a:ext cx="1" cy="28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6" name="Line 109"/>
            <p:cNvSpPr>
              <a:spLocks noChangeShapeType="1"/>
            </p:cNvSpPr>
            <p:nvPr/>
          </p:nvSpPr>
          <p:spPr bwMode="auto">
            <a:xfrm>
              <a:off x="3643" y="925"/>
              <a:ext cx="1" cy="28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7" name="Rectangle 110"/>
            <p:cNvSpPr>
              <a:spLocks noChangeArrowheads="1"/>
            </p:cNvSpPr>
            <p:nvPr/>
          </p:nvSpPr>
          <p:spPr bwMode="auto">
            <a:xfrm>
              <a:off x="3356" y="3553"/>
              <a:ext cx="284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480</a:t>
              </a:r>
            </a:p>
          </p:txBody>
        </p:sp>
        <p:sp>
          <p:nvSpPr>
            <p:cNvPr id="34928" name="Rectangle 111"/>
            <p:cNvSpPr>
              <a:spLocks noChangeArrowheads="1"/>
            </p:cNvSpPr>
            <p:nvPr/>
          </p:nvSpPr>
          <p:spPr bwMode="auto">
            <a:xfrm>
              <a:off x="3379" y="3362"/>
              <a:ext cx="226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30</a:t>
              </a:r>
            </a:p>
          </p:txBody>
        </p:sp>
        <p:sp>
          <p:nvSpPr>
            <p:cNvPr id="34929" name="Rectangle 112"/>
            <p:cNvSpPr>
              <a:spLocks noChangeArrowheads="1"/>
            </p:cNvSpPr>
            <p:nvPr/>
          </p:nvSpPr>
          <p:spPr bwMode="auto">
            <a:xfrm>
              <a:off x="3401" y="3016"/>
              <a:ext cx="168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5</a:t>
              </a:r>
            </a:p>
          </p:txBody>
        </p:sp>
        <p:sp>
          <p:nvSpPr>
            <p:cNvPr id="34930" name="Rectangle 113"/>
            <p:cNvSpPr>
              <a:spLocks noChangeArrowheads="1"/>
            </p:cNvSpPr>
            <p:nvPr/>
          </p:nvSpPr>
          <p:spPr bwMode="auto">
            <a:xfrm>
              <a:off x="3379" y="2842"/>
              <a:ext cx="226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20</a:t>
              </a:r>
            </a:p>
          </p:txBody>
        </p:sp>
        <p:sp>
          <p:nvSpPr>
            <p:cNvPr id="34931" name="Rectangle 114"/>
            <p:cNvSpPr>
              <a:spLocks noChangeArrowheads="1"/>
            </p:cNvSpPr>
            <p:nvPr/>
          </p:nvSpPr>
          <p:spPr bwMode="auto">
            <a:xfrm>
              <a:off x="3379" y="2669"/>
              <a:ext cx="226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15</a:t>
              </a:r>
            </a:p>
          </p:txBody>
        </p:sp>
        <p:sp>
          <p:nvSpPr>
            <p:cNvPr id="34932" name="Rectangle 115"/>
            <p:cNvSpPr>
              <a:spLocks noChangeArrowheads="1"/>
            </p:cNvSpPr>
            <p:nvPr/>
          </p:nvSpPr>
          <p:spPr bwMode="auto">
            <a:xfrm>
              <a:off x="3356" y="2323"/>
              <a:ext cx="284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360</a:t>
              </a:r>
            </a:p>
          </p:txBody>
        </p:sp>
        <p:sp>
          <p:nvSpPr>
            <p:cNvPr id="34933" name="Rectangle 116"/>
            <p:cNvSpPr>
              <a:spLocks noChangeArrowheads="1"/>
            </p:cNvSpPr>
            <p:nvPr/>
          </p:nvSpPr>
          <p:spPr bwMode="auto">
            <a:xfrm>
              <a:off x="3379" y="1976"/>
              <a:ext cx="226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30</a:t>
              </a:r>
            </a:p>
          </p:txBody>
        </p:sp>
        <p:sp>
          <p:nvSpPr>
            <p:cNvPr id="34934" name="Rectangle 117"/>
            <p:cNvSpPr>
              <a:spLocks noChangeArrowheads="1"/>
            </p:cNvSpPr>
            <p:nvPr/>
          </p:nvSpPr>
          <p:spPr bwMode="auto">
            <a:xfrm>
              <a:off x="3379" y="1647"/>
              <a:ext cx="226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20</a:t>
              </a:r>
            </a:p>
          </p:txBody>
        </p:sp>
        <p:sp>
          <p:nvSpPr>
            <p:cNvPr id="34935" name="Rectangle 118"/>
            <p:cNvSpPr>
              <a:spLocks noChangeArrowheads="1"/>
            </p:cNvSpPr>
            <p:nvPr/>
          </p:nvSpPr>
          <p:spPr bwMode="auto">
            <a:xfrm>
              <a:off x="3689" y="3553"/>
              <a:ext cx="361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190 </a:t>
              </a:r>
              <a:r>
                <a:rPr lang="en-US" altLang="en-US" sz="900"/>
                <a:t>ft</a:t>
              </a:r>
            </a:p>
          </p:txBody>
        </p:sp>
        <p:sp>
          <p:nvSpPr>
            <p:cNvPr id="34936" name="Rectangle 119"/>
            <p:cNvSpPr>
              <a:spLocks noChangeArrowheads="1"/>
            </p:cNvSpPr>
            <p:nvPr/>
          </p:nvSpPr>
          <p:spPr bwMode="auto">
            <a:xfrm>
              <a:off x="3712" y="3197"/>
              <a:ext cx="303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20 </a:t>
              </a:r>
              <a:r>
                <a:rPr lang="en-US" altLang="en-US" sz="900"/>
                <a:t>ft</a:t>
              </a:r>
            </a:p>
          </p:txBody>
        </p:sp>
        <p:sp>
          <p:nvSpPr>
            <p:cNvPr id="34937" name="Rectangle 120"/>
            <p:cNvSpPr>
              <a:spLocks noChangeArrowheads="1"/>
            </p:cNvSpPr>
            <p:nvPr/>
          </p:nvSpPr>
          <p:spPr bwMode="auto">
            <a:xfrm>
              <a:off x="3712" y="2504"/>
              <a:ext cx="303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20 </a:t>
              </a:r>
              <a:r>
                <a:rPr lang="en-US" altLang="en-US" sz="900"/>
                <a:t>ft</a:t>
              </a:r>
            </a:p>
          </p:txBody>
        </p:sp>
        <p:sp>
          <p:nvSpPr>
            <p:cNvPr id="34938" name="Rectangle 121"/>
            <p:cNvSpPr>
              <a:spLocks noChangeArrowheads="1"/>
            </p:cNvSpPr>
            <p:nvPr/>
          </p:nvSpPr>
          <p:spPr bwMode="auto">
            <a:xfrm>
              <a:off x="3712" y="2158"/>
              <a:ext cx="303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50 </a:t>
              </a:r>
              <a:r>
                <a:rPr lang="en-US" altLang="en-US" sz="900"/>
                <a:t>ft</a:t>
              </a:r>
            </a:p>
          </p:txBody>
        </p:sp>
        <p:sp>
          <p:nvSpPr>
            <p:cNvPr id="34939" name="Rectangle 122"/>
            <p:cNvSpPr>
              <a:spLocks noChangeArrowheads="1"/>
            </p:cNvSpPr>
            <p:nvPr/>
          </p:nvSpPr>
          <p:spPr bwMode="auto">
            <a:xfrm>
              <a:off x="3689" y="1811"/>
              <a:ext cx="361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100 </a:t>
              </a:r>
              <a:r>
                <a:rPr lang="en-US" altLang="en-US" sz="900"/>
                <a:t>ft</a:t>
              </a:r>
            </a:p>
          </p:txBody>
        </p:sp>
        <p:sp>
          <p:nvSpPr>
            <p:cNvPr id="34940" name="Rectangle 123"/>
            <p:cNvSpPr>
              <a:spLocks noChangeArrowheads="1"/>
            </p:cNvSpPr>
            <p:nvPr/>
          </p:nvSpPr>
          <p:spPr bwMode="auto">
            <a:xfrm>
              <a:off x="812" y="590"/>
              <a:ext cx="760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Date: 9-30-00</a:t>
              </a:r>
            </a:p>
          </p:txBody>
        </p:sp>
        <p:sp>
          <p:nvSpPr>
            <p:cNvPr id="34941" name="Rectangle 124"/>
            <p:cNvSpPr>
              <a:spLocks noChangeArrowheads="1"/>
            </p:cNvSpPr>
            <p:nvPr/>
          </p:nvSpPr>
          <p:spPr bwMode="auto">
            <a:xfrm>
              <a:off x="812" y="757"/>
              <a:ext cx="754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Analyst: TLR</a:t>
              </a:r>
            </a:p>
          </p:txBody>
        </p:sp>
        <p:sp>
          <p:nvSpPr>
            <p:cNvPr id="34942" name="Rectangle 125"/>
            <p:cNvSpPr>
              <a:spLocks noChangeArrowheads="1"/>
            </p:cNvSpPr>
            <p:nvPr/>
          </p:nvSpPr>
          <p:spPr bwMode="auto">
            <a:xfrm>
              <a:off x="2138" y="590"/>
              <a:ext cx="1457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Location: Graves Mountain</a:t>
              </a:r>
            </a:p>
          </p:txBody>
        </p:sp>
        <p:sp>
          <p:nvSpPr>
            <p:cNvPr id="34943" name="Rectangle 126"/>
            <p:cNvSpPr>
              <a:spLocks noChangeArrowheads="1"/>
            </p:cNvSpPr>
            <p:nvPr/>
          </p:nvSpPr>
          <p:spPr bwMode="auto">
            <a:xfrm>
              <a:off x="2131" y="757"/>
              <a:ext cx="1234" cy="1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82724" tIns="40636" rIns="82724" bIns="40636">
              <a:spAutoFit/>
            </a:bodyPr>
            <a:lstStyle>
              <a:lvl1pPr defTabSz="836613"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36613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36613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36613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36613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3661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300"/>
                <a:t>Process:  Apple Sauce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pic>
        <p:nvPicPr>
          <p:cNvPr id="35843" name="Picture 2" descr="qd0198f1 process flow ch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327025"/>
            <a:ext cx="3132137" cy="59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3" descr="qd0198f2 process mapp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0" y="0"/>
            <a:ext cx="44338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mtClean="0"/>
              <a:t>Check Sheet</a:t>
            </a:r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2063750" y="2901950"/>
            <a:ext cx="13589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bg2"/>
                </a:solidFill>
                <a:latin typeface="Arial Black" panose="020B0A04020102020204" pitchFamily="34" charset="0"/>
                <a:sym typeface="Symbol" panose="05050102010706020507" pitchFamily="18" charset="2"/>
              </a:rPr>
              <a:t>  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3435350" y="2901950"/>
            <a:ext cx="13589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bg2"/>
                </a:solidFill>
                <a:latin typeface="Arial Black" panose="020B0A04020102020204" pitchFamily="34" charset="0"/>
                <a:sym typeface="Symbol" panose="05050102010706020507" pitchFamily="18" charset="2"/>
              </a:rPr>
              <a:t>   </a:t>
            </a:r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4806950" y="2901950"/>
            <a:ext cx="13589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bg2"/>
                </a:solidFill>
                <a:latin typeface="Arial Black" panose="020B0A04020102020204" pitchFamily="34" charset="0"/>
                <a:sym typeface="Symbol" panose="05050102010706020507" pitchFamily="18" charset="2"/>
              </a:rPr>
              <a:t></a:t>
            </a:r>
          </a:p>
        </p:txBody>
      </p:sp>
      <p:sp>
        <p:nvSpPr>
          <p:cNvPr id="36871" name="Rectangle 6"/>
          <p:cNvSpPr>
            <a:spLocks noChangeArrowheads="1"/>
          </p:cNvSpPr>
          <p:nvPr/>
        </p:nvSpPr>
        <p:spPr bwMode="auto">
          <a:xfrm>
            <a:off x="6178550" y="2901950"/>
            <a:ext cx="13589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bg2"/>
                </a:solidFill>
                <a:latin typeface="Arial Black" panose="020B0A04020102020204" pitchFamily="34" charset="0"/>
                <a:sym typeface="Symbol" panose="05050102010706020507" pitchFamily="18" charset="2"/>
              </a:rPr>
              <a:t>  </a:t>
            </a:r>
          </a:p>
        </p:txBody>
      </p:sp>
      <p:sp>
        <p:nvSpPr>
          <p:cNvPr id="36872" name="Rectangle 7"/>
          <p:cNvSpPr>
            <a:spLocks noChangeArrowheads="1"/>
          </p:cNvSpPr>
          <p:nvPr/>
        </p:nvSpPr>
        <p:spPr bwMode="auto">
          <a:xfrm>
            <a:off x="2063750" y="3587750"/>
            <a:ext cx="13589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bg2"/>
                </a:solidFill>
                <a:latin typeface="Arial Black" panose="020B0A04020102020204" pitchFamily="34" charset="0"/>
                <a:sym typeface="Symbol" panose="05050102010706020507" pitchFamily="18" charset="2"/>
              </a:rPr>
              <a:t> </a:t>
            </a:r>
          </a:p>
        </p:txBody>
      </p:sp>
      <p:sp>
        <p:nvSpPr>
          <p:cNvPr id="36873" name="Rectangle 8"/>
          <p:cNvSpPr>
            <a:spLocks noChangeArrowheads="1"/>
          </p:cNvSpPr>
          <p:nvPr/>
        </p:nvSpPr>
        <p:spPr bwMode="auto">
          <a:xfrm>
            <a:off x="3435350" y="3587750"/>
            <a:ext cx="13589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bg2"/>
                </a:solidFill>
                <a:latin typeface="Arial Black" panose="020B0A04020102020204" pitchFamily="34" charset="0"/>
                <a:sym typeface="Symbol" panose="05050102010706020507" pitchFamily="18" charset="2"/>
              </a:rPr>
              <a:t>  </a:t>
            </a:r>
          </a:p>
        </p:txBody>
      </p:sp>
      <p:sp>
        <p:nvSpPr>
          <p:cNvPr id="36874" name="Rectangle 9"/>
          <p:cNvSpPr>
            <a:spLocks noChangeArrowheads="1"/>
          </p:cNvSpPr>
          <p:nvPr/>
        </p:nvSpPr>
        <p:spPr bwMode="auto">
          <a:xfrm>
            <a:off x="4806950" y="3587750"/>
            <a:ext cx="13589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36875" name="Rectangle 10"/>
          <p:cNvSpPr>
            <a:spLocks noChangeArrowheads="1"/>
          </p:cNvSpPr>
          <p:nvPr/>
        </p:nvSpPr>
        <p:spPr bwMode="auto">
          <a:xfrm>
            <a:off x="6178550" y="3587750"/>
            <a:ext cx="13589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36876" name="Rectangle 11"/>
          <p:cNvSpPr>
            <a:spLocks noChangeArrowheads="1"/>
          </p:cNvSpPr>
          <p:nvPr/>
        </p:nvSpPr>
        <p:spPr bwMode="auto">
          <a:xfrm>
            <a:off x="2063750" y="4273550"/>
            <a:ext cx="13589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36877" name="Rectangle 12"/>
          <p:cNvSpPr>
            <a:spLocks noChangeArrowheads="1"/>
          </p:cNvSpPr>
          <p:nvPr/>
        </p:nvSpPr>
        <p:spPr bwMode="auto">
          <a:xfrm>
            <a:off x="3435350" y="4273550"/>
            <a:ext cx="13589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>
              <a:solidFill>
                <a:schemeClr val="bg2"/>
              </a:solidFill>
              <a:latin typeface="Arial Black" panose="020B0A04020102020204" pitchFamily="34" charset="0"/>
            </a:endParaRPr>
          </a:p>
        </p:txBody>
      </p:sp>
      <p:sp>
        <p:nvSpPr>
          <p:cNvPr id="36878" name="Rectangle 13"/>
          <p:cNvSpPr>
            <a:spLocks noChangeArrowheads="1"/>
          </p:cNvSpPr>
          <p:nvPr/>
        </p:nvSpPr>
        <p:spPr bwMode="auto">
          <a:xfrm>
            <a:off x="4806950" y="4273550"/>
            <a:ext cx="13589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36879" name="Rectangle 14"/>
          <p:cNvSpPr>
            <a:spLocks noChangeArrowheads="1"/>
          </p:cNvSpPr>
          <p:nvPr/>
        </p:nvSpPr>
        <p:spPr bwMode="auto">
          <a:xfrm>
            <a:off x="6178550" y="4273550"/>
            <a:ext cx="13589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bg2"/>
                </a:solidFill>
                <a:latin typeface="Arial Black" panose="020B0A04020102020204" pitchFamily="34" charset="0"/>
                <a:sym typeface="Symbol" panose="05050102010706020507" pitchFamily="18" charset="2"/>
              </a:rPr>
              <a:t>  </a:t>
            </a:r>
          </a:p>
        </p:txBody>
      </p:sp>
      <p:sp>
        <p:nvSpPr>
          <p:cNvPr id="36880" name="Rectangle 15"/>
          <p:cNvSpPr>
            <a:spLocks noChangeArrowheads="1"/>
          </p:cNvSpPr>
          <p:nvPr/>
        </p:nvSpPr>
        <p:spPr bwMode="auto">
          <a:xfrm>
            <a:off x="2063750" y="4959350"/>
            <a:ext cx="13589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36881" name="Rectangle 16"/>
          <p:cNvSpPr>
            <a:spLocks noChangeArrowheads="1"/>
          </p:cNvSpPr>
          <p:nvPr/>
        </p:nvSpPr>
        <p:spPr bwMode="auto">
          <a:xfrm>
            <a:off x="3435350" y="4959350"/>
            <a:ext cx="13589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bg2"/>
                </a:solidFill>
                <a:latin typeface="Arial Black" panose="020B0A04020102020204" pitchFamily="34" charset="0"/>
                <a:sym typeface="Symbol" panose="05050102010706020507" pitchFamily="18" charset="2"/>
              </a:rPr>
              <a:t> </a:t>
            </a:r>
          </a:p>
        </p:txBody>
      </p:sp>
      <p:sp>
        <p:nvSpPr>
          <p:cNvPr id="36882" name="Rectangle 17"/>
          <p:cNvSpPr>
            <a:spLocks noChangeArrowheads="1"/>
          </p:cNvSpPr>
          <p:nvPr/>
        </p:nvSpPr>
        <p:spPr bwMode="auto">
          <a:xfrm>
            <a:off x="4806950" y="4959350"/>
            <a:ext cx="13589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bg2"/>
                </a:solidFill>
                <a:latin typeface="Arial Black" panose="020B0A04020102020204" pitchFamily="34" charset="0"/>
                <a:sym typeface="Symbol" panose="05050102010706020507" pitchFamily="18" charset="2"/>
              </a:rPr>
              <a:t></a:t>
            </a:r>
          </a:p>
        </p:txBody>
      </p:sp>
      <p:sp>
        <p:nvSpPr>
          <p:cNvPr id="36883" name="Rectangle 18"/>
          <p:cNvSpPr>
            <a:spLocks noChangeArrowheads="1"/>
          </p:cNvSpPr>
          <p:nvPr/>
        </p:nvSpPr>
        <p:spPr bwMode="auto">
          <a:xfrm>
            <a:off x="6178550" y="4959350"/>
            <a:ext cx="1358900" cy="673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69651" name="Rectangle 19"/>
          <p:cNvSpPr>
            <a:spLocks noChangeArrowheads="1"/>
          </p:cNvSpPr>
          <p:nvPr/>
        </p:nvSpPr>
        <p:spPr bwMode="auto">
          <a:xfrm>
            <a:off x="2063750" y="2292350"/>
            <a:ext cx="5473700" cy="520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2000" b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Shifts</a:t>
            </a:r>
          </a:p>
        </p:txBody>
      </p:sp>
      <p:sp>
        <p:nvSpPr>
          <p:cNvPr id="69652" name="Rectangle 20"/>
          <p:cNvSpPr>
            <a:spLocks noChangeArrowheads="1"/>
          </p:cNvSpPr>
          <p:nvPr/>
        </p:nvSpPr>
        <p:spPr bwMode="auto">
          <a:xfrm rot="16200000">
            <a:off x="311150" y="4006850"/>
            <a:ext cx="2730500" cy="520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2000" b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Defect Type</a:t>
            </a:r>
          </a:p>
        </p:txBody>
      </p:sp>
      <p:sp>
        <p:nvSpPr>
          <p:cNvPr id="69653" name="Text Box 21"/>
          <p:cNvSpPr txBox="1">
            <a:spLocks noChangeArrowheads="1"/>
          </p:cNvSpPr>
          <p:nvPr/>
        </p:nvSpPr>
        <p:spPr bwMode="auto">
          <a:xfrm>
            <a:off x="7248525" y="5899150"/>
            <a:ext cx="1503363" cy="381000"/>
          </a:xfrm>
          <a:prstGeom prst="rect">
            <a:avLst/>
          </a:prstGeom>
          <a:noFill/>
          <a:ln w="952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kumimoji="0" lang="en-US" sz="2800" b="0" baseline="6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7 Quality Tools</a:t>
            </a:r>
            <a:endParaRPr kumimoji="0" lang="en-US" sz="2800" b="0">
              <a:solidFill>
                <a:schemeClr val="accent2"/>
              </a:solidFill>
              <a:latin typeface="Arial Rounded MT Bold" pitchFamily="34" charset="0"/>
            </a:endParaRPr>
          </a:p>
        </p:txBody>
      </p:sp>
      <p:sp>
        <p:nvSpPr>
          <p:cNvPr id="36887" name="Text Box 24"/>
          <p:cNvSpPr txBox="1">
            <a:spLocks noChangeArrowheads="1"/>
          </p:cNvSpPr>
          <p:nvPr/>
        </p:nvSpPr>
        <p:spPr bwMode="auto">
          <a:xfrm>
            <a:off x="593725" y="1489075"/>
            <a:ext cx="306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chemeClr val="bg2"/>
              </a:buClr>
              <a:buSzTx/>
              <a:buFont typeface="Symbol" panose="05050102010706020507" pitchFamily="18" charset="2"/>
              <a:buChar char=""/>
            </a:pPr>
            <a:endParaRPr kumimoji="0" lang="en-US" altLang="en-US" sz="1600" b="0">
              <a:solidFill>
                <a:schemeClr val="accent2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6888" name="Text Box 29"/>
          <p:cNvSpPr txBox="1">
            <a:spLocks noChangeArrowheads="1"/>
          </p:cNvSpPr>
          <p:nvPr/>
        </p:nvSpPr>
        <p:spPr bwMode="auto">
          <a:xfrm>
            <a:off x="3597275" y="4381500"/>
            <a:ext cx="1155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bg2"/>
                </a:solidFill>
                <a:latin typeface="Arial Black" panose="020B0A04020102020204" pitchFamily="34" charset="0"/>
                <a:sym typeface="Symbol" panose="05050102010706020507" pitchFamily="18" charset="2"/>
              </a:rPr>
              <a:t>   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Check Sheet</a:t>
            </a:r>
          </a:p>
        </p:txBody>
      </p:sp>
      <p:grpSp>
        <p:nvGrpSpPr>
          <p:cNvPr id="37892" name="Group 5"/>
          <p:cNvGrpSpPr>
            <a:grpSpLocks/>
          </p:cNvGrpSpPr>
          <p:nvPr/>
        </p:nvGrpSpPr>
        <p:grpSpPr bwMode="auto">
          <a:xfrm>
            <a:off x="1073150" y="1682750"/>
            <a:ext cx="6616700" cy="4559300"/>
            <a:chOff x="676" y="1060"/>
            <a:chExt cx="4168" cy="2872"/>
          </a:xfrm>
        </p:grpSpPr>
        <p:sp>
          <p:nvSpPr>
            <p:cNvPr id="37893" name="Rectangle 6"/>
            <p:cNvSpPr>
              <a:spLocks noChangeArrowheads="1"/>
            </p:cNvSpPr>
            <p:nvPr/>
          </p:nvSpPr>
          <p:spPr bwMode="auto">
            <a:xfrm>
              <a:off x="676" y="1060"/>
              <a:ext cx="4168" cy="2872"/>
            </a:xfrm>
            <a:prstGeom prst="rect">
              <a:avLst/>
            </a:prstGeom>
            <a:solidFill>
              <a:srgbClr val="B760F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7894" name="Rectangle 7"/>
            <p:cNvSpPr>
              <a:spLocks noChangeArrowheads="1"/>
            </p:cNvSpPr>
            <p:nvPr/>
          </p:nvSpPr>
          <p:spPr bwMode="auto">
            <a:xfrm>
              <a:off x="820" y="1204"/>
              <a:ext cx="3832" cy="71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7895" name="Rectangle 8"/>
            <p:cNvSpPr>
              <a:spLocks noChangeArrowheads="1"/>
            </p:cNvSpPr>
            <p:nvPr/>
          </p:nvSpPr>
          <p:spPr bwMode="auto">
            <a:xfrm>
              <a:off x="820" y="2068"/>
              <a:ext cx="3832" cy="1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37896" name="Rectangle 9"/>
            <p:cNvSpPr>
              <a:spLocks noChangeArrowheads="1"/>
            </p:cNvSpPr>
            <p:nvPr/>
          </p:nvSpPr>
          <p:spPr bwMode="auto">
            <a:xfrm>
              <a:off x="807" y="1206"/>
              <a:ext cx="3287" cy="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0"/>
                <a:t>COMPONENTS REPLACED BY LAB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0"/>
                <a:t>TIME PERIOD:  22 Feb  to  27 Feb 1998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0"/>
                <a:t>REPAIR TECHNICIAN:    Bob</a:t>
              </a:r>
            </a:p>
          </p:txBody>
        </p:sp>
        <p:sp>
          <p:nvSpPr>
            <p:cNvPr id="37897" name="Rectangle 10"/>
            <p:cNvSpPr>
              <a:spLocks noChangeArrowheads="1"/>
            </p:cNvSpPr>
            <p:nvPr/>
          </p:nvSpPr>
          <p:spPr bwMode="auto">
            <a:xfrm>
              <a:off x="1287" y="2070"/>
              <a:ext cx="3272" cy="17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0"/>
                <a:t>TV SET MODEL 1013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900" b="0"/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0"/>
                <a:t>Integrated Circuits</a:t>
              </a:r>
              <a:r>
                <a:rPr lang="en-US" altLang="en-US" sz="2000" b="0"/>
                <a:t>	</a:t>
              </a:r>
              <a:r>
                <a:rPr lang="en-US" altLang="en-US" sz="2000"/>
                <a:t>||||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0"/>
                <a:t>Capacitors		</a:t>
              </a:r>
              <a:r>
                <a:rPr lang="en-US" altLang="en-US" sz="2000"/>
                <a:t>||||  ||||  ||||  ||||  ||||  ||</a:t>
              </a:r>
              <a:endParaRPr lang="en-US" altLang="en-US" sz="2000" b="0"/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0"/>
                <a:t>Resistors		</a:t>
              </a:r>
              <a:r>
                <a:rPr lang="en-US" altLang="en-US" sz="2000"/>
                <a:t>||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0"/>
                <a:t>Transformers</a:t>
              </a:r>
              <a:r>
                <a:rPr lang="en-US" altLang="en-US" sz="2000" b="0"/>
                <a:t>		</a:t>
              </a:r>
              <a:r>
                <a:rPr lang="en-US" altLang="en-US" sz="2000"/>
                <a:t>||||</a:t>
              </a:r>
              <a:endParaRPr lang="en-US" altLang="en-US" sz="2000" b="0"/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0"/>
                <a:t>Commands</a:t>
              </a:r>
              <a:r>
                <a:rPr lang="en-US" altLang="en-US" sz="2000" b="0"/>
                <a:t>	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0"/>
                <a:t>CRT	</a:t>
              </a:r>
              <a:r>
                <a:rPr lang="en-US" altLang="en-US" sz="2000" b="0"/>
                <a:t>		</a:t>
              </a:r>
              <a:r>
                <a:rPr lang="en-US" altLang="en-US" sz="2000"/>
                <a:t>|</a:t>
              </a:r>
            </a:p>
          </p:txBody>
        </p:sp>
        <p:sp>
          <p:nvSpPr>
            <p:cNvPr id="37898" name="Line 11"/>
            <p:cNvSpPr>
              <a:spLocks noChangeShapeType="1"/>
            </p:cNvSpPr>
            <p:nvPr/>
          </p:nvSpPr>
          <p:spPr bwMode="auto">
            <a:xfrm flipV="1">
              <a:off x="3077" y="2685"/>
              <a:ext cx="87" cy="10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9" name="Line 12"/>
            <p:cNvSpPr>
              <a:spLocks noChangeShapeType="1"/>
            </p:cNvSpPr>
            <p:nvPr/>
          </p:nvSpPr>
          <p:spPr bwMode="auto">
            <a:xfrm flipV="1">
              <a:off x="3317" y="2685"/>
              <a:ext cx="87" cy="10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0" name="Line 13"/>
            <p:cNvSpPr>
              <a:spLocks noChangeShapeType="1"/>
            </p:cNvSpPr>
            <p:nvPr/>
          </p:nvSpPr>
          <p:spPr bwMode="auto">
            <a:xfrm flipV="1">
              <a:off x="3557" y="2685"/>
              <a:ext cx="87" cy="15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1" name="Line 14"/>
            <p:cNvSpPr>
              <a:spLocks noChangeShapeType="1"/>
            </p:cNvSpPr>
            <p:nvPr/>
          </p:nvSpPr>
          <p:spPr bwMode="auto">
            <a:xfrm flipV="1">
              <a:off x="3749" y="2685"/>
              <a:ext cx="87" cy="15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2" name="Line 15"/>
            <p:cNvSpPr>
              <a:spLocks noChangeShapeType="1"/>
            </p:cNvSpPr>
            <p:nvPr/>
          </p:nvSpPr>
          <p:spPr bwMode="auto">
            <a:xfrm flipV="1">
              <a:off x="3989" y="2685"/>
              <a:ext cx="87" cy="15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3" name="Line 16"/>
            <p:cNvSpPr>
              <a:spLocks noChangeShapeType="1"/>
            </p:cNvSpPr>
            <p:nvPr/>
          </p:nvSpPr>
          <p:spPr bwMode="auto">
            <a:xfrm flipV="1">
              <a:off x="3077" y="2493"/>
              <a:ext cx="87" cy="5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4" name="Line 17"/>
            <p:cNvSpPr>
              <a:spLocks noChangeShapeType="1"/>
            </p:cNvSpPr>
            <p:nvPr/>
          </p:nvSpPr>
          <p:spPr bwMode="auto">
            <a:xfrm flipV="1">
              <a:off x="3077" y="3165"/>
              <a:ext cx="87" cy="10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mtClean="0"/>
              <a:t>Cause-and-Effect Diagrams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Show the relationships between a problem and its possible causes.</a:t>
            </a:r>
          </a:p>
          <a:p>
            <a:r>
              <a:rPr lang="en-US" altLang="en-US" smtClean="0"/>
              <a:t>Developed by Kaoru Ishikawa (1953)</a:t>
            </a:r>
          </a:p>
          <a:p>
            <a:r>
              <a:rPr lang="en-US" altLang="en-US" smtClean="0"/>
              <a:t>Also known as …</a:t>
            </a:r>
          </a:p>
          <a:p>
            <a:pPr lvl="1"/>
            <a:r>
              <a:rPr lang="en-US" altLang="en-US" smtClean="0"/>
              <a:t>Fishbone diagrams</a:t>
            </a:r>
          </a:p>
          <a:p>
            <a:pPr lvl="1"/>
            <a:r>
              <a:rPr lang="en-US" altLang="en-US" smtClean="0"/>
              <a:t>Ishikawa diagrams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7248525" y="5899150"/>
            <a:ext cx="1503363" cy="381000"/>
          </a:xfrm>
          <a:prstGeom prst="rect">
            <a:avLst/>
          </a:prstGeom>
          <a:noFill/>
          <a:ln w="952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kumimoji="0" lang="en-US" sz="2800" b="0" baseline="6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7 Quality Tools</a:t>
            </a:r>
            <a:endParaRPr kumimoji="0" lang="en-US" sz="2800" b="0">
              <a:solidFill>
                <a:schemeClr val="accent2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Quality Control Tools</a:t>
            </a:r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altLang="en-US" smtClean="0"/>
              <a:t>Pareto chart</a:t>
            </a:r>
          </a:p>
          <a:p>
            <a:pPr lvl="2"/>
            <a:r>
              <a:rPr lang="en-US" altLang="en-US" smtClean="0"/>
              <a:t>Histogram </a:t>
            </a:r>
          </a:p>
          <a:p>
            <a:pPr lvl="2"/>
            <a:r>
              <a:rPr lang="en-US" altLang="en-US" smtClean="0"/>
              <a:t>Process flow diagram</a:t>
            </a:r>
          </a:p>
          <a:p>
            <a:pPr lvl="2"/>
            <a:r>
              <a:rPr lang="en-US" altLang="en-US" smtClean="0"/>
              <a:t>Check sheet</a:t>
            </a:r>
          </a:p>
          <a:p>
            <a:pPr lvl="2"/>
            <a:r>
              <a:rPr lang="en-US" altLang="en-US" smtClean="0"/>
              <a:t>Scatter diagram</a:t>
            </a:r>
          </a:p>
          <a:p>
            <a:pPr lvl="2"/>
            <a:r>
              <a:rPr lang="en-US" altLang="en-US" smtClean="0"/>
              <a:t>Control chart</a:t>
            </a:r>
          </a:p>
          <a:p>
            <a:pPr lvl="3"/>
            <a:r>
              <a:rPr lang="en-US" altLang="en-US" smtClean="0"/>
              <a:t>Run chart</a:t>
            </a:r>
          </a:p>
          <a:p>
            <a:pPr lvl="2"/>
            <a:r>
              <a:rPr lang="en-US" altLang="en-US" smtClean="0"/>
              <a:t>Cause and effect diagram</a:t>
            </a:r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mtClean="0"/>
              <a:t>Cause and Effect “Skeleton”</a:t>
            </a:r>
          </a:p>
        </p:txBody>
      </p:sp>
      <p:sp>
        <p:nvSpPr>
          <p:cNvPr id="40964" name="Line 3"/>
          <p:cNvSpPr>
            <a:spLocks noChangeShapeType="1"/>
          </p:cNvSpPr>
          <p:nvPr/>
        </p:nvSpPr>
        <p:spPr bwMode="auto">
          <a:xfrm>
            <a:off x="1295400" y="4038600"/>
            <a:ext cx="5562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6864350" y="3587750"/>
            <a:ext cx="1857375" cy="9017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</p:spPr>
        <p:txBody>
          <a:bodyPr wrap="none" lIns="92075" tIns="46038" rIns="92075" bIns="46038" anchor="ctr">
            <a:flatTx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Quality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Problem</a:t>
            </a:r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1268413" y="2139950"/>
            <a:ext cx="1849437" cy="6731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</p:spPr>
        <p:txBody>
          <a:bodyPr wrap="none" lIns="92075" tIns="46038" rIns="92075" bIns="46038" anchor="ctr">
            <a:flatTx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Materials</a:t>
            </a:r>
          </a:p>
        </p:txBody>
      </p:sp>
      <p:sp>
        <p:nvSpPr>
          <p:cNvPr id="40967" name="Rectangle 6"/>
          <p:cNvSpPr>
            <a:spLocks noChangeArrowheads="1"/>
          </p:cNvSpPr>
          <p:nvPr/>
        </p:nvSpPr>
        <p:spPr bwMode="auto">
          <a:xfrm>
            <a:off x="3740150" y="5187950"/>
            <a:ext cx="1993900" cy="6731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</p:spPr>
        <p:txBody>
          <a:bodyPr wrap="none" lIns="92075" tIns="46038" rIns="92075" bIns="46038" anchor="ctr">
            <a:flatTx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Equipment</a:t>
            </a:r>
          </a:p>
        </p:txBody>
      </p:sp>
      <p:sp>
        <p:nvSpPr>
          <p:cNvPr id="40968" name="Rectangle 7"/>
          <p:cNvSpPr>
            <a:spLocks noChangeArrowheads="1"/>
          </p:cNvSpPr>
          <p:nvPr/>
        </p:nvSpPr>
        <p:spPr bwMode="auto">
          <a:xfrm>
            <a:off x="1268413" y="5187950"/>
            <a:ext cx="1849437" cy="6731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</p:spPr>
        <p:txBody>
          <a:bodyPr wrap="none" lIns="92075" tIns="46038" rIns="92075" bIns="46038" anchor="ctr">
            <a:flatTx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People</a:t>
            </a:r>
          </a:p>
        </p:txBody>
      </p:sp>
      <p:sp>
        <p:nvSpPr>
          <p:cNvPr id="40969" name="Rectangle 8"/>
          <p:cNvSpPr>
            <a:spLocks noChangeArrowheads="1"/>
          </p:cNvSpPr>
          <p:nvPr/>
        </p:nvSpPr>
        <p:spPr bwMode="auto">
          <a:xfrm>
            <a:off x="3740150" y="2139950"/>
            <a:ext cx="1965325" cy="6731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</p:spPr>
        <p:txBody>
          <a:bodyPr wrap="none" lIns="92075" tIns="46038" rIns="92075" bIns="46038" anchor="ctr">
            <a:flatTx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Procedures</a:t>
            </a:r>
          </a:p>
        </p:txBody>
      </p:sp>
      <p:sp>
        <p:nvSpPr>
          <p:cNvPr id="40970" name="Line 11"/>
          <p:cNvSpPr>
            <a:spLocks noChangeShapeType="1"/>
          </p:cNvSpPr>
          <p:nvPr/>
        </p:nvSpPr>
        <p:spPr bwMode="auto">
          <a:xfrm flipH="1" flipV="1">
            <a:off x="2286000" y="2819400"/>
            <a:ext cx="1219200" cy="1219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2"/>
          <p:cNvSpPr>
            <a:spLocks noChangeShapeType="1"/>
          </p:cNvSpPr>
          <p:nvPr/>
        </p:nvSpPr>
        <p:spPr bwMode="auto">
          <a:xfrm flipH="1" flipV="1">
            <a:off x="4727575" y="2819400"/>
            <a:ext cx="1276350" cy="1219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3"/>
          <p:cNvSpPr>
            <a:spLocks noChangeShapeType="1"/>
          </p:cNvSpPr>
          <p:nvPr/>
        </p:nvSpPr>
        <p:spPr bwMode="auto">
          <a:xfrm>
            <a:off x="1600200" y="3352800"/>
            <a:ext cx="12192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7200900" y="5851525"/>
            <a:ext cx="1598613" cy="476250"/>
          </a:xfrm>
          <a:prstGeom prst="rect">
            <a:avLst/>
          </a:prstGeom>
          <a:noFill/>
          <a:ln w="952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kumimoji="0" lang="en-US" sz="2800" b="0" baseline="6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7 Quality Tools</a:t>
            </a:r>
            <a:endParaRPr kumimoji="0" lang="en-US" sz="2800" b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40974" name="Line 16"/>
          <p:cNvSpPr>
            <a:spLocks noChangeShapeType="1"/>
          </p:cNvSpPr>
          <p:nvPr/>
        </p:nvSpPr>
        <p:spPr bwMode="auto">
          <a:xfrm flipH="1">
            <a:off x="4819650" y="4040188"/>
            <a:ext cx="1096963" cy="952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75" name="Line 17"/>
          <p:cNvSpPr>
            <a:spLocks noChangeShapeType="1"/>
          </p:cNvSpPr>
          <p:nvPr/>
        </p:nvSpPr>
        <p:spPr bwMode="auto">
          <a:xfrm flipH="1">
            <a:off x="2374900" y="4048125"/>
            <a:ext cx="1096963" cy="952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0" y="247650"/>
            <a:ext cx="6934200" cy="1143000"/>
          </a:xfrm>
        </p:spPr>
        <p:txBody>
          <a:bodyPr/>
          <a:lstStyle/>
          <a:p>
            <a:pPr>
              <a:defRPr/>
            </a:pPr>
            <a:r>
              <a:rPr lang="en-US" smtClean="0"/>
              <a:t>Fishbone Diagram </a:t>
            </a:r>
          </a:p>
        </p:txBody>
      </p:sp>
      <p:grpSp>
        <p:nvGrpSpPr>
          <p:cNvPr id="41988" name="Group 51"/>
          <p:cNvGrpSpPr>
            <a:grpSpLocks/>
          </p:cNvGrpSpPr>
          <p:nvPr/>
        </p:nvGrpSpPr>
        <p:grpSpPr bwMode="auto">
          <a:xfrm>
            <a:off x="382588" y="1397000"/>
            <a:ext cx="8374062" cy="4368800"/>
            <a:chOff x="1" y="724"/>
            <a:chExt cx="5659" cy="2908"/>
          </a:xfrm>
        </p:grpSpPr>
        <p:sp>
          <p:nvSpPr>
            <p:cNvPr id="41989" name="Rectangle 3"/>
            <p:cNvSpPr>
              <a:spLocks noChangeArrowheads="1"/>
            </p:cNvSpPr>
            <p:nvPr/>
          </p:nvSpPr>
          <p:spPr bwMode="auto">
            <a:xfrm>
              <a:off x="4966" y="1750"/>
              <a:ext cx="694" cy="82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>
                  <a:solidFill>
                    <a:schemeClr val="tx2"/>
                  </a:solidFill>
                </a:rPr>
                <a:t>Quality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>
                  <a:solidFill>
                    <a:schemeClr val="tx2"/>
                  </a:solidFill>
                </a:rPr>
                <a:t>Problem</a:t>
              </a:r>
            </a:p>
          </p:txBody>
        </p:sp>
        <p:sp>
          <p:nvSpPr>
            <p:cNvPr id="41990" name="Rectangle 4"/>
            <p:cNvSpPr>
              <a:spLocks noChangeArrowheads="1"/>
            </p:cNvSpPr>
            <p:nvPr/>
          </p:nvSpPr>
          <p:spPr bwMode="auto">
            <a:xfrm>
              <a:off x="3730" y="724"/>
              <a:ext cx="1000" cy="28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>
                  <a:solidFill>
                    <a:schemeClr val="tx2"/>
                  </a:solidFill>
                </a:rPr>
                <a:t>Machines</a:t>
              </a:r>
            </a:p>
          </p:txBody>
        </p:sp>
        <p:sp>
          <p:nvSpPr>
            <p:cNvPr id="41991" name="Rectangle 5"/>
            <p:cNvSpPr>
              <a:spLocks noChangeArrowheads="1"/>
            </p:cNvSpPr>
            <p:nvPr/>
          </p:nvSpPr>
          <p:spPr bwMode="auto">
            <a:xfrm>
              <a:off x="832" y="724"/>
              <a:ext cx="1000" cy="28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>
                  <a:solidFill>
                    <a:schemeClr val="tx2"/>
                  </a:solidFill>
                </a:rPr>
                <a:t>Measurement</a:t>
              </a:r>
            </a:p>
          </p:txBody>
        </p:sp>
        <p:sp>
          <p:nvSpPr>
            <p:cNvPr id="41992" name="Rectangle 6"/>
            <p:cNvSpPr>
              <a:spLocks noChangeArrowheads="1"/>
            </p:cNvSpPr>
            <p:nvPr/>
          </p:nvSpPr>
          <p:spPr bwMode="auto">
            <a:xfrm>
              <a:off x="2272" y="724"/>
              <a:ext cx="1000" cy="28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>
                  <a:solidFill>
                    <a:schemeClr val="tx2"/>
                  </a:solidFill>
                </a:rPr>
                <a:t>Human</a:t>
              </a:r>
            </a:p>
          </p:txBody>
        </p:sp>
        <p:sp>
          <p:nvSpPr>
            <p:cNvPr id="41993" name="Rectangle 7"/>
            <p:cNvSpPr>
              <a:spLocks noChangeArrowheads="1"/>
            </p:cNvSpPr>
            <p:nvPr/>
          </p:nvSpPr>
          <p:spPr bwMode="auto">
            <a:xfrm>
              <a:off x="3043" y="3352"/>
              <a:ext cx="1000" cy="28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>
                  <a:solidFill>
                    <a:schemeClr val="tx2"/>
                  </a:solidFill>
                </a:rPr>
                <a:t>Process</a:t>
              </a:r>
            </a:p>
          </p:txBody>
        </p:sp>
        <p:sp>
          <p:nvSpPr>
            <p:cNvPr id="41994" name="Rectangle 8"/>
            <p:cNvSpPr>
              <a:spLocks noChangeArrowheads="1"/>
            </p:cNvSpPr>
            <p:nvPr/>
          </p:nvSpPr>
          <p:spPr bwMode="auto">
            <a:xfrm>
              <a:off x="145" y="3352"/>
              <a:ext cx="1000" cy="28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>
                  <a:solidFill>
                    <a:schemeClr val="tx2"/>
                  </a:solidFill>
                </a:rPr>
                <a:t>Environment</a:t>
              </a:r>
            </a:p>
          </p:txBody>
        </p:sp>
        <p:sp>
          <p:nvSpPr>
            <p:cNvPr id="41995" name="Rectangle 9"/>
            <p:cNvSpPr>
              <a:spLocks noChangeArrowheads="1"/>
            </p:cNvSpPr>
            <p:nvPr/>
          </p:nvSpPr>
          <p:spPr bwMode="auto">
            <a:xfrm>
              <a:off x="1585" y="3352"/>
              <a:ext cx="1000" cy="28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>
                  <a:solidFill>
                    <a:schemeClr val="tx2"/>
                  </a:solidFill>
                </a:rPr>
                <a:t>Materials</a:t>
              </a:r>
            </a:p>
          </p:txBody>
        </p:sp>
        <p:sp>
          <p:nvSpPr>
            <p:cNvPr id="41996" name="Line 10"/>
            <p:cNvSpPr>
              <a:spLocks noChangeShapeType="1"/>
            </p:cNvSpPr>
            <p:nvPr/>
          </p:nvSpPr>
          <p:spPr bwMode="auto">
            <a:xfrm>
              <a:off x="469" y="2160"/>
              <a:ext cx="445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7" name="Line 11"/>
            <p:cNvSpPr>
              <a:spLocks noChangeShapeType="1"/>
            </p:cNvSpPr>
            <p:nvPr/>
          </p:nvSpPr>
          <p:spPr bwMode="auto">
            <a:xfrm>
              <a:off x="1297" y="1009"/>
              <a:ext cx="575" cy="115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8" name="Line 12"/>
            <p:cNvSpPr>
              <a:spLocks noChangeShapeType="1"/>
            </p:cNvSpPr>
            <p:nvPr/>
          </p:nvSpPr>
          <p:spPr bwMode="auto">
            <a:xfrm>
              <a:off x="2734" y="1006"/>
              <a:ext cx="578" cy="11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9" name="Line 13"/>
            <p:cNvSpPr>
              <a:spLocks noChangeShapeType="1"/>
            </p:cNvSpPr>
            <p:nvPr/>
          </p:nvSpPr>
          <p:spPr bwMode="auto">
            <a:xfrm>
              <a:off x="4177" y="1009"/>
              <a:ext cx="572" cy="113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0" name="Line 14"/>
            <p:cNvSpPr>
              <a:spLocks noChangeShapeType="1"/>
            </p:cNvSpPr>
            <p:nvPr/>
          </p:nvSpPr>
          <p:spPr bwMode="auto">
            <a:xfrm flipV="1">
              <a:off x="625" y="2160"/>
              <a:ext cx="575" cy="1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1" name="Line 15"/>
            <p:cNvSpPr>
              <a:spLocks noChangeShapeType="1"/>
            </p:cNvSpPr>
            <p:nvPr/>
          </p:nvSpPr>
          <p:spPr bwMode="auto">
            <a:xfrm flipV="1">
              <a:off x="2017" y="2160"/>
              <a:ext cx="575" cy="11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2" name="Line 16"/>
            <p:cNvSpPr>
              <a:spLocks noChangeShapeType="1"/>
            </p:cNvSpPr>
            <p:nvPr/>
          </p:nvSpPr>
          <p:spPr bwMode="auto">
            <a:xfrm flipV="1">
              <a:off x="3456" y="2161"/>
              <a:ext cx="602" cy="119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3" name="Line 17"/>
            <p:cNvSpPr>
              <a:spLocks noChangeShapeType="1"/>
            </p:cNvSpPr>
            <p:nvPr/>
          </p:nvSpPr>
          <p:spPr bwMode="auto">
            <a:xfrm flipH="1">
              <a:off x="1" y="1296"/>
              <a:ext cx="14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4" name="Line 18"/>
            <p:cNvSpPr>
              <a:spLocks noChangeShapeType="1"/>
            </p:cNvSpPr>
            <p:nvPr/>
          </p:nvSpPr>
          <p:spPr bwMode="auto">
            <a:xfrm flipH="1">
              <a:off x="241" y="1584"/>
              <a:ext cx="13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5" name="Line 19"/>
            <p:cNvSpPr>
              <a:spLocks noChangeShapeType="1"/>
            </p:cNvSpPr>
            <p:nvPr/>
          </p:nvSpPr>
          <p:spPr bwMode="auto">
            <a:xfrm flipH="1">
              <a:off x="529" y="1872"/>
              <a:ext cx="11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6" name="Line 20"/>
            <p:cNvSpPr>
              <a:spLocks noChangeShapeType="1"/>
            </p:cNvSpPr>
            <p:nvPr/>
          </p:nvSpPr>
          <p:spPr bwMode="auto">
            <a:xfrm flipH="1">
              <a:off x="1729" y="1296"/>
              <a:ext cx="11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7" name="Line 21"/>
            <p:cNvSpPr>
              <a:spLocks noChangeShapeType="1"/>
            </p:cNvSpPr>
            <p:nvPr/>
          </p:nvSpPr>
          <p:spPr bwMode="auto">
            <a:xfrm flipH="1">
              <a:off x="1969" y="1584"/>
              <a:ext cx="10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8" name="Line 22"/>
            <p:cNvSpPr>
              <a:spLocks noChangeShapeType="1"/>
            </p:cNvSpPr>
            <p:nvPr/>
          </p:nvSpPr>
          <p:spPr bwMode="auto">
            <a:xfrm flipH="1">
              <a:off x="2107" y="1845"/>
              <a:ext cx="10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9" name="Line 23"/>
            <p:cNvSpPr>
              <a:spLocks noChangeShapeType="1"/>
            </p:cNvSpPr>
            <p:nvPr/>
          </p:nvSpPr>
          <p:spPr bwMode="auto">
            <a:xfrm flipH="1">
              <a:off x="3265" y="1296"/>
              <a:ext cx="10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0" name="Line 24"/>
            <p:cNvSpPr>
              <a:spLocks noChangeShapeType="1"/>
            </p:cNvSpPr>
            <p:nvPr/>
          </p:nvSpPr>
          <p:spPr bwMode="auto">
            <a:xfrm flipH="1">
              <a:off x="3409" y="1584"/>
              <a:ext cx="10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1" name="Line 25"/>
            <p:cNvSpPr>
              <a:spLocks noChangeShapeType="1"/>
            </p:cNvSpPr>
            <p:nvPr/>
          </p:nvSpPr>
          <p:spPr bwMode="auto">
            <a:xfrm flipH="1">
              <a:off x="3547" y="1845"/>
              <a:ext cx="10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2" name="Rectangle 26"/>
            <p:cNvSpPr>
              <a:spLocks noChangeArrowheads="1"/>
            </p:cNvSpPr>
            <p:nvPr/>
          </p:nvSpPr>
          <p:spPr bwMode="auto">
            <a:xfrm>
              <a:off x="14" y="1112"/>
              <a:ext cx="142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chemeClr val="tx2"/>
                  </a:solidFill>
                </a:rPr>
                <a:t>Faulty testing equipment</a:t>
              </a:r>
            </a:p>
          </p:txBody>
        </p:sp>
        <p:sp>
          <p:nvSpPr>
            <p:cNvPr id="42013" name="Rectangle 27"/>
            <p:cNvSpPr>
              <a:spLocks noChangeArrowheads="1"/>
            </p:cNvSpPr>
            <p:nvPr/>
          </p:nvSpPr>
          <p:spPr bwMode="auto">
            <a:xfrm>
              <a:off x="202" y="1400"/>
              <a:ext cx="134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chemeClr val="tx2"/>
                  </a:solidFill>
                </a:rPr>
                <a:t>Incorrect specifications</a:t>
              </a:r>
            </a:p>
          </p:txBody>
        </p:sp>
        <p:sp>
          <p:nvSpPr>
            <p:cNvPr id="42014" name="Rectangle 28"/>
            <p:cNvSpPr>
              <a:spLocks noChangeArrowheads="1"/>
            </p:cNvSpPr>
            <p:nvPr/>
          </p:nvSpPr>
          <p:spPr bwMode="auto">
            <a:xfrm>
              <a:off x="488" y="1670"/>
              <a:ext cx="1095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chemeClr val="tx2"/>
                  </a:solidFill>
                </a:rPr>
                <a:t>Improper methods</a:t>
              </a:r>
            </a:p>
          </p:txBody>
        </p:sp>
        <p:sp>
          <p:nvSpPr>
            <p:cNvPr id="42015" name="Rectangle 29"/>
            <p:cNvSpPr>
              <a:spLocks noChangeArrowheads="1"/>
            </p:cNvSpPr>
            <p:nvPr/>
          </p:nvSpPr>
          <p:spPr bwMode="auto">
            <a:xfrm>
              <a:off x="1695" y="1104"/>
              <a:ext cx="1017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chemeClr val="tx2"/>
                  </a:solidFill>
                </a:rPr>
                <a:t>Poor supervision</a:t>
              </a:r>
            </a:p>
          </p:txBody>
        </p:sp>
        <p:sp>
          <p:nvSpPr>
            <p:cNvPr id="42016" name="Rectangle 30"/>
            <p:cNvSpPr>
              <a:spLocks noChangeArrowheads="1"/>
            </p:cNvSpPr>
            <p:nvPr/>
          </p:nvSpPr>
          <p:spPr bwMode="auto">
            <a:xfrm>
              <a:off x="1784" y="1392"/>
              <a:ext cx="126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chemeClr val="tx2"/>
                  </a:solidFill>
                </a:rPr>
                <a:t>Lack of concentration</a:t>
              </a:r>
            </a:p>
          </p:txBody>
        </p:sp>
        <p:sp>
          <p:nvSpPr>
            <p:cNvPr id="42017" name="Rectangle 31"/>
            <p:cNvSpPr>
              <a:spLocks noChangeArrowheads="1"/>
            </p:cNvSpPr>
            <p:nvPr/>
          </p:nvSpPr>
          <p:spPr bwMode="auto">
            <a:xfrm>
              <a:off x="1910" y="1688"/>
              <a:ext cx="1148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chemeClr val="tx2"/>
                  </a:solidFill>
                </a:rPr>
                <a:t>Inadequate training</a:t>
              </a:r>
            </a:p>
          </p:txBody>
        </p:sp>
        <p:sp>
          <p:nvSpPr>
            <p:cNvPr id="42018" name="Rectangle 32"/>
            <p:cNvSpPr>
              <a:spLocks noChangeArrowheads="1"/>
            </p:cNvSpPr>
            <p:nvPr/>
          </p:nvSpPr>
          <p:spPr bwMode="auto">
            <a:xfrm>
              <a:off x="3210" y="1103"/>
              <a:ext cx="1069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chemeClr val="tx2"/>
                  </a:solidFill>
                </a:rPr>
                <a:t>Out of adjustment</a:t>
              </a:r>
            </a:p>
          </p:txBody>
        </p:sp>
        <p:sp>
          <p:nvSpPr>
            <p:cNvPr id="42019" name="Rectangle 33"/>
            <p:cNvSpPr>
              <a:spLocks noChangeArrowheads="1"/>
            </p:cNvSpPr>
            <p:nvPr/>
          </p:nvSpPr>
          <p:spPr bwMode="auto">
            <a:xfrm>
              <a:off x="3327" y="1392"/>
              <a:ext cx="1042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chemeClr val="tx2"/>
                  </a:solidFill>
                </a:rPr>
                <a:t>Tooling problems</a:t>
              </a:r>
            </a:p>
          </p:txBody>
        </p:sp>
        <p:sp>
          <p:nvSpPr>
            <p:cNvPr id="42020" name="Rectangle 34"/>
            <p:cNvSpPr>
              <a:spLocks noChangeArrowheads="1"/>
            </p:cNvSpPr>
            <p:nvPr/>
          </p:nvSpPr>
          <p:spPr bwMode="auto">
            <a:xfrm>
              <a:off x="3652" y="1670"/>
              <a:ext cx="670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chemeClr val="tx2"/>
                  </a:solidFill>
                </a:rPr>
                <a:t>Old / worn</a:t>
              </a:r>
            </a:p>
          </p:txBody>
        </p:sp>
        <p:sp>
          <p:nvSpPr>
            <p:cNvPr id="42021" name="Line 35"/>
            <p:cNvSpPr>
              <a:spLocks noChangeShapeType="1"/>
            </p:cNvSpPr>
            <p:nvPr/>
          </p:nvSpPr>
          <p:spPr bwMode="auto">
            <a:xfrm flipH="1">
              <a:off x="1297" y="2592"/>
              <a:ext cx="10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2" name="Line 36"/>
            <p:cNvSpPr>
              <a:spLocks noChangeShapeType="1"/>
            </p:cNvSpPr>
            <p:nvPr/>
          </p:nvSpPr>
          <p:spPr bwMode="auto">
            <a:xfrm flipH="1">
              <a:off x="1057" y="2880"/>
              <a:ext cx="11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3" name="Line 37"/>
            <p:cNvSpPr>
              <a:spLocks noChangeShapeType="1"/>
            </p:cNvSpPr>
            <p:nvPr/>
          </p:nvSpPr>
          <p:spPr bwMode="auto">
            <a:xfrm flipH="1">
              <a:off x="1009" y="3216"/>
              <a:ext cx="10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4" name="Line 38"/>
            <p:cNvSpPr>
              <a:spLocks noChangeShapeType="1"/>
            </p:cNvSpPr>
            <p:nvPr/>
          </p:nvSpPr>
          <p:spPr bwMode="auto">
            <a:xfrm flipH="1">
              <a:off x="2785" y="2544"/>
              <a:ext cx="10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5" name="Line 39"/>
            <p:cNvSpPr>
              <a:spLocks noChangeShapeType="1"/>
            </p:cNvSpPr>
            <p:nvPr/>
          </p:nvSpPr>
          <p:spPr bwMode="auto">
            <a:xfrm flipH="1">
              <a:off x="2641" y="2880"/>
              <a:ext cx="10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6" name="Line 40"/>
            <p:cNvSpPr>
              <a:spLocks noChangeShapeType="1"/>
            </p:cNvSpPr>
            <p:nvPr/>
          </p:nvSpPr>
          <p:spPr bwMode="auto">
            <a:xfrm flipH="1">
              <a:off x="2449" y="3216"/>
              <a:ext cx="10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7" name="Line 41"/>
            <p:cNvSpPr>
              <a:spLocks noChangeShapeType="1"/>
            </p:cNvSpPr>
            <p:nvPr/>
          </p:nvSpPr>
          <p:spPr bwMode="auto">
            <a:xfrm flipH="1">
              <a:off x="1" y="2592"/>
              <a:ext cx="95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8" name="Line 42"/>
            <p:cNvSpPr>
              <a:spLocks noChangeShapeType="1"/>
            </p:cNvSpPr>
            <p:nvPr/>
          </p:nvSpPr>
          <p:spPr bwMode="auto">
            <a:xfrm flipH="1">
              <a:off x="145" y="2976"/>
              <a:ext cx="6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9" name="Rectangle 43"/>
            <p:cNvSpPr>
              <a:spLocks noChangeArrowheads="1"/>
            </p:cNvSpPr>
            <p:nvPr/>
          </p:nvSpPr>
          <p:spPr bwMode="auto">
            <a:xfrm>
              <a:off x="1159" y="2400"/>
              <a:ext cx="1295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chemeClr val="tx2"/>
                  </a:solidFill>
                </a:rPr>
                <a:t>Defective from vendor</a:t>
              </a:r>
            </a:p>
          </p:txBody>
        </p:sp>
        <p:sp>
          <p:nvSpPr>
            <p:cNvPr id="42030" name="Rectangle 44"/>
            <p:cNvSpPr>
              <a:spLocks noChangeArrowheads="1"/>
            </p:cNvSpPr>
            <p:nvPr/>
          </p:nvSpPr>
          <p:spPr bwMode="auto">
            <a:xfrm>
              <a:off x="1065" y="2688"/>
              <a:ext cx="1197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chemeClr val="tx2"/>
                  </a:solidFill>
                </a:rPr>
                <a:t>Not to specifications</a:t>
              </a:r>
            </a:p>
          </p:txBody>
        </p:sp>
        <p:sp>
          <p:nvSpPr>
            <p:cNvPr id="42031" name="Rectangle 45"/>
            <p:cNvSpPr>
              <a:spLocks noChangeArrowheads="1"/>
            </p:cNvSpPr>
            <p:nvPr/>
          </p:nvSpPr>
          <p:spPr bwMode="auto">
            <a:xfrm>
              <a:off x="1056" y="2880"/>
              <a:ext cx="1102" cy="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chemeClr val="tx2"/>
                  </a:solidFill>
                </a:rPr>
                <a:t>Material-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chemeClr val="tx2"/>
                  </a:solidFill>
                </a:rPr>
                <a:t>handling problems</a:t>
              </a:r>
            </a:p>
          </p:txBody>
        </p:sp>
        <p:sp>
          <p:nvSpPr>
            <p:cNvPr id="42032" name="Rectangle 46"/>
            <p:cNvSpPr>
              <a:spLocks noChangeArrowheads="1"/>
            </p:cNvSpPr>
            <p:nvPr/>
          </p:nvSpPr>
          <p:spPr bwMode="auto">
            <a:xfrm>
              <a:off x="2544" y="2928"/>
              <a:ext cx="1008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chemeClr val="tx2"/>
                  </a:solidFill>
                </a:rPr>
                <a:t>Deficiencies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chemeClr val="tx2"/>
                  </a:solidFill>
                </a:rPr>
                <a:t>in product design</a:t>
              </a:r>
            </a:p>
          </p:txBody>
        </p:sp>
        <p:sp>
          <p:nvSpPr>
            <p:cNvPr id="42033" name="Rectangle 47"/>
            <p:cNvSpPr>
              <a:spLocks noChangeArrowheads="1"/>
            </p:cNvSpPr>
            <p:nvPr/>
          </p:nvSpPr>
          <p:spPr bwMode="auto">
            <a:xfrm>
              <a:off x="2644" y="2570"/>
              <a:ext cx="1051" cy="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chemeClr val="tx2"/>
                  </a:solidFill>
                </a:rPr>
                <a:t>Ineffective quality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chemeClr val="tx2"/>
                  </a:solidFill>
                </a:rPr>
                <a:t>management</a:t>
              </a:r>
            </a:p>
          </p:txBody>
        </p:sp>
        <p:sp>
          <p:nvSpPr>
            <p:cNvPr id="42034" name="Rectangle 48"/>
            <p:cNvSpPr>
              <a:spLocks noChangeArrowheads="1"/>
            </p:cNvSpPr>
            <p:nvPr/>
          </p:nvSpPr>
          <p:spPr bwMode="auto">
            <a:xfrm>
              <a:off x="2698" y="2352"/>
              <a:ext cx="1137" cy="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chemeClr val="tx2"/>
                  </a:solidFill>
                </a:rPr>
                <a:t>Poor process design</a:t>
              </a:r>
            </a:p>
          </p:txBody>
        </p:sp>
        <p:sp>
          <p:nvSpPr>
            <p:cNvPr id="42035" name="Rectangle 49"/>
            <p:cNvSpPr>
              <a:spLocks noChangeArrowheads="1"/>
            </p:cNvSpPr>
            <p:nvPr/>
          </p:nvSpPr>
          <p:spPr bwMode="auto">
            <a:xfrm>
              <a:off x="72" y="2156"/>
              <a:ext cx="802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chemeClr val="tx2"/>
                  </a:solidFill>
                </a:rPr>
                <a:t>Inaccurate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chemeClr val="tx2"/>
                  </a:solidFill>
                </a:rPr>
                <a:t>temperature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chemeClr val="tx2"/>
                  </a:solidFill>
                </a:rPr>
                <a:t>control</a:t>
              </a:r>
            </a:p>
          </p:txBody>
        </p:sp>
        <p:sp>
          <p:nvSpPr>
            <p:cNvPr id="42036" name="Rectangle 50"/>
            <p:cNvSpPr>
              <a:spLocks noChangeArrowheads="1"/>
            </p:cNvSpPr>
            <p:nvPr/>
          </p:nvSpPr>
          <p:spPr bwMode="auto">
            <a:xfrm>
              <a:off x="72" y="2783"/>
              <a:ext cx="770" cy="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chemeClr val="tx2"/>
                  </a:solidFill>
                </a:rPr>
                <a:t>Dust and Dirt</a:t>
              </a: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Cause and effect diagrams</a:t>
            </a:r>
          </a:p>
        </p:txBody>
      </p:sp>
      <p:sp>
        <p:nvSpPr>
          <p:cNvPr id="4403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Advantages</a:t>
            </a:r>
          </a:p>
          <a:p>
            <a:pPr lvl="1"/>
            <a:r>
              <a:rPr lang="en-US" altLang="en-US" smtClean="0"/>
              <a:t>making the diagram is educational in itself</a:t>
            </a:r>
          </a:p>
          <a:p>
            <a:pPr lvl="1"/>
            <a:r>
              <a:rPr lang="en-US" altLang="en-US" smtClean="0"/>
              <a:t>diagram demonstrates knowledge of problem solving team</a:t>
            </a:r>
          </a:p>
          <a:p>
            <a:pPr lvl="1"/>
            <a:r>
              <a:rPr lang="en-US" altLang="en-US" smtClean="0"/>
              <a:t>diagram results in active searches for causes</a:t>
            </a:r>
          </a:p>
          <a:p>
            <a:pPr lvl="1"/>
            <a:r>
              <a:rPr lang="en-US" altLang="en-US" smtClean="0"/>
              <a:t>diagram is a guide for data collection</a:t>
            </a:r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Cause and effect diagrams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04988"/>
            <a:ext cx="8477250" cy="46894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mtClean="0"/>
              <a:t>To construct the skeleton, remember:</a:t>
            </a:r>
          </a:p>
          <a:p>
            <a:r>
              <a:rPr lang="en-US" altLang="en-US" smtClean="0"/>
              <a:t>For manufacturing - the 4 M’s</a:t>
            </a:r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ü"/>
            </a:pPr>
            <a:r>
              <a:rPr lang="en-US" altLang="en-US" smtClean="0"/>
              <a:t>man, method, machine, material</a:t>
            </a:r>
          </a:p>
          <a:p>
            <a:r>
              <a:rPr lang="en-US" altLang="en-US" smtClean="0"/>
              <a:t>For service applications</a:t>
            </a:r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ü"/>
            </a:pPr>
            <a:r>
              <a:rPr lang="en-US" altLang="en-US" smtClean="0"/>
              <a:t>equipment, policies, procedures, people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Scatter Diagram</a:t>
            </a:r>
          </a:p>
        </p:txBody>
      </p:sp>
      <p:sp>
        <p:nvSpPr>
          <p:cNvPr id="46084" name="Line 5"/>
          <p:cNvSpPr>
            <a:spLocks noChangeShapeType="1"/>
          </p:cNvSpPr>
          <p:nvPr/>
        </p:nvSpPr>
        <p:spPr bwMode="auto">
          <a:xfrm>
            <a:off x="1219200" y="1684338"/>
            <a:ext cx="0" cy="4252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Line 6"/>
          <p:cNvSpPr>
            <a:spLocks noChangeShapeType="1"/>
          </p:cNvSpPr>
          <p:nvPr/>
        </p:nvSpPr>
        <p:spPr bwMode="auto">
          <a:xfrm>
            <a:off x="1227138" y="5943600"/>
            <a:ext cx="6234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Rectangle 7"/>
          <p:cNvSpPr>
            <a:spLocks noChangeArrowheads="1"/>
          </p:cNvSpPr>
          <p:nvPr/>
        </p:nvSpPr>
        <p:spPr bwMode="auto">
          <a:xfrm>
            <a:off x="2806700" y="3035300"/>
            <a:ext cx="257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46087" name="Oval 8"/>
          <p:cNvSpPr>
            <a:spLocks noChangeArrowheads="1"/>
          </p:cNvSpPr>
          <p:nvPr/>
        </p:nvSpPr>
        <p:spPr bwMode="auto">
          <a:xfrm>
            <a:off x="5949950" y="23685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088" name="Oval 9"/>
          <p:cNvSpPr>
            <a:spLocks noChangeArrowheads="1"/>
          </p:cNvSpPr>
          <p:nvPr/>
        </p:nvSpPr>
        <p:spPr bwMode="auto">
          <a:xfrm>
            <a:off x="2292350" y="51117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089" name="Oval 10"/>
          <p:cNvSpPr>
            <a:spLocks noChangeArrowheads="1"/>
          </p:cNvSpPr>
          <p:nvPr/>
        </p:nvSpPr>
        <p:spPr bwMode="auto">
          <a:xfrm>
            <a:off x="4578350" y="25971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090" name="Oval 11"/>
          <p:cNvSpPr>
            <a:spLocks noChangeArrowheads="1"/>
          </p:cNvSpPr>
          <p:nvPr/>
        </p:nvSpPr>
        <p:spPr bwMode="auto">
          <a:xfrm>
            <a:off x="5568950" y="20637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091" name="Oval 12"/>
          <p:cNvSpPr>
            <a:spLocks noChangeArrowheads="1"/>
          </p:cNvSpPr>
          <p:nvPr/>
        </p:nvSpPr>
        <p:spPr bwMode="auto">
          <a:xfrm>
            <a:off x="4044950" y="32067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092" name="Oval 13"/>
          <p:cNvSpPr>
            <a:spLocks noChangeArrowheads="1"/>
          </p:cNvSpPr>
          <p:nvPr/>
        </p:nvSpPr>
        <p:spPr bwMode="auto">
          <a:xfrm>
            <a:off x="2901950" y="43497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093" name="Oval 14"/>
          <p:cNvSpPr>
            <a:spLocks noChangeArrowheads="1"/>
          </p:cNvSpPr>
          <p:nvPr/>
        </p:nvSpPr>
        <p:spPr bwMode="auto">
          <a:xfrm>
            <a:off x="3206750" y="40449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094" name="Oval 15"/>
          <p:cNvSpPr>
            <a:spLocks noChangeArrowheads="1"/>
          </p:cNvSpPr>
          <p:nvPr/>
        </p:nvSpPr>
        <p:spPr bwMode="auto">
          <a:xfrm>
            <a:off x="3511550" y="34353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095" name="Oval 16"/>
          <p:cNvSpPr>
            <a:spLocks noChangeArrowheads="1"/>
          </p:cNvSpPr>
          <p:nvPr/>
        </p:nvSpPr>
        <p:spPr bwMode="auto">
          <a:xfrm>
            <a:off x="3206750" y="34353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096" name="Oval 17"/>
          <p:cNvSpPr>
            <a:spLocks noChangeArrowheads="1"/>
          </p:cNvSpPr>
          <p:nvPr/>
        </p:nvSpPr>
        <p:spPr bwMode="auto">
          <a:xfrm>
            <a:off x="4959350" y="40449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097" name="Oval 18"/>
          <p:cNvSpPr>
            <a:spLocks noChangeArrowheads="1"/>
          </p:cNvSpPr>
          <p:nvPr/>
        </p:nvSpPr>
        <p:spPr bwMode="auto">
          <a:xfrm>
            <a:off x="3816350" y="37401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098" name="Oval 19"/>
          <p:cNvSpPr>
            <a:spLocks noChangeArrowheads="1"/>
          </p:cNvSpPr>
          <p:nvPr/>
        </p:nvSpPr>
        <p:spPr bwMode="auto">
          <a:xfrm>
            <a:off x="4806950" y="35877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099" name="Oval 20"/>
          <p:cNvSpPr>
            <a:spLocks noChangeArrowheads="1"/>
          </p:cNvSpPr>
          <p:nvPr/>
        </p:nvSpPr>
        <p:spPr bwMode="auto">
          <a:xfrm>
            <a:off x="3130550" y="46545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00" name="Oval 21"/>
          <p:cNvSpPr>
            <a:spLocks noChangeArrowheads="1"/>
          </p:cNvSpPr>
          <p:nvPr/>
        </p:nvSpPr>
        <p:spPr bwMode="auto">
          <a:xfrm>
            <a:off x="4654550" y="32829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01" name="Oval 22"/>
          <p:cNvSpPr>
            <a:spLocks noChangeArrowheads="1"/>
          </p:cNvSpPr>
          <p:nvPr/>
        </p:nvSpPr>
        <p:spPr bwMode="auto">
          <a:xfrm>
            <a:off x="4578350" y="29019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02" name="Oval 23"/>
          <p:cNvSpPr>
            <a:spLocks noChangeArrowheads="1"/>
          </p:cNvSpPr>
          <p:nvPr/>
        </p:nvSpPr>
        <p:spPr bwMode="auto">
          <a:xfrm>
            <a:off x="5035550" y="32067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03" name="Oval 24"/>
          <p:cNvSpPr>
            <a:spLocks noChangeArrowheads="1"/>
          </p:cNvSpPr>
          <p:nvPr/>
        </p:nvSpPr>
        <p:spPr bwMode="auto">
          <a:xfrm>
            <a:off x="4883150" y="29019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04" name="Oval 25"/>
          <p:cNvSpPr>
            <a:spLocks noChangeArrowheads="1"/>
          </p:cNvSpPr>
          <p:nvPr/>
        </p:nvSpPr>
        <p:spPr bwMode="auto">
          <a:xfrm>
            <a:off x="5340350" y="35115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05" name="Oval 26"/>
          <p:cNvSpPr>
            <a:spLocks noChangeArrowheads="1"/>
          </p:cNvSpPr>
          <p:nvPr/>
        </p:nvSpPr>
        <p:spPr bwMode="auto">
          <a:xfrm>
            <a:off x="5187950" y="29781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06" name="Oval 27"/>
          <p:cNvSpPr>
            <a:spLocks noChangeArrowheads="1"/>
          </p:cNvSpPr>
          <p:nvPr/>
        </p:nvSpPr>
        <p:spPr bwMode="auto">
          <a:xfrm>
            <a:off x="5645150" y="29781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07" name="Oval 28"/>
          <p:cNvSpPr>
            <a:spLocks noChangeArrowheads="1"/>
          </p:cNvSpPr>
          <p:nvPr/>
        </p:nvSpPr>
        <p:spPr bwMode="auto">
          <a:xfrm>
            <a:off x="2597150" y="46545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08" name="Oval 29"/>
          <p:cNvSpPr>
            <a:spLocks noChangeArrowheads="1"/>
          </p:cNvSpPr>
          <p:nvPr/>
        </p:nvSpPr>
        <p:spPr bwMode="auto">
          <a:xfrm>
            <a:off x="2292350" y="42735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09" name="Oval 30"/>
          <p:cNvSpPr>
            <a:spLocks noChangeArrowheads="1"/>
          </p:cNvSpPr>
          <p:nvPr/>
        </p:nvSpPr>
        <p:spPr bwMode="auto">
          <a:xfrm>
            <a:off x="5340350" y="26733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10" name="Oval 31"/>
          <p:cNvSpPr>
            <a:spLocks noChangeArrowheads="1"/>
          </p:cNvSpPr>
          <p:nvPr/>
        </p:nvSpPr>
        <p:spPr bwMode="auto">
          <a:xfrm>
            <a:off x="4273550" y="29781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11" name="Oval 32"/>
          <p:cNvSpPr>
            <a:spLocks noChangeArrowheads="1"/>
          </p:cNvSpPr>
          <p:nvPr/>
        </p:nvSpPr>
        <p:spPr bwMode="auto">
          <a:xfrm>
            <a:off x="3282950" y="38163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12" name="Oval 33"/>
          <p:cNvSpPr>
            <a:spLocks noChangeArrowheads="1"/>
          </p:cNvSpPr>
          <p:nvPr/>
        </p:nvSpPr>
        <p:spPr bwMode="auto">
          <a:xfrm>
            <a:off x="2597150" y="41211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13" name="Oval 34"/>
          <p:cNvSpPr>
            <a:spLocks noChangeArrowheads="1"/>
          </p:cNvSpPr>
          <p:nvPr/>
        </p:nvSpPr>
        <p:spPr bwMode="auto">
          <a:xfrm>
            <a:off x="2749550" y="37401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14" name="Oval 35"/>
          <p:cNvSpPr>
            <a:spLocks noChangeArrowheads="1"/>
          </p:cNvSpPr>
          <p:nvPr/>
        </p:nvSpPr>
        <p:spPr bwMode="auto">
          <a:xfrm>
            <a:off x="3054350" y="38925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15" name="Oval 36"/>
          <p:cNvSpPr>
            <a:spLocks noChangeArrowheads="1"/>
          </p:cNvSpPr>
          <p:nvPr/>
        </p:nvSpPr>
        <p:spPr bwMode="auto">
          <a:xfrm>
            <a:off x="4197350" y="35115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16" name="Oval 37"/>
          <p:cNvSpPr>
            <a:spLocks noChangeArrowheads="1"/>
          </p:cNvSpPr>
          <p:nvPr/>
        </p:nvSpPr>
        <p:spPr bwMode="auto">
          <a:xfrm>
            <a:off x="3511550" y="39687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17" name="Oval 38"/>
          <p:cNvSpPr>
            <a:spLocks noChangeArrowheads="1"/>
          </p:cNvSpPr>
          <p:nvPr/>
        </p:nvSpPr>
        <p:spPr bwMode="auto">
          <a:xfrm>
            <a:off x="3282950" y="44259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18" name="Oval 39"/>
          <p:cNvSpPr>
            <a:spLocks noChangeArrowheads="1"/>
          </p:cNvSpPr>
          <p:nvPr/>
        </p:nvSpPr>
        <p:spPr bwMode="auto">
          <a:xfrm>
            <a:off x="4502150" y="35877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19" name="Oval 40"/>
          <p:cNvSpPr>
            <a:spLocks noChangeArrowheads="1"/>
          </p:cNvSpPr>
          <p:nvPr/>
        </p:nvSpPr>
        <p:spPr bwMode="auto">
          <a:xfrm>
            <a:off x="4044950" y="38925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20" name="Oval 41"/>
          <p:cNvSpPr>
            <a:spLocks noChangeArrowheads="1"/>
          </p:cNvSpPr>
          <p:nvPr/>
        </p:nvSpPr>
        <p:spPr bwMode="auto">
          <a:xfrm>
            <a:off x="4349750" y="38163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21" name="Oval 42"/>
          <p:cNvSpPr>
            <a:spLocks noChangeArrowheads="1"/>
          </p:cNvSpPr>
          <p:nvPr/>
        </p:nvSpPr>
        <p:spPr bwMode="auto">
          <a:xfrm>
            <a:off x="4654550" y="38925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22" name="Oval 43"/>
          <p:cNvSpPr>
            <a:spLocks noChangeArrowheads="1"/>
          </p:cNvSpPr>
          <p:nvPr/>
        </p:nvSpPr>
        <p:spPr bwMode="auto">
          <a:xfrm>
            <a:off x="3968750" y="45021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23" name="Oval 44"/>
          <p:cNvSpPr>
            <a:spLocks noChangeArrowheads="1"/>
          </p:cNvSpPr>
          <p:nvPr/>
        </p:nvSpPr>
        <p:spPr bwMode="auto">
          <a:xfrm>
            <a:off x="4654550" y="44259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24" name="Oval 45"/>
          <p:cNvSpPr>
            <a:spLocks noChangeArrowheads="1"/>
          </p:cNvSpPr>
          <p:nvPr/>
        </p:nvSpPr>
        <p:spPr bwMode="auto">
          <a:xfrm>
            <a:off x="5797550" y="25971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25" name="Oval 46"/>
          <p:cNvSpPr>
            <a:spLocks noChangeArrowheads="1"/>
          </p:cNvSpPr>
          <p:nvPr/>
        </p:nvSpPr>
        <p:spPr bwMode="auto">
          <a:xfrm>
            <a:off x="5111750" y="23685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26" name="Oval 47"/>
          <p:cNvSpPr>
            <a:spLocks noChangeArrowheads="1"/>
          </p:cNvSpPr>
          <p:nvPr/>
        </p:nvSpPr>
        <p:spPr bwMode="auto">
          <a:xfrm>
            <a:off x="5645150" y="32829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27" name="Oval 49"/>
          <p:cNvSpPr>
            <a:spLocks noChangeArrowheads="1"/>
          </p:cNvSpPr>
          <p:nvPr/>
        </p:nvSpPr>
        <p:spPr bwMode="auto">
          <a:xfrm>
            <a:off x="1987550" y="49593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28" name="Oval 50"/>
          <p:cNvSpPr>
            <a:spLocks noChangeArrowheads="1"/>
          </p:cNvSpPr>
          <p:nvPr/>
        </p:nvSpPr>
        <p:spPr bwMode="auto">
          <a:xfrm>
            <a:off x="2292350" y="45783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29" name="Oval 51"/>
          <p:cNvSpPr>
            <a:spLocks noChangeArrowheads="1"/>
          </p:cNvSpPr>
          <p:nvPr/>
        </p:nvSpPr>
        <p:spPr bwMode="auto">
          <a:xfrm>
            <a:off x="4273550" y="44259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30" name="Oval 52"/>
          <p:cNvSpPr>
            <a:spLocks noChangeArrowheads="1"/>
          </p:cNvSpPr>
          <p:nvPr/>
        </p:nvSpPr>
        <p:spPr bwMode="auto">
          <a:xfrm>
            <a:off x="3663950" y="45783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31" name="Oval 53"/>
          <p:cNvSpPr>
            <a:spLocks noChangeArrowheads="1"/>
          </p:cNvSpPr>
          <p:nvPr/>
        </p:nvSpPr>
        <p:spPr bwMode="auto">
          <a:xfrm>
            <a:off x="3663950" y="30543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32" name="Oval 54"/>
          <p:cNvSpPr>
            <a:spLocks noChangeArrowheads="1"/>
          </p:cNvSpPr>
          <p:nvPr/>
        </p:nvSpPr>
        <p:spPr bwMode="auto">
          <a:xfrm>
            <a:off x="4349750" y="40449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33" name="Oval 55"/>
          <p:cNvSpPr>
            <a:spLocks noChangeArrowheads="1"/>
          </p:cNvSpPr>
          <p:nvPr/>
        </p:nvSpPr>
        <p:spPr bwMode="auto">
          <a:xfrm>
            <a:off x="3587750" y="43497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34" name="Oval 56"/>
          <p:cNvSpPr>
            <a:spLocks noChangeArrowheads="1"/>
          </p:cNvSpPr>
          <p:nvPr/>
        </p:nvSpPr>
        <p:spPr bwMode="auto">
          <a:xfrm>
            <a:off x="3968750" y="41973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6135" name="Oval 57"/>
          <p:cNvSpPr>
            <a:spLocks noChangeArrowheads="1"/>
          </p:cNvSpPr>
          <p:nvPr/>
        </p:nvSpPr>
        <p:spPr bwMode="auto">
          <a:xfrm>
            <a:off x="2901950" y="4883150"/>
            <a:ext cx="63500" cy="63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Run Charts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Run Charts (time series plot)</a:t>
            </a:r>
          </a:p>
          <a:p>
            <a:pPr lvl="1"/>
            <a:r>
              <a:rPr lang="en-US" altLang="en-US" smtClean="0"/>
              <a:t>Examine the behavior of a variable over time.</a:t>
            </a:r>
          </a:p>
          <a:p>
            <a:pPr lvl="1"/>
            <a:r>
              <a:rPr lang="en-US" altLang="en-US" smtClean="0"/>
              <a:t>Basis for </a:t>
            </a:r>
            <a:r>
              <a:rPr lang="en-US" altLang="en-US" smtClean="0">
                <a:solidFill>
                  <a:srgbClr val="FFFF00"/>
                </a:solidFill>
              </a:rPr>
              <a:t>Control Charts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247650"/>
            <a:ext cx="6934200" cy="11430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mtClean="0"/>
              <a:t>Control Chart</a:t>
            </a:r>
          </a:p>
        </p:txBody>
      </p:sp>
      <p:sp>
        <p:nvSpPr>
          <p:cNvPr id="49156" name="Rectangle 5"/>
          <p:cNvSpPr>
            <a:spLocks noChangeArrowheads="1"/>
          </p:cNvSpPr>
          <p:nvPr/>
        </p:nvSpPr>
        <p:spPr bwMode="auto">
          <a:xfrm>
            <a:off x="1898650" y="1762125"/>
            <a:ext cx="5819775" cy="36687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9157" name="Rectangle 6"/>
          <p:cNvSpPr>
            <a:spLocks noChangeArrowheads="1"/>
          </p:cNvSpPr>
          <p:nvPr/>
        </p:nvSpPr>
        <p:spPr bwMode="auto">
          <a:xfrm>
            <a:off x="1489075" y="2498725"/>
            <a:ext cx="466725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362" tIns="52388" rIns="106362" bIns="52388">
            <a:spAutoFit/>
          </a:bodyPr>
          <a:lstStyle>
            <a:lvl1pPr defTabSz="1208088"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08088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08088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08088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08088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18</a:t>
            </a:r>
          </a:p>
        </p:txBody>
      </p:sp>
      <p:sp>
        <p:nvSpPr>
          <p:cNvPr id="49158" name="Rectangle 7"/>
          <p:cNvSpPr>
            <a:spLocks noChangeArrowheads="1"/>
          </p:cNvSpPr>
          <p:nvPr/>
        </p:nvSpPr>
        <p:spPr bwMode="auto">
          <a:xfrm>
            <a:off x="1489075" y="3616325"/>
            <a:ext cx="466725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362" tIns="52388" rIns="106362" bIns="52388">
            <a:spAutoFit/>
          </a:bodyPr>
          <a:lstStyle>
            <a:lvl1pPr defTabSz="1208088"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08088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08088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08088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08088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12</a:t>
            </a:r>
          </a:p>
        </p:txBody>
      </p:sp>
      <p:sp>
        <p:nvSpPr>
          <p:cNvPr id="49159" name="Rectangle 8"/>
          <p:cNvSpPr>
            <a:spLocks noChangeArrowheads="1"/>
          </p:cNvSpPr>
          <p:nvPr/>
        </p:nvSpPr>
        <p:spPr bwMode="auto">
          <a:xfrm>
            <a:off x="1549400" y="4684713"/>
            <a:ext cx="339725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362" tIns="52388" rIns="106362" bIns="52388">
            <a:spAutoFit/>
          </a:bodyPr>
          <a:lstStyle>
            <a:lvl1pPr defTabSz="1208088"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08088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08088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08088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08088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6</a:t>
            </a:r>
          </a:p>
        </p:txBody>
      </p:sp>
      <p:sp>
        <p:nvSpPr>
          <p:cNvPr id="49160" name="Line 9"/>
          <p:cNvSpPr>
            <a:spLocks noChangeShapeType="1"/>
          </p:cNvSpPr>
          <p:nvPr/>
        </p:nvSpPr>
        <p:spPr bwMode="auto">
          <a:xfrm flipV="1">
            <a:off x="1887538" y="1125538"/>
            <a:ext cx="4762" cy="4759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Line 10"/>
          <p:cNvSpPr>
            <a:spLocks noChangeShapeType="1"/>
          </p:cNvSpPr>
          <p:nvPr/>
        </p:nvSpPr>
        <p:spPr bwMode="auto">
          <a:xfrm>
            <a:off x="1893888" y="4872038"/>
            <a:ext cx="231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1"/>
          <p:cNvSpPr>
            <a:spLocks noChangeShapeType="1"/>
          </p:cNvSpPr>
          <p:nvPr/>
        </p:nvSpPr>
        <p:spPr bwMode="auto">
          <a:xfrm>
            <a:off x="1893888" y="3798888"/>
            <a:ext cx="231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2"/>
          <p:cNvSpPr>
            <a:spLocks noChangeShapeType="1"/>
          </p:cNvSpPr>
          <p:nvPr/>
        </p:nvSpPr>
        <p:spPr bwMode="auto">
          <a:xfrm>
            <a:off x="1893888" y="2725738"/>
            <a:ext cx="231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3"/>
          <p:cNvSpPr>
            <a:spLocks noChangeShapeType="1"/>
          </p:cNvSpPr>
          <p:nvPr/>
        </p:nvSpPr>
        <p:spPr bwMode="auto">
          <a:xfrm>
            <a:off x="1893888" y="1651000"/>
            <a:ext cx="231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4"/>
          <p:cNvSpPr>
            <a:spLocks noChangeShapeType="1"/>
          </p:cNvSpPr>
          <p:nvPr/>
        </p:nvSpPr>
        <p:spPr bwMode="auto">
          <a:xfrm>
            <a:off x="1893888" y="5365750"/>
            <a:ext cx="231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5"/>
          <p:cNvSpPr>
            <a:spLocks noChangeShapeType="1"/>
          </p:cNvSpPr>
          <p:nvPr/>
        </p:nvSpPr>
        <p:spPr bwMode="auto">
          <a:xfrm>
            <a:off x="1909763" y="4297363"/>
            <a:ext cx="233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6"/>
          <p:cNvSpPr>
            <a:spLocks noChangeShapeType="1"/>
          </p:cNvSpPr>
          <p:nvPr/>
        </p:nvSpPr>
        <p:spPr bwMode="auto">
          <a:xfrm>
            <a:off x="1909763" y="3278188"/>
            <a:ext cx="233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7"/>
          <p:cNvSpPr>
            <a:spLocks noChangeShapeType="1"/>
          </p:cNvSpPr>
          <p:nvPr/>
        </p:nvSpPr>
        <p:spPr bwMode="auto">
          <a:xfrm>
            <a:off x="1909763" y="2178050"/>
            <a:ext cx="233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Rectangle 18"/>
          <p:cNvSpPr>
            <a:spLocks noChangeArrowheads="1"/>
          </p:cNvSpPr>
          <p:nvPr/>
        </p:nvSpPr>
        <p:spPr bwMode="auto">
          <a:xfrm>
            <a:off x="1549400" y="5194300"/>
            <a:ext cx="339725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362" tIns="52388" rIns="106362" bIns="52388">
            <a:spAutoFit/>
          </a:bodyPr>
          <a:lstStyle>
            <a:lvl1pPr defTabSz="1208088"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08088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08088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08088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08088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3</a:t>
            </a:r>
          </a:p>
        </p:txBody>
      </p:sp>
      <p:sp>
        <p:nvSpPr>
          <p:cNvPr id="49170" name="Rectangle 19"/>
          <p:cNvSpPr>
            <a:spLocks noChangeArrowheads="1"/>
          </p:cNvSpPr>
          <p:nvPr/>
        </p:nvSpPr>
        <p:spPr bwMode="auto">
          <a:xfrm>
            <a:off x="1549400" y="4119563"/>
            <a:ext cx="339725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362" tIns="52388" rIns="106362" bIns="52388">
            <a:spAutoFit/>
          </a:bodyPr>
          <a:lstStyle>
            <a:lvl1pPr defTabSz="1208088"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08088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08088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08088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08088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9</a:t>
            </a:r>
          </a:p>
        </p:txBody>
      </p:sp>
      <p:sp>
        <p:nvSpPr>
          <p:cNvPr id="49171" name="Rectangle 20"/>
          <p:cNvSpPr>
            <a:spLocks noChangeArrowheads="1"/>
          </p:cNvSpPr>
          <p:nvPr/>
        </p:nvSpPr>
        <p:spPr bwMode="auto">
          <a:xfrm>
            <a:off x="1471613" y="3074988"/>
            <a:ext cx="466725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362" tIns="52388" rIns="106362" bIns="52388">
            <a:spAutoFit/>
          </a:bodyPr>
          <a:lstStyle>
            <a:lvl1pPr defTabSz="1208088"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08088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08088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08088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08088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15</a:t>
            </a:r>
          </a:p>
        </p:txBody>
      </p:sp>
      <p:sp>
        <p:nvSpPr>
          <p:cNvPr id="49172" name="Rectangle 21"/>
          <p:cNvSpPr>
            <a:spLocks noChangeArrowheads="1"/>
          </p:cNvSpPr>
          <p:nvPr/>
        </p:nvSpPr>
        <p:spPr bwMode="auto">
          <a:xfrm>
            <a:off x="1471613" y="1973263"/>
            <a:ext cx="466725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362" tIns="52388" rIns="106362" bIns="52388">
            <a:spAutoFit/>
          </a:bodyPr>
          <a:lstStyle>
            <a:lvl1pPr defTabSz="1208088"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08088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08088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08088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08088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21</a:t>
            </a:r>
          </a:p>
        </p:txBody>
      </p:sp>
      <p:sp>
        <p:nvSpPr>
          <p:cNvPr id="49173" name="Line 22"/>
          <p:cNvSpPr>
            <a:spLocks noChangeShapeType="1"/>
          </p:cNvSpPr>
          <p:nvPr/>
        </p:nvSpPr>
        <p:spPr bwMode="auto">
          <a:xfrm>
            <a:off x="1916113" y="1125538"/>
            <a:ext cx="231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4" name="Rectangle 23"/>
          <p:cNvSpPr>
            <a:spLocks noChangeArrowheads="1"/>
          </p:cNvSpPr>
          <p:nvPr/>
        </p:nvSpPr>
        <p:spPr bwMode="auto">
          <a:xfrm>
            <a:off x="1489075" y="1447800"/>
            <a:ext cx="466725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362" tIns="52388" rIns="106362" bIns="52388">
            <a:spAutoFit/>
          </a:bodyPr>
          <a:lstStyle>
            <a:lvl1pPr defTabSz="1208088"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08088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08088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08088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08088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24</a:t>
            </a:r>
          </a:p>
        </p:txBody>
      </p:sp>
      <p:sp>
        <p:nvSpPr>
          <p:cNvPr id="49175" name="Rectangle 24"/>
          <p:cNvSpPr>
            <a:spLocks noChangeArrowheads="1"/>
          </p:cNvSpPr>
          <p:nvPr/>
        </p:nvSpPr>
        <p:spPr bwMode="auto">
          <a:xfrm>
            <a:off x="1489075" y="954088"/>
            <a:ext cx="466725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362" tIns="52388" rIns="106362" bIns="52388">
            <a:spAutoFit/>
          </a:bodyPr>
          <a:lstStyle>
            <a:lvl1pPr defTabSz="1208088"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08088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08088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08088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08088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27</a:t>
            </a:r>
          </a:p>
        </p:txBody>
      </p:sp>
      <p:sp>
        <p:nvSpPr>
          <p:cNvPr id="49176" name="Line 25"/>
          <p:cNvSpPr>
            <a:spLocks noChangeShapeType="1"/>
          </p:cNvSpPr>
          <p:nvPr/>
        </p:nvSpPr>
        <p:spPr bwMode="auto">
          <a:xfrm>
            <a:off x="1900238" y="5859463"/>
            <a:ext cx="580707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7" name="Line 26"/>
          <p:cNvSpPr>
            <a:spLocks noChangeShapeType="1"/>
          </p:cNvSpPr>
          <p:nvPr/>
        </p:nvSpPr>
        <p:spPr bwMode="auto">
          <a:xfrm flipV="1">
            <a:off x="3281363" y="5605463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8" name="Line 27"/>
          <p:cNvSpPr>
            <a:spLocks noChangeShapeType="1"/>
          </p:cNvSpPr>
          <p:nvPr/>
        </p:nvSpPr>
        <p:spPr bwMode="auto">
          <a:xfrm flipV="1">
            <a:off x="4760913" y="5605463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9" name="Line 28"/>
          <p:cNvSpPr>
            <a:spLocks noChangeShapeType="1"/>
          </p:cNvSpPr>
          <p:nvPr/>
        </p:nvSpPr>
        <p:spPr bwMode="auto">
          <a:xfrm flipV="1">
            <a:off x="6240463" y="5605463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0" name="Line 29"/>
          <p:cNvSpPr>
            <a:spLocks noChangeShapeType="1"/>
          </p:cNvSpPr>
          <p:nvPr/>
        </p:nvSpPr>
        <p:spPr bwMode="auto">
          <a:xfrm flipV="1">
            <a:off x="7721600" y="5605463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1" name="Line 30"/>
          <p:cNvSpPr>
            <a:spLocks noChangeShapeType="1"/>
          </p:cNvSpPr>
          <p:nvPr/>
        </p:nvSpPr>
        <p:spPr bwMode="auto">
          <a:xfrm flipV="1">
            <a:off x="2601913" y="5605463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2" name="Line 31"/>
          <p:cNvSpPr>
            <a:spLocks noChangeShapeType="1"/>
          </p:cNvSpPr>
          <p:nvPr/>
        </p:nvSpPr>
        <p:spPr bwMode="auto">
          <a:xfrm flipV="1">
            <a:off x="4073525" y="5589588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3" name="Line 32"/>
          <p:cNvSpPr>
            <a:spLocks noChangeShapeType="1"/>
          </p:cNvSpPr>
          <p:nvPr/>
        </p:nvSpPr>
        <p:spPr bwMode="auto">
          <a:xfrm flipV="1">
            <a:off x="5478463" y="5589588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4" name="Line 33"/>
          <p:cNvSpPr>
            <a:spLocks noChangeShapeType="1"/>
          </p:cNvSpPr>
          <p:nvPr/>
        </p:nvSpPr>
        <p:spPr bwMode="auto">
          <a:xfrm flipV="1">
            <a:off x="6996113" y="5589588"/>
            <a:ext cx="0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5" name="Rectangle 34"/>
          <p:cNvSpPr>
            <a:spLocks noChangeArrowheads="1"/>
          </p:cNvSpPr>
          <p:nvPr/>
        </p:nvSpPr>
        <p:spPr bwMode="auto">
          <a:xfrm>
            <a:off x="2413000" y="5870575"/>
            <a:ext cx="339725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362" tIns="52388" rIns="106362" bIns="52388">
            <a:spAutoFit/>
          </a:bodyPr>
          <a:lstStyle>
            <a:lvl1pPr defTabSz="1208088"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08088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08088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08088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08088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2</a:t>
            </a:r>
          </a:p>
        </p:txBody>
      </p:sp>
      <p:sp>
        <p:nvSpPr>
          <p:cNvPr id="49186" name="Rectangle 35"/>
          <p:cNvSpPr>
            <a:spLocks noChangeArrowheads="1"/>
          </p:cNvSpPr>
          <p:nvPr/>
        </p:nvSpPr>
        <p:spPr bwMode="auto">
          <a:xfrm>
            <a:off x="3092450" y="5870575"/>
            <a:ext cx="339725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362" tIns="52388" rIns="106362" bIns="52388">
            <a:spAutoFit/>
          </a:bodyPr>
          <a:lstStyle>
            <a:lvl1pPr defTabSz="1208088"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08088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08088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08088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08088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4</a:t>
            </a:r>
          </a:p>
        </p:txBody>
      </p:sp>
      <p:sp>
        <p:nvSpPr>
          <p:cNvPr id="49187" name="Rectangle 36"/>
          <p:cNvSpPr>
            <a:spLocks noChangeArrowheads="1"/>
          </p:cNvSpPr>
          <p:nvPr/>
        </p:nvSpPr>
        <p:spPr bwMode="auto">
          <a:xfrm>
            <a:off x="3887788" y="5870575"/>
            <a:ext cx="339725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362" tIns="52388" rIns="106362" bIns="52388">
            <a:spAutoFit/>
          </a:bodyPr>
          <a:lstStyle>
            <a:lvl1pPr defTabSz="1208088"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08088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08088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08088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08088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6</a:t>
            </a:r>
          </a:p>
        </p:txBody>
      </p:sp>
      <p:sp>
        <p:nvSpPr>
          <p:cNvPr id="49188" name="Rectangle 37"/>
          <p:cNvSpPr>
            <a:spLocks noChangeArrowheads="1"/>
          </p:cNvSpPr>
          <p:nvPr/>
        </p:nvSpPr>
        <p:spPr bwMode="auto">
          <a:xfrm>
            <a:off x="4587875" y="5870575"/>
            <a:ext cx="339725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362" tIns="52388" rIns="106362" bIns="52388">
            <a:spAutoFit/>
          </a:bodyPr>
          <a:lstStyle>
            <a:lvl1pPr defTabSz="1208088"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08088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08088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08088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08088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8</a:t>
            </a:r>
          </a:p>
        </p:txBody>
      </p:sp>
      <p:sp>
        <p:nvSpPr>
          <p:cNvPr id="49189" name="Rectangle 38"/>
          <p:cNvSpPr>
            <a:spLocks noChangeArrowheads="1"/>
          </p:cNvSpPr>
          <p:nvPr/>
        </p:nvSpPr>
        <p:spPr bwMode="auto">
          <a:xfrm>
            <a:off x="5229225" y="5870575"/>
            <a:ext cx="466725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362" tIns="52388" rIns="106362" bIns="52388">
            <a:spAutoFit/>
          </a:bodyPr>
          <a:lstStyle>
            <a:lvl1pPr defTabSz="1208088"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08088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08088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08088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08088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10</a:t>
            </a:r>
          </a:p>
        </p:txBody>
      </p:sp>
      <p:sp>
        <p:nvSpPr>
          <p:cNvPr id="49190" name="Rectangle 39"/>
          <p:cNvSpPr>
            <a:spLocks noChangeArrowheads="1"/>
          </p:cNvSpPr>
          <p:nvPr/>
        </p:nvSpPr>
        <p:spPr bwMode="auto">
          <a:xfrm>
            <a:off x="5978525" y="5870575"/>
            <a:ext cx="466725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362" tIns="52388" rIns="106362" bIns="52388">
            <a:spAutoFit/>
          </a:bodyPr>
          <a:lstStyle>
            <a:lvl1pPr defTabSz="1208088"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08088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08088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08088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08088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12</a:t>
            </a:r>
          </a:p>
        </p:txBody>
      </p:sp>
      <p:sp>
        <p:nvSpPr>
          <p:cNvPr id="49191" name="Rectangle 40"/>
          <p:cNvSpPr>
            <a:spLocks noChangeArrowheads="1"/>
          </p:cNvSpPr>
          <p:nvPr/>
        </p:nvSpPr>
        <p:spPr bwMode="auto">
          <a:xfrm>
            <a:off x="6748463" y="5870575"/>
            <a:ext cx="466725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362" tIns="52388" rIns="106362" bIns="52388">
            <a:spAutoFit/>
          </a:bodyPr>
          <a:lstStyle>
            <a:lvl1pPr defTabSz="1208088"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08088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08088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08088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08088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14</a:t>
            </a:r>
          </a:p>
        </p:txBody>
      </p:sp>
      <p:sp>
        <p:nvSpPr>
          <p:cNvPr id="49192" name="Rectangle 41"/>
          <p:cNvSpPr>
            <a:spLocks noChangeArrowheads="1"/>
          </p:cNvSpPr>
          <p:nvPr/>
        </p:nvSpPr>
        <p:spPr bwMode="auto">
          <a:xfrm>
            <a:off x="7494588" y="5870575"/>
            <a:ext cx="466725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362" tIns="52388" rIns="106362" bIns="52388">
            <a:spAutoFit/>
          </a:bodyPr>
          <a:lstStyle>
            <a:lvl1pPr defTabSz="1208088"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08088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08088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08088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08088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16</a:t>
            </a:r>
          </a:p>
        </p:txBody>
      </p:sp>
      <p:sp>
        <p:nvSpPr>
          <p:cNvPr id="49193" name="Line 42"/>
          <p:cNvSpPr>
            <a:spLocks noChangeShapeType="1"/>
          </p:cNvSpPr>
          <p:nvPr/>
        </p:nvSpPr>
        <p:spPr bwMode="auto">
          <a:xfrm flipV="1">
            <a:off x="2909888" y="5665788"/>
            <a:ext cx="0" cy="195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4" name="Line 43"/>
          <p:cNvSpPr>
            <a:spLocks noChangeShapeType="1"/>
          </p:cNvSpPr>
          <p:nvPr/>
        </p:nvSpPr>
        <p:spPr bwMode="auto">
          <a:xfrm flipV="1">
            <a:off x="4391025" y="5665788"/>
            <a:ext cx="0" cy="195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5" name="Line 44"/>
          <p:cNvSpPr>
            <a:spLocks noChangeShapeType="1"/>
          </p:cNvSpPr>
          <p:nvPr/>
        </p:nvSpPr>
        <p:spPr bwMode="auto">
          <a:xfrm flipV="1">
            <a:off x="5872163" y="5665788"/>
            <a:ext cx="0" cy="195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6" name="Line 45"/>
          <p:cNvSpPr>
            <a:spLocks noChangeShapeType="1"/>
          </p:cNvSpPr>
          <p:nvPr/>
        </p:nvSpPr>
        <p:spPr bwMode="auto">
          <a:xfrm flipV="1">
            <a:off x="7350125" y="5665788"/>
            <a:ext cx="0" cy="195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7" name="Line 46"/>
          <p:cNvSpPr>
            <a:spLocks noChangeShapeType="1"/>
          </p:cNvSpPr>
          <p:nvPr/>
        </p:nvSpPr>
        <p:spPr bwMode="auto">
          <a:xfrm flipV="1">
            <a:off x="2230438" y="5665788"/>
            <a:ext cx="0" cy="195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8" name="Line 47"/>
          <p:cNvSpPr>
            <a:spLocks noChangeShapeType="1"/>
          </p:cNvSpPr>
          <p:nvPr/>
        </p:nvSpPr>
        <p:spPr bwMode="auto">
          <a:xfrm flipV="1">
            <a:off x="3705225" y="5665788"/>
            <a:ext cx="0" cy="195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9" name="Line 48"/>
          <p:cNvSpPr>
            <a:spLocks noChangeShapeType="1"/>
          </p:cNvSpPr>
          <p:nvPr/>
        </p:nvSpPr>
        <p:spPr bwMode="auto">
          <a:xfrm flipV="1">
            <a:off x="5108575" y="5681663"/>
            <a:ext cx="0" cy="195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0" name="Line 49"/>
          <p:cNvSpPr>
            <a:spLocks noChangeShapeType="1"/>
          </p:cNvSpPr>
          <p:nvPr/>
        </p:nvSpPr>
        <p:spPr bwMode="auto">
          <a:xfrm flipV="1">
            <a:off x="6626225" y="5681663"/>
            <a:ext cx="0" cy="195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1" name="Line 50"/>
          <p:cNvSpPr>
            <a:spLocks noChangeShapeType="1"/>
          </p:cNvSpPr>
          <p:nvPr/>
        </p:nvSpPr>
        <p:spPr bwMode="auto">
          <a:xfrm>
            <a:off x="1900238" y="3644900"/>
            <a:ext cx="58070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2" name="Oval 51"/>
          <p:cNvSpPr>
            <a:spLocks noChangeArrowheads="1"/>
          </p:cNvSpPr>
          <p:nvPr/>
        </p:nvSpPr>
        <p:spPr bwMode="auto">
          <a:xfrm>
            <a:off x="2157413" y="3736975"/>
            <a:ext cx="160337" cy="1127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9203" name="Oval 52"/>
          <p:cNvSpPr>
            <a:spLocks noChangeArrowheads="1"/>
          </p:cNvSpPr>
          <p:nvPr/>
        </p:nvSpPr>
        <p:spPr bwMode="auto">
          <a:xfrm>
            <a:off x="2519363" y="4460875"/>
            <a:ext cx="160337" cy="11112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9204" name="Oval 53"/>
          <p:cNvSpPr>
            <a:spLocks noChangeArrowheads="1"/>
          </p:cNvSpPr>
          <p:nvPr/>
        </p:nvSpPr>
        <p:spPr bwMode="auto">
          <a:xfrm>
            <a:off x="2830513" y="3079750"/>
            <a:ext cx="161925" cy="1127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9205" name="Oval 54"/>
          <p:cNvSpPr>
            <a:spLocks noChangeArrowheads="1"/>
          </p:cNvSpPr>
          <p:nvPr/>
        </p:nvSpPr>
        <p:spPr bwMode="auto">
          <a:xfrm>
            <a:off x="3208338" y="3392488"/>
            <a:ext cx="161925" cy="11112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9206" name="Oval 55"/>
          <p:cNvSpPr>
            <a:spLocks noChangeArrowheads="1"/>
          </p:cNvSpPr>
          <p:nvPr/>
        </p:nvSpPr>
        <p:spPr bwMode="auto">
          <a:xfrm>
            <a:off x="3619500" y="4132263"/>
            <a:ext cx="160338" cy="11112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9207" name="Oval 56"/>
          <p:cNvSpPr>
            <a:spLocks noChangeArrowheads="1"/>
          </p:cNvSpPr>
          <p:nvPr/>
        </p:nvSpPr>
        <p:spPr bwMode="auto">
          <a:xfrm>
            <a:off x="3997325" y="3917950"/>
            <a:ext cx="160338" cy="1127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9208" name="Oval 57"/>
          <p:cNvSpPr>
            <a:spLocks noChangeArrowheads="1"/>
          </p:cNvSpPr>
          <p:nvPr/>
        </p:nvSpPr>
        <p:spPr bwMode="auto">
          <a:xfrm>
            <a:off x="4310063" y="4264025"/>
            <a:ext cx="160337" cy="11112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9209" name="Oval 58"/>
          <p:cNvSpPr>
            <a:spLocks noChangeArrowheads="1"/>
          </p:cNvSpPr>
          <p:nvPr/>
        </p:nvSpPr>
        <p:spPr bwMode="auto">
          <a:xfrm>
            <a:off x="4687888" y="3278188"/>
            <a:ext cx="160337" cy="11112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9210" name="Oval 59"/>
          <p:cNvSpPr>
            <a:spLocks noChangeArrowheads="1"/>
          </p:cNvSpPr>
          <p:nvPr/>
        </p:nvSpPr>
        <p:spPr bwMode="auto">
          <a:xfrm>
            <a:off x="5032375" y="3425825"/>
            <a:ext cx="161925" cy="11112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9211" name="Oval 60"/>
          <p:cNvSpPr>
            <a:spLocks noChangeArrowheads="1"/>
          </p:cNvSpPr>
          <p:nvPr/>
        </p:nvSpPr>
        <p:spPr bwMode="auto">
          <a:xfrm>
            <a:off x="5394325" y="3179763"/>
            <a:ext cx="160338" cy="11112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9212" name="Oval 61"/>
          <p:cNvSpPr>
            <a:spLocks noChangeArrowheads="1"/>
          </p:cNvSpPr>
          <p:nvPr/>
        </p:nvSpPr>
        <p:spPr bwMode="auto">
          <a:xfrm>
            <a:off x="5788025" y="3736975"/>
            <a:ext cx="161925" cy="112713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9213" name="Oval 62"/>
          <p:cNvSpPr>
            <a:spLocks noChangeArrowheads="1"/>
          </p:cNvSpPr>
          <p:nvPr/>
        </p:nvSpPr>
        <p:spPr bwMode="auto">
          <a:xfrm>
            <a:off x="6165850" y="4246563"/>
            <a:ext cx="161925" cy="11271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9214" name="Oval 63"/>
          <p:cNvSpPr>
            <a:spLocks noChangeArrowheads="1"/>
          </p:cNvSpPr>
          <p:nvPr/>
        </p:nvSpPr>
        <p:spPr bwMode="auto">
          <a:xfrm>
            <a:off x="6545263" y="3343275"/>
            <a:ext cx="160337" cy="11112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9215" name="Oval 64"/>
          <p:cNvSpPr>
            <a:spLocks noChangeArrowheads="1"/>
          </p:cNvSpPr>
          <p:nvPr/>
        </p:nvSpPr>
        <p:spPr bwMode="auto">
          <a:xfrm>
            <a:off x="6923088" y="2719388"/>
            <a:ext cx="160337" cy="11112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9216" name="Oval 65"/>
          <p:cNvSpPr>
            <a:spLocks noChangeArrowheads="1"/>
          </p:cNvSpPr>
          <p:nvPr/>
        </p:nvSpPr>
        <p:spPr bwMode="auto">
          <a:xfrm>
            <a:off x="7315200" y="3124200"/>
            <a:ext cx="123825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49217" name="Line 66"/>
          <p:cNvSpPr>
            <a:spLocks noChangeShapeType="1"/>
          </p:cNvSpPr>
          <p:nvPr/>
        </p:nvSpPr>
        <p:spPr bwMode="auto">
          <a:xfrm>
            <a:off x="2287588" y="3887788"/>
            <a:ext cx="346075" cy="692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18" name="Line 67"/>
          <p:cNvSpPr>
            <a:spLocks noChangeShapeType="1"/>
          </p:cNvSpPr>
          <p:nvPr/>
        </p:nvSpPr>
        <p:spPr bwMode="auto">
          <a:xfrm flipV="1">
            <a:off x="2622550" y="3148013"/>
            <a:ext cx="265113" cy="134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19" name="Line 68"/>
          <p:cNvSpPr>
            <a:spLocks noChangeShapeType="1"/>
          </p:cNvSpPr>
          <p:nvPr/>
        </p:nvSpPr>
        <p:spPr bwMode="auto">
          <a:xfrm>
            <a:off x="2973388" y="3201988"/>
            <a:ext cx="363537" cy="33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20" name="Line 69"/>
          <p:cNvSpPr>
            <a:spLocks noChangeShapeType="1"/>
          </p:cNvSpPr>
          <p:nvPr/>
        </p:nvSpPr>
        <p:spPr bwMode="auto">
          <a:xfrm>
            <a:off x="3354388" y="3506788"/>
            <a:ext cx="431800" cy="750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21" name="Line 70"/>
          <p:cNvSpPr>
            <a:spLocks noChangeShapeType="1"/>
          </p:cNvSpPr>
          <p:nvPr/>
        </p:nvSpPr>
        <p:spPr bwMode="auto">
          <a:xfrm flipV="1">
            <a:off x="3733800" y="3962400"/>
            <a:ext cx="396875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22" name="Freeform 71"/>
          <p:cNvSpPr>
            <a:spLocks/>
          </p:cNvSpPr>
          <p:nvPr/>
        </p:nvSpPr>
        <p:spPr bwMode="auto">
          <a:xfrm>
            <a:off x="4038600" y="2743200"/>
            <a:ext cx="3287713" cy="1563688"/>
          </a:xfrm>
          <a:custGeom>
            <a:avLst/>
            <a:gdLst>
              <a:gd name="T0" fmla="*/ 0 w 2071"/>
              <a:gd name="T1" fmla="*/ 2147483646 h 985"/>
              <a:gd name="T2" fmla="*/ 2147483646 w 2071"/>
              <a:gd name="T3" fmla="*/ 2147483646 h 985"/>
              <a:gd name="T4" fmla="*/ 2147483646 w 2071"/>
              <a:gd name="T5" fmla="*/ 2147483646 h 985"/>
              <a:gd name="T6" fmla="*/ 2147483646 w 2071"/>
              <a:gd name="T7" fmla="*/ 2147483646 h 985"/>
              <a:gd name="T8" fmla="*/ 2147483646 w 2071"/>
              <a:gd name="T9" fmla="*/ 2147483646 h 985"/>
              <a:gd name="T10" fmla="*/ 2147483646 w 2071"/>
              <a:gd name="T11" fmla="*/ 2147483646 h 985"/>
              <a:gd name="T12" fmla="*/ 2147483646 w 2071"/>
              <a:gd name="T13" fmla="*/ 2147483646 h 985"/>
              <a:gd name="T14" fmla="*/ 2147483646 w 2071"/>
              <a:gd name="T15" fmla="*/ 2147483646 h 985"/>
              <a:gd name="T16" fmla="*/ 2147483646 w 2071"/>
              <a:gd name="T17" fmla="*/ 0 h 985"/>
              <a:gd name="T18" fmla="*/ 2147483646 w 2071"/>
              <a:gd name="T19" fmla="*/ 2147483646 h 98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071"/>
              <a:gd name="T31" fmla="*/ 0 h 985"/>
              <a:gd name="T32" fmla="*/ 2071 w 2071"/>
              <a:gd name="T33" fmla="*/ 985 h 98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071" h="985">
                <a:moveTo>
                  <a:pt x="0" y="766"/>
                </a:moveTo>
                <a:lnTo>
                  <a:pt x="217" y="984"/>
                </a:lnTo>
                <a:lnTo>
                  <a:pt x="435" y="363"/>
                </a:lnTo>
                <a:lnTo>
                  <a:pt x="652" y="466"/>
                </a:lnTo>
                <a:lnTo>
                  <a:pt x="890" y="300"/>
                </a:lnTo>
                <a:lnTo>
                  <a:pt x="1128" y="653"/>
                </a:lnTo>
                <a:lnTo>
                  <a:pt x="1377" y="974"/>
                </a:lnTo>
                <a:lnTo>
                  <a:pt x="1604" y="414"/>
                </a:lnTo>
                <a:lnTo>
                  <a:pt x="1842" y="0"/>
                </a:lnTo>
                <a:lnTo>
                  <a:pt x="2070" y="28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223" name="Rectangle 72"/>
          <p:cNvSpPr>
            <a:spLocks noChangeArrowheads="1"/>
          </p:cNvSpPr>
          <p:nvPr/>
        </p:nvSpPr>
        <p:spPr bwMode="auto">
          <a:xfrm>
            <a:off x="4116388" y="6211888"/>
            <a:ext cx="2090737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362" tIns="52388" rIns="106362" bIns="52388">
            <a:spAutoFit/>
          </a:bodyPr>
          <a:lstStyle>
            <a:lvl1pPr defTabSz="1208088"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08088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08088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08088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08088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100" b="0"/>
              <a:t>Sample number</a:t>
            </a:r>
          </a:p>
        </p:txBody>
      </p:sp>
      <p:sp>
        <p:nvSpPr>
          <p:cNvPr id="49224" name="Rectangle 73"/>
          <p:cNvSpPr>
            <a:spLocks noChangeArrowheads="1"/>
          </p:cNvSpPr>
          <p:nvPr/>
        </p:nvSpPr>
        <p:spPr bwMode="auto">
          <a:xfrm rot="-5400000">
            <a:off x="-57944" y="3278982"/>
            <a:ext cx="2389187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362" tIns="52388" rIns="106362" bIns="52388">
            <a:spAutoFit/>
          </a:bodyPr>
          <a:lstStyle>
            <a:lvl1pPr defTabSz="1208088"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08088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08088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08088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08088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100" b="0"/>
              <a:t>Number of defects</a:t>
            </a:r>
          </a:p>
        </p:txBody>
      </p:sp>
      <p:sp>
        <p:nvSpPr>
          <p:cNvPr id="49225" name="Rectangle 74"/>
          <p:cNvSpPr>
            <a:spLocks noChangeArrowheads="1"/>
          </p:cNvSpPr>
          <p:nvPr/>
        </p:nvSpPr>
        <p:spPr bwMode="auto">
          <a:xfrm>
            <a:off x="3076575" y="1792288"/>
            <a:ext cx="1501775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362" tIns="52388" rIns="106362" bIns="52388">
            <a:spAutoFit/>
          </a:bodyPr>
          <a:lstStyle>
            <a:lvl1pPr defTabSz="1208088"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08088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08088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08088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08088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UCL = 23.35</a:t>
            </a:r>
          </a:p>
        </p:txBody>
      </p:sp>
      <p:sp>
        <p:nvSpPr>
          <p:cNvPr id="49226" name="Rectangle 75"/>
          <p:cNvSpPr>
            <a:spLocks noChangeArrowheads="1"/>
          </p:cNvSpPr>
          <p:nvPr/>
        </p:nvSpPr>
        <p:spPr bwMode="auto">
          <a:xfrm>
            <a:off x="3009900" y="5062538"/>
            <a:ext cx="1336675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362" tIns="52388" rIns="106362" bIns="52388">
            <a:spAutoFit/>
          </a:bodyPr>
          <a:lstStyle>
            <a:lvl1pPr defTabSz="1208088"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08088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08088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08088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08088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LCL = 1.99</a:t>
            </a:r>
          </a:p>
        </p:txBody>
      </p:sp>
      <p:sp>
        <p:nvSpPr>
          <p:cNvPr id="49227" name="Rectangle 76"/>
          <p:cNvSpPr>
            <a:spLocks noChangeArrowheads="1"/>
          </p:cNvSpPr>
          <p:nvPr/>
        </p:nvSpPr>
        <p:spPr bwMode="auto">
          <a:xfrm>
            <a:off x="2598738" y="2433638"/>
            <a:ext cx="1158875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362" tIns="52388" rIns="106362" bIns="52388">
            <a:spAutoFit/>
          </a:bodyPr>
          <a:lstStyle>
            <a:lvl1pPr defTabSz="1208088"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08088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08088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08088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08088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08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i="1"/>
              <a:t>c</a:t>
            </a:r>
            <a:r>
              <a:rPr lang="en-US" altLang="en-US" sz="1800" b="0"/>
              <a:t> = 12.67</a:t>
            </a:r>
          </a:p>
        </p:txBody>
      </p:sp>
      <p:sp>
        <p:nvSpPr>
          <p:cNvPr id="49228" name="Line 77"/>
          <p:cNvSpPr>
            <a:spLocks noChangeShapeType="1"/>
          </p:cNvSpPr>
          <p:nvPr/>
        </p:nvSpPr>
        <p:spPr bwMode="auto">
          <a:xfrm>
            <a:off x="2720975" y="2495550"/>
            <a:ext cx="117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29" name="Line 78"/>
          <p:cNvSpPr>
            <a:spLocks noChangeShapeType="1"/>
          </p:cNvSpPr>
          <p:nvPr/>
        </p:nvSpPr>
        <p:spPr bwMode="auto">
          <a:xfrm flipH="1">
            <a:off x="2395538" y="2765425"/>
            <a:ext cx="274637" cy="873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pic>
        <p:nvPicPr>
          <p:cNvPr id="51203" name="Picture 4" descr="xbarr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095"/>
          <a:stretch>
            <a:fillRect/>
          </a:stretch>
        </p:blipFill>
        <p:spPr bwMode="auto">
          <a:xfrm>
            <a:off x="0" y="-914400"/>
            <a:ext cx="9753600" cy="853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0" y="-179388"/>
            <a:ext cx="9690100" cy="701676"/>
          </a:xfrm>
          <a:prstGeom prst="rect">
            <a:avLst/>
          </a:prstGeom>
          <a:solidFill>
            <a:schemeClr val="bg1"/>
          </a:solidFill>
          <a:ln w="95250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kumimoji="0" lang="en-US" sz="4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Control Charts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1563688" y="6858000"/>
            <a:ext cx="1503362" cy="381000"/>
          </a:xfrm>
          <a:prstGeom prst="rect">
            <a:avLst/>
          </a:prstGeom>
          <a:noFill/>
          <a:ln w="952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kumimoji="0" lang="en-US" sz="2800" b="0" baseline="6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7 Quality Tools</a:t>
            </a:r>
            <a:endParaRPr kumimoji="0" lang="en-US" sz="2800" b="0">
              <a:solidFill>
                <a:schemeClr val="accent2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“Stem and leaf” displays</a:t>
            </a:r>
          </a:p>
        </p:txBody>
      </p:sp>
      <p:graphicFrame>
        <p:nvGraphicFramePr>
          <p:cNvPr id="52228" name="Object 3"/>
          <p:cNvGraphicFramePr>
            <a:graphicFrameLocks noChangeAspect="1"/>
          </p:cNvGraphicFramePr>
          <p:nvPr/>
        </p:nvGraphicFramePr>
        <p:xfrm>
          <a:off x="476250" y="2989263"/>
          <a:ext cx="8308975" cy="2725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1" name="Document" r:id="rId3" imgW="6230112" imgH="1339596" progId="Word.Document.8">
                  <p:embed/>
                </p:oleObj>
              </mc:Choice>
              <mc:Fallback>
                <p:oleObj name="Document" r:id="rId3" imgW="6230112" imgH="133959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2989263"/>
                        <a:ext cx="8308975" cy="2725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29" name="Text Box 4"/>
          <p:cNvSpPr txBox="1">
            <a:spLocks noChangeArrowheads="1"/>
          </p:cNvSpPr>
          <p:nvPr/>
        </p:nvSpPr>
        <p:spPr bwMode="auto">
          <a:xfrm>
            <a:off x="4090988" y="1670050"/>
            <a:ext cx="96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tx2"/>
                </a:solidFill>
                <a:latin typeface="Arial Black" panose="020B0A04020102020204" pitchFamily="34" charset="0"/>
              </a:rPr>
              <a:t>Data</a:t>
            </a:r>
          </a:p>
        </p:txBody>
      </p:sp>
      <p:sp>
        <p:nvSpPr>
          <p:cNvPr id="52230" name="Text Box 5"/>
          <p:cNvSpPr txBox="1">
            <a:spLocks noChangeArrowheads="1"/>
          </p:cNvSpPr>
          <p:nvPr/>
        </p:nvSpPr>
        <p:spPr bwMode="auto">
          <a:xfrm>
            <a:off x="2582863" y="2206625"/>
            <a:ext cx="39258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 b="0">
                <a:solidFill>
                  <a:schemeClr val="tx2"/>
                </a:solidFill>
                <a:latin typeface="Arial Rounded MT Bold" panose="020F0704030504030204" pitchFamily="34" charset="0"/>
              </a:rPr>
              <a:t>Integrated Circuit Response Time (ps)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“Stem and leaf” displays</a:t>
            </a:r>
          </a:p>
        </p:txBody>
      </p:sp>
      <p:sp>
        <p:nvSpPr>
          <p:cNvPr id="53252" name="Text Box 3"/>
          <p:cNvSpPr txBox="1">
            <a:spLocks noChangeArrowheads="1"/>
          </p:cNvSpPr>
          <p:nvPr/>
        </p:nvSpPr>
        <p:spPr bwMode="auto">
          <a:xfrm>
            <a:off x="1012825" y="2817813"/>
            <a:ext cx="7508875" cy="2657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tx2"/>
                </a:solidFill>
                <a:latin typeface="Arial Black" panose="020B0A04020102020204" pitchFamily="34" charset="0"/>
              </a:rPr>
              <a:t>3	7  4  4  7  7  4  3  7  9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tx2"/>
                </a:solidFill>
                <a:latin typeface="Arial Black" panose="020B0A04020102020204" pitchFamily="34" charset="0"/>
              </a:rPr>
              <a:t>4	6  0  1  5  6  2  6  7  1  1  5  6  4  8  3  4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tx2"/>
                </a:solidFill>
                <a:latin typeface="Arial Black" panose="020B0A04020102020204" pitchFamily="34" charset="0"/>
              </a:rPr>
              <a:t>5	6  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tx2"/>
                </a:solidFill>
                <a:latin typeface="Arial Black" panose="020B0A04020102020204" pitchFamily="34" charset="0"/>
              </a:rPr>
              <a:t>6	0  0</a:t>
            </a:r>
          </a:p>
        </p:txBody>
      </p:sp>
      <p:sp>
        <p:nvSpPr>
          <p:cNvPr id="53253" name="Line 4"/>
          <p:cNvSpPr>
            <a:spLocks noChangeShapeType="1"/>
          </p:cNvSpPr>
          <p:nvPr/>
        </p:nvSpPr>
        <p:spPr bwMode="auto">
          <a:xfrm>
            <a:off x="1616075" y="2778125"/>
            <a:ext cx="19050" cy="268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254" name="Line 5"/>
          <p:cNvSpPr>
            <a:spLocks noChangeShapeType="1"/>
          </p:cNvSpPr>
          <p:nvPr/>
        </p:nvSpPr>
        <p:spPr bwMode="auto">
          <a:xfrm>
            <a:off x="981075" y="3384550"/>
            <a:ext cx="7446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255" name="Line 6"/>
          <p:cNvSpPr>
            <a:spLocks noChangeShapeType="1"/>
          </p:cNvSpPr>
          <p:nvPr/>
        </p:nvSpPr>
        <p:spPr bwMode="auto">
          <a:xfrm>
            <a:off x="1017588" y="4141788"/>
            <a:ext cx="7446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256" name="Line 7"/>
          <p:cNvSpPr>
            <a:spLocks noChangeShapeType="1"/>
          </p:cNvSpPr>
          <p:nvPr/>
        </p:nvSpPr>
        <p:spPr bwMode="auto">
          <a:xfrm>
            <a:off x="1082675" y="4872038"/>
            <a:ext cx="7446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2578100" y="2201863"/>
            <a:ext cx="393541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 b="0">
                <a:solidFill>
                  <a:schemeClr val="tx2"/>
                </a:solidFill>
                <a:latin typeface="Arial Rounded MT Bold" panose="020F0704030504030204" pitchFamily="34" charset="0"/>
              </a:rPr>
              <a:t>Integrated Circuit Response Time (ps)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Pareto Principle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Vilfredo Pareto (1848-1923) Italian economist</a:t>
            </a:r>
          </a:p>
          <a:p>
            <a:pPr lvl="1"/>
            <a:r>
              <a:rPr lang="en-US" altLang="en-US" smtClean="0"/>
              <a:t> 20% of the population has 80% of the wealth</a:t>
            </a:r>
          </a:p>
          <a:p>
            <a:r>
              <a:rPr lang="en-US" altLang="en-US" smtClean="0"/>
              <a:t>Juran used the term “vital few, trivial many”.  He noted that 20% of the quality problems caused 80% of the dollar loss.</a:t>
            </a: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7248525" y="5899150"/>
            <a:ext cx="1503363" cy="381000"/>
          </a:xfrm>
          <a:prstGeom prst="rect">
            <a:avLst/>
          </a:prstGeom>
          <a:noFill/>
          <a:ln w="952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kumimoji="0" lang="en-US" sz="2800" b="0" baseline="6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7 Quality Tools</a:t>
            </a:r>
            <a:endParaRPr kumimoji="0" lang="en-US" sz="2800" b="0">
              <a:solidFill>
                <a:schemeClr val="accent2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87080" name="Rectangle 4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Dot diagrams</a:t>
            </a:r>
          </a:p>
        </p:txBody>
      </p:sp>
      <p:sp>
        <p:nvSpPr>
          <p:cNvPr id="54276" name="Line 3"/>
          <p:cNvSpPr>
            <a:spLocks noChangeShapeType="1"/>
          </p:cNvSpPr>
          <p:nvPr/>
        </p:nvSpPr>
        <p:spPr bwMode="auto">
          <a:xfrm>
            <a:off x="1562100" y="4213225"/>
            <a:ext cx="6492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277" name="Line 4"/>
          <p:cNvSpPr>
            <a:spLocks noChangeShapeType="1"/>
          </p:cNvSpPr>
          <p:nvPr/>
        </p:nvSpPr>
        <p:spPr bwMode="auto">
          <a:xfrm>
            <a:off x="2308225" y="4200525"/>
            <a:ext cx="0" cy="34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278" name="Line 5"/>
          <p:cNvSpPr>
            <a:spLocks noChangeShapeType="1"/>
          </p:cNvSpPr>
          <p:nvPr/>
        </p:nvSpPr>
        <p:spPr bwMode="auto">
          <a:xfrm>
            <a:off x="3905250" y="4200525"/>
            <a:ext cx="0" cy="34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279" name="Line 6"/>
          <p:cNvSpPr>
            <a:spLocks noChangeShapeType="1"/>
          </p:cNvSpPr>
          <p:nvPr/>
        </p:nvSpPr>
        <p:spPr bwMode="auto">
          <a:xfrm>
            <a:off x="5584825" y="4200525"/>
            <a:ext cx="0" cy="34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280" name="Line 7"/>
          <p:cNvSpPr>
            <a:spLocks noChangeShapeType="1"/>
          </p:cNvSpPr>
          <p:nvPr/>
        </p:nvSpPr>
        <p:spPr bwMode="auto">
          <a:xfrm>
            <a:off x="7210425" y="4200525"/>
            <a:ext cx="0" cy="34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281" name="Text Box 8"/>
          <p:cNvSpPr txBox="1">
            <a:spLocks noChangeArrowheads="1"/>
          </p:cNvSpPr>
          <p:nvPr/>
        </p:nvSpPr>
        <p:spPr bwMode="auto">
          <a:xfrm>
            <a:off x="2074863" y="4597400"/>
            <a:ext cx="40005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tx2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54282" name="Text Box 9"/>
          <p:cNvSpPr txBox="1">
            <a:spLocks noChangeArrowheads="1"/>
          </p:cNvSpPr>
          <p:nvPr/>
        </p:nvSpPr>
        <p:spPr bwMode="auto">
          <a:xfrm>
            <a:off x="3643313" y="4597400"/>
            <a:ext cx="40005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tx2"/>
                </a:solidFill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54283" name="Text Box 10"/>
          <p:cNvSpPr txBox="1">
            <a:spLocks noChangeArrowheads="1"/>
          </p:cNvSpPr>
          <p:nvPr/>
        </p:nvSpPr>
        <p:spPr bwMode="auto">
          <a:xfrm>
            <a:off x="5435600" y="4597400"/>
            <a:ext cx="40005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tx2"/>
                </a:solidFill>
                <a:latin typeface="Arial Black" panose="020B0A04020102020204" pitchFamily="34" charset="0"/>
              </a:rPr>
              <a:t>5</a:t>
            </a:r>
          </a:p>
        </p:txBody>
      </p:sp>
      <p:sp>
        <p:nvSpPr>
          <p:cNvPr id="54284" name="Text Box 11"/>
          <p:cNvSpPr txBox="1">
            <a:spLocks noChangeArrowheads="1"/>
          </p:cNvSpPr>
          <p:nvPr/>
        </p:nvSpPr>
        <p:spPr bwMode="auto">
          <a:xfrm>
            <a:off x="7061200" y="4597400"/>
            <a:ext cx="40005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tx2"/>
                </a:solidFill>
                <a:latin typeface="Arial Black" panose="020B0A04020102020204" pitchFamily="34" charset="0"/>
              </a:rPr>
              <a:t>6</a:t>
            </a:r>
          </a:p>
        </p:txBody>
      </p:sp>
      <p:sp>
        <p:nvSpPr>
          <p:cNvPr id="54285" name="Oval 15"/>
          <p:cNvSpPr>
            <a:spLocks noChangeArrowheads="1"/>
          </p:cNvSpPr>
          <p:nvPr/>
        </p:nvSpPr>
        <p:spPr bwMode="auto">
          <a:xfrm>
            <a:off x="4260850" y="3405188"/>
            <a:ext cx="339725" cy="34448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54286" name="Oval 16"/>
          <p:cNvSpPr>
            <a:spLocks noChangeArrowheads="1"/>
          </p:cNvSpPr>
          <p:nvPr/>
        </p:nvSpPr>
        <p:spPr bwMode="auto">
          <a:xfrm>
            <a:off x="4260850" y="3040063"/>
            <a:ext cx="339725" cy="34448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54287" name="Oval 17"/>
          <p:cNvSpPr>
            <a:spLocks noChangeArrowheads="1"/>
          </p:cNvSpPr>
          <p:nvPr/>
        </p:nvSpPr>
        <p:spPr bwMode="auto">
          <a:xfrm>
            <a:off x="2903538" y="3044825"/>
            <a:ext cx="339725" cy="34448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54288" name="Oval 18"/>
          <p:cNvSpPr>
            <a:spLocks noChangeArrowheads="1"/>
          </p:cNvSpPr>
          <p:nvPr/>
        </p:nvSpPr>
        <p:spPr bwMode="auto">
          <a:xfrm>
            <a:off x="4921250" y="3430588"/>
            <a:ext cx="339725" cy="34448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54289" name="Oval 19"/>
          <p:cNvSpPr>
            <a:spLocks noChangeArrowheads="1"/>
          </p:cNvSpPr>
          <p:nvPr/>
        </p:nvSpPr>
        <p:spPr bwMode="auto">
          <a:xfrm>
            <a:off x="2389188" y="3797300"/>
            <a:ext cx="339725" cy="34448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54290" name="Oval 20"/>
          <p:cNvSpPr>
            <a:spLocks noChangeArrowheads="1"/>
          </p:cNvSpPr>
          <p:nvPr/>
        </p:nvSpPr>
        <p:spPr bwMode="auto">
          <a:xfrm>
            <a:off x="2889250" y="3797300"/>
            <a:ext cx="339725" cy="34448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54291" name="Oval 21"/>
          <p:cNvSpPr>
            <a:spLocks noChangeArrowheads="1"/>
          </p:cNvSpPr>
          <p:nvPr/>
        </p:nvSpPr>
        <p:spPr bwMode="auto">
          <a:xfrm>
            <a:off x="4260850" y="3797300"/>
            <a:ext cx="339725" cy="34448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54292" name="Oval 22"/>
          <p:cNvSpPr>
            <a:spLocks noChangeArrowheads="1"/>
          </p:cNvSpPr>
          <p:nvPr/>
        </p:nvSpPr>
        <p:spPr bwMode="auto">
          <a:xfrm>
            <a:off x="3770313" y="3797300"/>
            <a:ext cx="339725" cy="34448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54293" name="Oval 23"/>
          <p:cNvSpPr>
            <a:spLocks noChangeArrowheads="1"/>
          </p:cNvSpPr>
          <p:nvPr/>
        </p:nvSpPr>
        <p:spPr bwMode="auto">
          <a:xfrm>
            <a:off x="6938963" y="3325813"/>
            <a:ext cx="339725" cy="34448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54294" name="Oval 24"/>
          <p:cNvSpPr>
            <a:spLocks noChangeArrowheads="1"/>
          </p:cNvSpPr>
          <p:nvPr/>
        </p:nvSpPr>
        <p:spPr bwMode="auto">
          <a:xfrm>
            <a:off x="4941888" y="3825875"/>
            <a:ext cx="339725" cy="34448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54295" name="Oval 25"/>
          <p:cNvSpPr>
            <a:spLocks noChangeArrowheads="1"/>
          </p:cNvSpPr>
          <p:nvPr/>
        </p:nvSpPr>
        <p:spPr bwMode="auto">
          <a:xfrm>
            <a:off x="7345363" y="3803650"/>
            <a:ext cx="339725" cy="34448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54296" name="Oval 26"/>
          <p:cNvSpPr>
            <a:spLocks noChangeArrowheads="1"/>
          </p:cNvSpPr>
          <p:nvPr/>
        </p:nvSpPr>
        <p:spPr bwMode="auto">
          <a:xfrm>
            <a:off x="6938963" y="3797300"/>
            <a:ext cx="339725" cy="34448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54297" name="Oval 27"/>
          <p:cNvSpPr>
            <a:spLocks noChangeArrowheads="1"/>
          </p:cNvSpPr>
          <p:nvPr/>
        </p:nvSpPr>
        <p:spPr bwMode="auto">
          <a:xfrm>
            <a:off x="3281363" y="3797300"/>
            <a:ext cx="339725" cy="34448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54298" name="Oval 28"/>
          <p:cNvSpPr>
            <a:spLocks noChangeArrowheads="1"/>
          </p:cNvSpPr>
          <p:nvPr/>
        </p:nvSpPr>
        <p:spPr bwMode="auto">
          <a:xfrm>
            <a:off x="2903538" y="3433763"/>
            <a:ext cx="339725" cy="34448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54299" name="Oval 29"/>
          <p:cNvSpPr>
            <a:spLocks noChangeArrowheads="1"/>
          </p:cNvSpPr>
          <p:nvPr/>
        </p:nvSpPr>
        <p:spPr bwMode="auto">
          <a:xfrm>
            <a:off x="3243263" y="3435350"/>
            <a:ext cx="339725" cy="34448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54300" name="Oval 30"/>
          <p:cNvSpPr>
            <a:spLocks noChangeArrowheads="1"/>
          </p:cNvSpPr>
          <p:nvPr/>
        </p:nvSpPr>
        <p:spPr bwMode="auto">
          <a:xfrm>
            <a:off x="3243263" y="3059113"/>
            <a:ext cx="339725" cy="34448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54301" name="Oval 31"/>
          <p:cNvSpPr>
            <a:spLocks noChangeArrowheads="1"/>
          </p:cNvSpPr>
          <p:nvPr/>
        </p:nvSpPr>
        <p:spPr bwMode="auto">
          <a:xfrm>
            <a:off x="5270500" y="3797300"/>
            <a:ext cx="339725" cy="34448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54302" name="Oval 32"/>
          <p:cNvSpPr>
            <a:spLocks noChangeArrowheads="1"/>
          </p:cNvSpPr>
          <p:nvPr/>
        </p:nvSpPr>
        <p:spPr bwMode="auto">
          <a:xfrm>
            <a:off x="5300663" y="3392488"/>
            <a:ext cx="339725" cy="34448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54303" name="Oval 33"/>
          <p:cNvSpPr>
            <a:spLocks noChangeArrowheads="1"/>
          </p:cNvSpPr>
          <p:nvPr/>
        </p:nvSpPr>
        <p:spPr bwMode="auto">
          <a:xfrm>
            <a:off x="4953000" y="3028950"/>
            <a:ext cx="339725" cy="34448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54304" name="Oval 34"/>
          <p:cNvSpPr>
            <a:spLocks noChangeArrowheads="1"/>
          </p:cNvSpPr>
          <p:nvPr/>
        </p:nvSpPr>
        <p:spPr bwMode="auto">
          <a:xfrm>
            <a:off x="5156200" y="5253038"/>
            <a:ext cx="339725" cy="34448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54305" name="Oval 35"/>
          <p:cNvSpPr>
            <a:spLocks noChangeArrowheads="1"/>
          </p:cNvSpPr>
          <p:nvPr/>
        </p:nvSpPr>
        <p:spPr bwMode="auto">
          <a:xfrm>
            <a:off x="5165725" y="5953125"/>
            <a:ext cx="339725" cy="34448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54306" name="Text Box 36"/>
          <p:cNvSpPr txBox="1">
            <a:spLocks noChangeArrowheads="1"/>
          </p:cNvSpPr>
          <p:nvPr/>
        </p:nvSpPr>
        <p:spPr bwMode="auto">
          <a:xfrm>
            <a:off x="5584825" y="5249863"/>
            <a:ext cx="8985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 b="0">
                <a:solidFill>
                  <a:schemeClr val="tx2"/>
                </a:solidFill>
                <a:latin typeface="Arial Rounded MT Bold" panose="020F0704030504030204" pitchFamily="34" charset="0"/>
              </a:rPr>
              <a:t>Plant A</a:t>
            </a:r>
          </a:p>
        </p:txBody>
      </p:sp>
      <p:sp>
        <p:nvSpPr>
          <p:cNvPr id="54307" name="Text Box 37"/>
          <p:cNvSpPr txBox="1">
            <a:spLocks noChangeArrowheads="1"/>
          </p:cNvSpPr>
          <p:nvPr/>
        </p:nvSpPr>
        <p:spPr bwMode="auto">
          <a:xfrm>
            <a:off x="5614988" y="5915025"/>
            <a:ext cx="8985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 b="0">
                <a:solidFill>
                  <a:schemeClr val="tx2"/>
                </a:solidFill>
                <a:latin typeface="Arial Rounded MT Bold" panose="020F0704030504030204" pitchFamily="34" charset="0"/>
              </a:rPr>
              <a:t>Plant B</a:t>
            </a:r>
          </a:p>
        </p:txBody>
      </p:sp>
      <p:sp>
        <p:nvSpPr>
          <p:cNvPr id="54308" name="Text Box 39"/>
          <p:cNvSpPr txBox="1">
            <a:spLocks noChangeArrowheads="1"/>
          </p:cNvSpPr>
          <p:nvPr/>
        </p:nvSpPr>
        <p:spPr bwMode="auto">
          <a:xfrm>
            <a:off x="2709863" y="2390775"/>
            <a:ext cx="3938587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 b="0">
                <a:solidFill>
                  <a:schemeClr val="tx2"/>
                </a:solidFill>
                <a:latin typeface="Arial Rounded MT Bold" panose="020F0704030504030204" pitchFamily="34" charset="0"/>
              </a:rPr>
              <a:t>Integrated Circuit Response Time (ps)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Pareto chart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7248525" y="5899150"/>
            <a:ext cx="1503363" cy="381000"/>
          </a:xfrm>
          <a:prstGeom prst="rect">
            <a:avLst/>
          </a:prstGeom>
          <a:noFill/>
          <a:ln w="952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kumimoji="0" lang="en-US" sz="2800" b="0" baseline="6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7 Quality Tools</a:t>
            </a:r>
            <a:endParaRPr kumimoji="0" lang="en-US" sz="2800" b="0">
              <a:solidFill>
                <a:schemeClr val="accent2"/>
              </a:solidFill>
              <a:latin typeface="Arial Rounded MT Bold" pitchFamily="34" charset="0"/>
            </a:endParaRPr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723900" y="1390650"/>
          <a:ext cx="8420100" cy="466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Chart" r:id="rId3" imgW="7429500" imgH="4076700" progId="MSGraph.Chart.8">
                  <p:embed followColorScheme="full"/>
                </p:oleObj>
              </mc:Choice>
              <mc:Fallback>
                <p:oleObj name="Chart" r:id="rId3" imgW="7429500" imgH="40767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1390650"/>
                        <a:ext cx="8420100" cy="466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Text Box 6"/>
          <p:cNvSpPr txBox="1">
            <a:spLocks noChangeArrowheads="1"/>
          </p:cNvSpPr>
          <p:nvPr/>
        </p:nvSpPr>
        <p:spPr bwMode="auto">
          <a:xfrm rot="-5400000">
            <a:off x="838994" y="2724944"/>
            <a:ext cx="15287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>
                <a:solidFill>
                  <a:schemeClr val="accent2"/>
                </a:solidFill>
                <a:latin typeface="Arial Rounded MT Bold" panose="020F0704030504030204" pitchFamily="34" charset="0"/>
              </a:rPr>
              <a:t>% Complaints</a:t>
            </a:r>
            <a:endParaRPr kumimoji="0" lang="en-US" altLang="en-US" sz="1600" b="0">
              <a:solidFill>
                <a:schemeClr val="accent2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247650"/>
            <a:ext cx="7677150" cy="11430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4400" smtClean="0"/>
              <a:t>   </a:t>
            </a:r>
            <a:br>
              <a:rPr lang="en-US" sz="4400" smtClean="0"/>
            </a:br>
            <a:r>
              <a:rPr lang="en-US" sz="4400" smtClean="0"/>
              <a:t/>
            </a:r>
            <a:br>
              <a:rPr lang="en-US" sz="4400" smtClean="0"/>
            </a:br>
            <a:r>
              <a:rPr lang="en-US" sz="4400" smtClean="0"/>
              <a:t/>
            </a:r>
            <a:br>
              <a:rPr lang="en-US" sz="4400" smtClean="0"/>
            </a:br>
            <a:r>
              <a:rPr lang="en-US" sz="4400" smtClean="0"/>
              <a:t/>
            </a:r>
            <a:br>
              <a:rPr lang="en-US" sz="4400" smtClean="0"/>
            </a:br>
            <a:r>
              <a:rPr lang="en-US" sz="4400" smtClean="0"/>
              <a:t/>
            </a:r>
            <a:br>
              <a:rPr lang="en-US" sz="4400" smtClean="0"/>
            </a:br>
            <a:r>
              <a:rPr lang="en-US" sz="4400" smtClean="0"/>
              <a:t> </a:t>
            </a:r>
            <a:r>
              <a:rPr lang="en-US" smtClean="0"/>
              <a:t>Pareto </a:t>
            </a:r>
            <a:br>
              <a:rPr lang="en-US" smtClean="0"/>
            </a:br>
            <a:r>
              <a:rPr lang="en-US" smtClean="0"/>
              <a:t> Chart</a:t>
            </a: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4287838" y="1120775"/>
            <a:ext cx="573087" cy="3644900"/>
          </a:xfrm>
          <a:prstGeom prst="rect">
            <a:avLst/>
          </a:prstGeom>
          <a:solidFill>
            <a:srgbClr val="037C0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4873625" y="4035425"/>
            <a:ext cx="587375" cy="730250"/>
          </a:xfrm>
          <a:prstGeom prst="rect">
            <a:avLst/>
          </a:prstGeom>
          <a:solidFill>
            <a:srgbClr val="038A6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5473700" y="4206875"/>
            <a:ext cx="587375" cy="558800"/>
          </a:xfrm>
          <a:prstGeom prst="rect">
            <a:avLst/>
          </a:prstGeom>
          <a:solidFill>
            <a:srgbClr val="8CFC6C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6073775" y="4435475"/>
            <a:ext cx="587375" cy="330200"/>
          </a:xfrm>
          <a:prstGeom prst="rect">
            <a:avLst/>
          </a:prstGeom>
          <a:solidFill>
            <a:srgbClr val="8CFC6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6673850" y="4606925"/>
            <a:ext cx="573088" cy="158750"/>
          </a:xfrm>
          <a:prstGeom prst="rect">
            <a:avLst/>
          </a:prstGeom>
          <a:solidFill>
            <a:srgbClr val="8CFC6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20489" name="Rectangle 10"/>
          <p:cNvSpPr>
            <a:spLocks noChangeArrowheads="1"/>
          </p:cNvSpPr>
          <p:nvPr/>
        </p:nvSpPr>
        <p:spPr bwMode="auto">
          <a:xfrm>
            <a:off x="7259638" y="4664075"/>
            <a:ext cx="587375" cy="101600"/>
          </a:xfrm>
          <a:prstGeom prst="rect">
            <a:avLst/>
          </a:prstGeom>
          <a:solidFill>
            <a:srgbClr val="8CFC6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20490" name="Rectangle 11"/>
          <p:cNvSpPr>
            <a:spLocks noChangeArrowheads="1"/>
          </p:cNvSpPr>
          <p:nvPr/>
        </p:nvSpPr>
        <p:spPr bwMode="auto">
          <a:xfrm>
            <a:off x="7854950" y="4659313"/>
            <a:ext cx="587375" cy="101600"/>
          </a:xfrm>
          <a:prstGeom prst="rect">
            <a:avLst/>
          </a:prstGeom>
          <a:solidFill>
            <a:srgbClr val="8CFC6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>
              <a:solidFill>
                <a:schemeClr val="tx2"/>
              </a:solidFill>
            </a:endParaRPr>
          </a:p>
        </p:txBody>
      </p:sp>
      <p:sp>
        <p:nvSpPr>
          <p:cNvPr id="20491" name="Rectangle 12"/>
          <p:cNvSpPr>
            <a:spLocks noChangeArrowheads="1"/>
          </p:cNvSpPr>
          <p:nvPr/>
        </p:nvSpPr>
        <p:spPr bwMode="auto">
          <a:xfrm rot="-5400000">
            <a:off x="2107406" y="2736057"/>
            <a:ext cx="2720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Percent from each cause</a:t>
            </a:r>
          </a:p>
        </p:txBody>
      </p:sp>
      <p:sp>
        <p:nvSpPr>
          <p:cNvPr id="20492" name="Rectangle 13"/>
          <p:cNvSpPr>
            <a:spLocks noChangeArrowheads="1"/>
          </p:cNvSpPr>
          <p:nvPr/>
        </p:nvSpPr>
        <p:spPr bwMode="auto">
          <a:xfrm>
            <a:off x="4964113" y="6186488"/>
            <a:ext cx="24542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Causes of poor quality</a:t>
            </a:r>
          </a:p>
        </p:txBody>
      </p:sp>
      <p:sp>
        <p:nvSpPr>
          <p:cNvPr id="20493" name="Rectangle 14"/>
          <p:cNvSpPr>
            <a:spLocks noChangeArrowheads="1"/>
          </p:cNvSpPr>
          <p:nvPr/>
        </p:nvSpPr>
        <p:spPr bwMode="auto">
          <a:xfrm rot="-2880000">
            <a:off x="5038726" y="5324475"/>
            <a:ext cx="17970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/>
              <a:t>Machine calibrations</a:t>
            </a:r>
          </a:p>
        </p:txBody>
      </p:sp>
      <p:sp>
        <p:nvSpPr>
          <p:cNvPr id="20494" name="Rectangle 15"/>
          <p:cNvSpPr>
            <a:spLocks noChangeArrowheads="1"/>
          </p:cNvSpPr>
          <p:nvPr/>
        </p:nvSpPr>
        <p:spPr bwMode="auto">
          <a:xfrm rot="-2880000">
            <a:off x="4591845" y="5260181"/>
            <a:ext cx="1363662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/>
              <a:t>Defective parts</a:t>
            </a:r>
          </a:p>
        </p:txBody>
      </p:sp>
      <p:sp>
        <p:nvSpPr>
          <p:cNvPr id="20495" name="Rectangle 16"/>
          <p:cNvSpPr>
            <a:spLocks noChangeArrowheads="1"/>
          </p:cNvSpPr>
          <p:nvPr/>
        </p:nvSpPr>
        <p:spPr bwMode="auto">
          <a:xfrm rot="-2880000">
            <a:off x="3901281" y="5382419"/>
            <a:ext cx="1649413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/>
              <a:t>Wrong dimensions</a:t>
            </a:r>
          </a:p>
        </p:txBody>
      </p:sp>
      <p:sp>
        <p:nvSpPr>
          <p:cNvPr id="20496" name="Rectangle 17"/>
          <p:cNvSpPr>
            <a:spLocks noChangeArrowheads="1"/>
          </p:cNvSpPr>
          <p:nvPr/>
        </p:nvSpPr>
        <p:spPr bwMode="auto">
          <a:xfrm rot="-2880000">
            <a:off x="3737769" y="5176044"/>
            <a:ext cx="1157287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/>
              <a:t>Poor Design</a:t>
            </a:r>
          </a:p>
        </p:txBody>
      </p:sp>
      <p:sp>
        <p:nvSpPr>
          <p:cNvPr id="20497" name="Rectangle 18"/>
          <p:cNvSpPr>
            <a:spLocks noChangeArrowheads="1"/>
          </p:cNvSpPr>
          <p:nvPr/>
        </p:nvSpPr>
        <p:spPr bwMode="auto">
          <a:xfrm rot="-2880000">
            <a:off x="5719763" y="5276850"/>
            <a:ext cx="13906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/>
              <a:t>Operator errors</a:t>
            </a:r>
          </a:p>
        </p:txBody>
      </p:sp>
      <p:sp>
        <p:nvSpPr>
          <p:cNvPr id="20498" name="Rectangle 19"/>
          <p:cNvSpPr>
            <a:spLocks noChangeArrowheads="1"/>
          </p:cNvSpPr>
          <p:nvPr/>
        </p:nvSpPr>
        <p:spPr bwMode="auto">
          <a:xfrm rot="-2880000">
            <a:off x="6291263" y="5337175"/>
            <a:ext cx="16891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/>
              <a:t>Defective materials</a:t>
            </a:r>
          </a:p>
        </p:txBody>
      </p:sp>
      <p:sp>
        <p:nvSpPr>
          <p:cNvPr id="20499" name="Rectangle 20"/>
          <p:cNvSpPr>
            <a:spLocks noChangeArrowheads="1"/>
          </p:cNvSpPr>
          <p:nvPr/>
        </p:nvSpPr>
        <p:spPr bwMode="auto">
          <a:xfrm rot="-2880000">
            <a:off x="6864350" y="5360988"/>
            <a:ext cx="160972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/>
              <a:t>Surface abrasions</a:t>
            </a:r>
          </a:p>
        </p:txBody>
      </p:sp>
      <p:grpSp>
        <p:nvGrpSpPr>
          <p:cNvPr id="20500" name="Group 21"/>
          <p:cNvGrpSpPr>
            <a:grpSpLocks/>
          </p:cNvGrpSpPr>
          <p:nvPr/>
        </p:nvGrpSpPr>
        <p:grpSpPr bwMode="auto">
          <a:xfrm>
            <a:off x="3756025" y="598488"/>
            <a:ext cx="4686300" cy="4352925"/>
            <a:chOff x="2366" y="377"/>
            <a:chExt cx="2952" cy="2742"/>
          </a:xfrm>
        </p:grpSpPr>
        <p:sp>
          <p:nvSpPr>
            <p:cNvPr id="20508" name="Line 22"/>
            <p:cNvSpPr>
              <a:spLocks noChangeShapeType="1"/>
            </p:cNvSpPr>
            <p:nvPr/>
          </p:nvSpPr>
          <p:spPr bwMode="auto">
            <a:xfrm>
              <a:off x="2698" y="492"/>
              <a:ext cx="0" cy="25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9" name="Line 23"/>
            <p:cNvSpPr>
              <a:spLocks noChangeShapeType="1"/>
            </p:cNvSpPr>
            <p:nvPr/>
          </p:nvSpPr>
          <p:spPr bwMode="auto">
            <a:xfrm>
              <a:off x="2657" y="3000"/>
              <a:ext cx="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0" name="Line 24"/>
            <p:cNvSpPr>
              <a:spLocks noChangeShapeType="1"/>
            </p:cNvSpPr>
            <p:nvPr/>
          </p:nvSpPr>
          <p:spPr bwMode="auto">
            <a:xfrm>
              <a:off x="2657" y="2641"/>
              <a:ext cx="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1" name="Line 25"/>
            <p:cNvSpPr>
              <a:spLocks noChangeShapeType="1"/>
            </p:cNvSpPr>
            <p:nvPr/>
          </p:nvSpPr>
          <p:spPr bwMode="auto">
            <a:xfrm>
              <a:off x="2657" y="2282"/>
              <a:ext cx="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2" name="Line 26"/>
            <p:cNvSpPr>
              <a:spLocks noChangeShapeType="1"/>
            </p:cNvSpPr>
            <p:nvPr/>
          </p:nvSpPr>
          <p:spPr bwMode="auto">
            <a:xfrm>
              <a:off x="2657" y="1923"/>
              <a:ext cx="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3" name="Line 27"/>
            <p:cNvSpPr>
              <a:spLocks noChangeShapeType="1"/>
            </p:cNvSpPr>
            <p:nvPr/>
          </p:nvSpPr>
          <p:spPr bwMode="auto">
            <a:xfrm>
              <a:off x="2657" y="1564"/>
              <a:ext cx="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4" name="Line 28"/>
            <p:cNvSpPr>
              <a:spLocks noChangeShapeType="1"/>
            </p:cNvSpPr>
            <p:nvPr/>
          </p:nvSpPr>
          <p:spPr bwMode="auto">
            <a:xfrm>
              <a:off x="2657" y="1205"/>
              <a:ext cx="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5" name="Line 29"/>
            <p:cNvSpPr>
              <a:spLocks noChangeShapeType="1"/>
            </p:cNvSpPr>
            <p:nvPr/>
          </p:nvSpPr>
          <p:spPr bwMode="auto">
            <a:xfrm>
              <a:off x="2657" y="846"/>
              <a:ext cx="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6" name="Line 30"/>
            <p:cNvSpPr>
              <a:spLocks noChangeShapeType="1"/>
            </p:cNvSpPr>
            <p:nvPr/>
          </p:nvSpPr>
          <p:spPr bwMode="auto">
            <a:xfrm>
              <a:off x="2657" y="487"/>
              <a:ext cx="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7" name="Line 31"/>
            <p:cNvSpPr>
              <a:spLocks noChangeShapeType="1"/>
            </p:cNvSpPr>
            <p:nvPr/>
          </p:nvSpPr>
          <p:spPr bwMode="auto">
            <a:xfrm>
              <a:off x="2703" y="3000"/>
              <a:ext cx="261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8" name="Line 32"/>
            <p:cNvSpPr>
              <a:spLocks noChangeShapeType="1"/>
            </p:cNvSpPr>
            <p:nvPr/>
          </p:nvSpPr>
          <p:spPr bwMode="auto">
            <a:xfrm flipV="1">
              <a:off x="2698" y="2997"/>
              <a:ext cx="0" cy="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9" name="Line 33"/>
            <p:cNvSpPr>
              <a:spLocks noChangeShapeType="1"/>
            </p:cNvSpPr>
            <p:nvPr/>
          </p:nvSpPr>
          <p:spPr bwMode="auto">
            <a:xfrm flipV="1">
              <a:off x="3072" y="2997"/>
              <a:ext cx="0" cy="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0" name="Line 34"/>
            <p:cNvSpPr>
              <a:spLocks noChangeShapeType="1"/>
            </p:cNvSpPr>
            <p:nvPr/>
          </p:nvSpPr>
          <p:spPr bwMode="auto">
            <a:xfrm flipV="1">
              <a:off x="3446" y="2997"/>
              <a:ext cx="0" cy="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1" name="Line 35"/>
            <p:cNvSpPr>
              <a:spLocks noChangeShapeType="1"/>
            </p:cNvSpPr>
            <p:nvPr/>
          </p:nvSpPr>
          <p:spPr bwMode="auto">
            <a:xfrm flipV="1">
              <a:off x="3821" y="2997"/>
              <a:ext cx="0" cy="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2" name="Line 36"/>
            <p:cNvSpPr>
              <a:spLocks noChangeShapeType="1"/>
            </p:cNvSpPr>
            <p:nvPr/>
          </p:nvSpPr>
          <p:spPr bwMode="auto">
            <a:xfrm flipV="1">
              <a:off x="4195" y="2997"/>
              <a:ext cx="0" cy="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3" name="Line 37"/>
            <p:cNvSpPr>
              <a:spLocks noChangeShapeType="1"/>
            </p:cNvSpPr>
            <p:nvPr/>
          </p:nvSpPr>
          <p:spPr bwMode="auto">
            <a:xfrm flipV="1">
              <a:off x="4570" y="2997"/>
              <a:ext cx="0" cy="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4" name="Line 38"/>
            <p:cNvSpPr>
              <a:spLocks noChangeShapeType="1"/>
            </p:cNvSpPr>
            <p:nvPr/>
          </p:nvSpPr>
          <p:spPr bwMode="auto">
            <a:xfrm flipV="1">
              <a:off x="4944" y="2997"/>
              <a:ext cx="0" cy="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5" name="Line 39"/>
            <p:cNvSpPr>
              <a:spLocks noChangeShapeType="1"/>
            </p:cNvSpPr>
            <p:nvPr/>
          </p:nvSpPr>
          <p:spPr bwMode="auto">
            <a:xfrm flipV="1">
              <a:off x="5318" y="2997"/>
              <a:ext cx="0" cy="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6" name="Rectangle 40"/>
            <p:cNvSpPr>
              <a:spLocks noChangeArrowheads="1"/>
            </p:cNvSpPr>
            <p:nvPr/>
          </p:nvSpPr>
          <p:spPr bwMode="auto">
            <a:xfrm>
              <a:off x="2447" y="2890"/>
              <a:ext cx="19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/>
                <a:t>0</a:t>
              </a:r>
            </a:p>
          </p:txBody>
        </p:sp>
        <p:sp>
          <p:nvSpPr>
            <p:cNvPr id="20527" name="Rectangle 41"/>
            <p:cNvSpPr>
              <a:spLocks noChangeArrowheads="1"/>
            </p:cNvSpPr>
            <p:nvPr/>
          </p:nvSpPr>
          <p:spPr bwMode="auto">
            <a:xfrm>
              <a:off x="2366" y="2531"/>
              <a:ext cx="27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/>
                <a:t>10</a:t>
              </a:r>
            </a:p>
          </p:txBody>
        </p:sp>
        <p:sp>
          <p:nvSpPr>
            <p:cNvPr id="20528" name="Rectangle 42"/>
            <p:cNvSpPr>
              <a:spLocks noChangeArrowheads="1"/>
            </p:cNvSpPr>
            <p:nvPr/>
          </p:nvSpPr>
          <p:spPr bwMode="auto">
            <a:xfrm>
              <a:off x="2366" y="2172"/>
              <a:ext cx="27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/>
                <a:t>20</a:t>
              </a:r>
            </a:p>
          </p:txBody>
        </p:sp>
        <p:sp>
          <p:nvSpPr>
            <p:cNvPr id="20529" name="Rectangle 43"/>
            <p:cNvSpPr>
              <a:spLocks noChangeArrowheads="1"/>
            </p:cNvSpPr>
            <p:nvPr/>
          </p:nvSpPr>
          <p:spPr bwMode="auto">
            <a:xfrm>
              <a:off x="2366" y="1813"/>
              <a:ext cx="27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/>
                <a:t>30</a:t>
              </a:r>
            </a:p>
          </p:txBody>
        </p:sp>
        <p:sp>
          <p:nvSpPr>
            <p:cNvPr id="20530" name="Rectangle 44"/>
            <p:cNvSpPr>
              <a:spLocks noChangeArrowheads="1"/>
            </p:cNvSpPr>
            <p:nvPr/>
          </p:nvSpPr>
          <p:spPr bwMode="auto">
            <a:xfrm>
              <a:off x="2366" y="1454"/>
              <a:ext cx="27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/>
                <a:t>40</a:t>
              </a:r>
            </a:p>
          </p:txBody>
        </p:sp>
        <p:sp>
          <p:nvSpPr>
            <p:cNvPr id="20531" name="Rectangle 45"/>
            <p:cNvSpPr>
              <a:spLocks noChangeArrowheads="1"/>
            </p:cNvSpPr>
            <p:nvPr/>
          </p:nvSpPr>
          <p:spPr bwMode="auto">
            <a:xfrm>
              <a:off x="2366" y="1095"/>
              <a:ext cx="27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/>
                <a:t>50</a:t>
              </a:r>
            </a:p>
          </p:txBody>
        </p:sp>
        <p:sp>
          <p:nvSpPr>
            <p:cNvPr id="20532" name="Rectangle 46"/>
            <p:cNvSpPr>
              <a:spLocks noChangeArrowheads="1"/>
            </p:cNvSpPr>
            <p:nvPr/>
          </p:nvSpPr>
          <p:spPr bwMode="auto">
            <a:xfrm>
              <a:off x="2366" y="736"/>
              <a:ext cx="27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/>
                <a:t>60</a:t>
              </a:r>
            </a:p>
          </p:txBody>
        </p:sp>
        <p:sp>
          <p:nvSpPr>
            <p:cNvPr id="20533" name="Rectangle 47"/>
            <p:cNvSpPr>
              <a:spLocks noChangeArrowheads="1"/>
            </p:cNvSpPr>
            <p:nvPr/>
          </p:nvSpPr>
          <p:spPr bwMode="auto">
            <a:xfrm>
              <a:off x="2366" y="377"/>
              <a:ext cx="27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/>
                <a:t>70</a:t>
              </a:r>
            </a:p>
          </p:txBody>
        </p:sp>
      </p:grpSp>
      <p:sp>
        <p:nvSpPr>
          <p:cNvPr id="20501" name="Rectangle 48"/>
          <p:cNvSpPr>
            <a:spLocks noChangeArrowheads="1"/>
          </p:cNvSpPr>
          <p:nvPr/>
        </p:nvSpPr>
        <p:spPr bwMode="auto">
          <a:xfrm>
            <a:off x="4287838" y="749300"/>
            <a:ext cx="5873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(64)</a:t>
            </a:r>
          </a:p>
        </p:txBody>
      </p:sp>
      <p:sp>
        <p:nvSpPr>
          <p:cNvPr id="20502" name="Rectangle 49"/>
          <p:cNvSpPr>
            <a:spLocks noChangeArrowheads="1"/>
          </p:cNvSpPr>
          <p:nvPr/>
        </p:nvSpPr>
        <p:spPr bwMode="auto">
          <a:xfrm>
            <a:off x="4873625" y="3663950"/>
            <a:ext cx="5873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(13)</a:t>
            </a:r>
          </a:p>
        </p:txBody>
      </p:sp>
      <p:sp>
        <p:nvSpPr>
          <p:cNvPr id="20503" name="Rectangle 50"/>
          <p:cNvSpPr>
            <a:spLocks noChangeArrowheads="1"/>
          </p:cNvSpPr>
          <p:nvPr/>
        </p:nvSpPr>
        <p:spPr bwMode="auto">
          <a:xfrm>
            <a:off x="5459413" y="3835400"/>
            <a:ext cx="5873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(10)</a:t>
            </a:r>
          </a:p>
        </p:txBody>
      </p:sp>
      <p:sp>
        <p:nvSpPr>
          <p:cNvPr id="20504" name="Rectangle 51"/>
          <p:cNvSpPr>
            <a:spLocks noChangeArrowheads="1"/>
          </p:cNvSpPr>
          <p:nvPr/>
        </p:nvSpPr>
        <p:spPr bwMode="auto">
          <a:xfrm>
            <a:off x="6122988" y="4064000"/>
            <a:ext cx="4603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(6)</a:t>
            </a:r>
          </a:p>
        </p:txBody>
      </p:sp>
      <p:sp>
        <p:nvSpPr>
          <p:cNvPr id="20505" name="Rectangle 52"/>
          <p:cNvSpPr>
            <a:spLocks noChangeArrowheads="1"/>
          </p:cNvSpPr>
          <p:nvPr/>
        </p:nvSpPr>
        <p:spPr bwMode="auto">
          <a:xfrm>
            <a:off x="6723063" y="4235450"/>
            <a:ext cx="4603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(3)</a:t>
            </a:r>
          </a:p>
        </p:txBody>
      </p:sp>
      <p:sp>
        <p:nvSpPr>
          <p:cNvPr id="20506" name="Rectangle 53"/>
          <p:cNvSpPr>
            <a:spLocks noChangeArrowheads="1"/>
          </p:cNvSpPr>
          <p:nvPr/>
        </p:nvSpPr>
        <p:spPr bwMode="auto">
          <a:xfrm>
            <a:off x="7308850" y="4292600"/>
            <a:ext cx="4603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(2)</a:t>
            </a:r>
          </a:p>
        </p:txBody>
      </p:sp>
      <p:sp>
        <p:nvSpPr>
          <p:cNvPr id="20507" name="Rectangle 54"/>
          <p:cNvSpPr>
            <a:spLocks noChangeArrowheads="1"/>
          </p:cNvSpPr>
          <p:nvPr/>
        </p:nvSpPr>
        <p:spPr bwMode="auto">
          <a:xfrm>
            <a:off x="7880350" y="4292600"/>
            <a:ext cx="4603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/>
              <a:t>(2)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Histogram</a:t>
            </a:r>
          </a:p>
        </p:txBody>
      </p:sp>
      <p:graphicFrame>
        <p:nvGraphicFramePr>
          <p:cNvPr id="22532" name="Object 3"/>
          <p:cNvGraphicFramePr>
            <a:graphicFrameLocks/>
          </p:cNvGraphicFramePr>
          <p:nvPr/>
        </p:nvGraphicFramePr>
        <p:xfrm>
          <a:off x="1749425" y="1349375"/>
          <a:ext cx="6378575" cy="483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Chart" r:id="rId3" imgW="4276649" imgH="3057449" progId="Excel.Chart.8">
                  <p:embed followColorScheme="full"/>
                </p:oleObj>
              </mc:Choice>
              <mc:Fallback>
                <p:oleObj name="Chart" r:id="rId3" imgW="4276649" imgH="3057449" progId="Excel.Chart.8">
                  <p:embed followColorScheme="full"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9425" y="1349375"/>
                        <a:ext cx="6378575" cy="483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7248525" y="5899150"/>
            <a:ext cx="1503363" cy="381000"/>
          </a:xfrm>
          <a:prstGeom prst="rect">
            <a:avLst/>
          </a:prstGeom>
          <a:noFill/>
          <a:ln w="952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kumimoji="0" lang="en-US" sz="2800" b="0" baseline="6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7 Quality Tools</a:t>
            </a:r>
            <a:endParaRPr kumimoji="0" lang="en-US" sz="2800" b="0">
              <a:solidFill>
                <a:schemeClr val="accent2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9629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Histogram</a:t>
            </a:r>
          </a:p>
        </p:txBody>
      </p:sp>
      <p:grpSp>
        <p:nvGrpSpPr>
          <p:cNvPr id="23556" name="Group 5"/>
          <p:cNvGrpSpPr>
            <a:grpSpLocks/>
          </p:cNvGrpSpPr>
          <p:nvPr/>
        </p:nvGrpSpPr>
        <p:grpSpPr bwMode="auto">
          <a:xfrm>
            <a:off x="1738313" y="2000250"/>
            <a:ext cx="5072062" cy="3830638"/>
            <a:chOff x="1083" y="924"/>
            <a:chExt cx="3195" cy="2413"/>
          </a:xfrm>
        </p:grpSpPr>
        <p:sp>
          <p:nvSpPr>
            <p:cNvPr id="23557" name="Freeform 6"/>
            <p:cNvSpPr>
              <a:spLocks/>
            </p:cNvSpPr>
            <p:nvPr/>
          </p:nvSpPr>
          <p:spPr bwMode="auto">
            <a:xfrm>
              <a:off x="1524" y="924"/>
              <a:ext cx="2737" cy="2113"/>
            </a:xfrm>
            <a:custGeom>
              <a:avLst/>
              <a:gdLst>
                <a:gd name="T0" fmla="*/ 0 w 2737"/>
                <a:gd name="T1" fmla="*/ 0 h 2113"/>
                <a:gd name="T2" fmla="*/ 0 w 2737"/>
                <a:gd name="T3" fmla="*/ 2112 h 2113"/>
                <a:gd name="T4" fmla="*/ 2736 w 2737"/>
                <a:gd name="T5" fmla="*/ 2112 h 2113"/>
                <a:gd name="T6" fmla="*/ 0 60000 65536"/>
                <a:gd name="T7" fmla="*/ 0 60000 65536"/>
                <a:gd name="T8" fmla="*/ 0 60000 65536"/>
                <a:gd name="T9" fmla="*/ 0 w 2737"/>
                <a:gd name="T10" fmla="*/ 0 h 2113"/>
                <a:gd name="T11" fmla="*/ 2737 w 2737"/>
                <a:gd name="T12" fmla="*/ 2113 h 2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37" h="2113">
                  <a:moveTo>
                    <a:pt x="0" y="0"/>
                  </a:moveTo>
                  <a:lnTo>
                    <a:pt x="0" y="2112"/>
                  </a:lnTo>
                  <a:lnTo>
                    <a:pt x="2736" y="2112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8" name="Line 7"/>
            <p:cNvSpPr>
              <a:spLocks noChangeShapeType="1"/>
            </p:cNvSpPr>
            <p:nvPr/>
          </p:nvSpPr>
          <p:spPr bwMode="auto">
            <a:xfrm>
              <a:off x="1433" y="2796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9" name="Line 8"/>
            <p:cNvSpPr>
              <a:spLocks noChangeShapeType="1"/>
            </p:cNvSpPr>
            <p:nvPr/>
          </p:nvSpPr>
          <p:spPr bwMode="auto">
            <a:xfrm>
              <a:off x="1433" y="1596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0" name="Line 9"/>
            <p:cNvSpPr>
              <a:spLocks noChangeShapeType="1"/>
            </p:cNvSpPr>
            <p:nvPr/>
          </p:nvSpPr>
          <p:spPr bwMode="auto">
            <a:xfrm>
              <a:off x="1433" y="1836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1" name="Line 10"/>
            <p:cNvSpPr>
              <a:spLocks noChangeShapeType="1"/>
            </p:cNvSpPr>
            <p:nvPr/>
          </p:nvSpPr>
          <p:spPr bwMode="auto">
            <a:xfrm>
              <a:off x="1433" y="2076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2" name="Line 11"/>
            <p:cNvSpPr>
              <a:spLocks noChangeShapeType="1"/>
            </p:cNvSpPr>
            <p:nvPr/>
          </p:nvSpPr>
          <p:spPr bwMode="auto">
            <a:xfrm>
              <a:off x="1433" y="2316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3" name="Line 12"/>
            <p:cNvSpPr>
              <a:spLocks noChangeShapeType="1"/>
            </p:cNvSpPr>
            <p:nvPr/>
          </p:nvSpPr>
          <p:spPr bwMode="auto">
            <a:xfrm>
              <a:off x="1433" y="2556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" name="Line 13"/>
            <p:cNvSpPr>
              <a:spLocks noChangeShapeType="1"/>
            </p:cNvSpPr>
            <p:nvPr/>
          </p:nvSpPr>
          <p:spPr bwMode="auto">
            <a:xfrm>
              <a:off x="1433" y="1356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5" name="Line 14"/>
            <p:cNvSpPr>
              <a:spLocks noChangeShapeType="1"/>
            </p:cNvSpPr>
            <p:nvPr/>
          </p:nvSpPr>
          <p:spPr bwMode="auto">
            <a:xfrm>
              <a:off x="1433" y="1116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6" name="Rectangle 15"/>
            <p:cNvSpPr>
              <a:spLocks noChangeArrowheads="1"/>
            </p:cNvSpPr>
            <p:nvPr/>
          </p:nvSpPr>
          <p:spPr bwMode="auto">
            <a:xfrm>
              <a:off x="3400" y="2800"/>
              <a:ext cx="136" cy="232"/>
            </a:xfrm>
            <a:prstGeom prst="rect">
              <a:avLst/>
            </a:prstGeom>
            <a:solidFill>
              <a:srgbClr val="B760F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23567" name="Rectangle 16"/>
            <p:cNvSpPr>
              <a:spLocks noChangeArrowheads="1"/>
            </p:cNvSpPr>
            <p:nvPr/>
          </p:nvSpPr>
          <p:spPr bwMode="auto">
            <a:xfrm>
              <a:off x="3256" y="2560"/>
              <a:ext cx="136" cy="472"/>
            </a:xfrm>
            <a:prstGeom prst="rect">
              <a:avLst/>
            </a:prstGeom>
            <a:solidFill>
              <a:srgbClr val="B760F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23568" name="Rectangle 17"/>
            <p:cNvSpPr>
              <a:spLocks noChangeArrowheads="1"/>
            </p:cNvSpPr>
            <p:nvPr/>
          </p:nvSpPr>
          <p:spPr bwMode="auto">
            <a:xfrm>
              <a:off x="3112" y="2464"/>
              <a:ext cx="136" cy="568"/>
            </a:xfrm>
            <a:prstGeom prst="rect">
              <a:avLst/>
            </a:prstGeom>
            <a:solidFill>
              <a:srgbClr val="B760F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23569" name="Rectangle 18"/>
            <p:cNvSpPr>
              <a:spLocks noChangeArrowheads="1"/>
            </p:cNvSpPr>
            <p:nvPr/>
          </p:nvSpPr>
          <p:spPr bwMode="auto">
            <a:xfrm>
              <a:off x="2968" y="2080"/>
              <a:ext cx="136" cy="952"/>
            </a:xfrm>
            <a:prstGeom prst="rect">
              <a:avLst/>
            </a:prstGeom>
            <a:solidFill>
              <a:srgbClr val="B760F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23570" name="Rectangle 19"/>
            <p:cNvSpPr>
              <a:spLocks noChangeArrowheads="1"/>
            </p:cNvSpPr>
            <p:nvPr/>
          </p:nvSpPr>
          <p:spPr bwMode="auto">
            <a:xfrm>
              <a:off x="2824" y="2272"/>
              <a:ext cx="136" cy="760"/>
            </a:xfrm>
            <a:prstGeom prst="rect">
              <a:avLst/>
            </a:prstGeom>
            <a:solidFill>
              <a:srgbClr val="B760F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23571" name="Rectangle 20"/>
            <p:cNvSpPr>
              <a:spLocks noChangeArrowheads="1"/>
            </p:cNvSpPr>
            <p:nvPr/>
          </p:nvSpPr>
          <p:spPr bwMode="auto">
            <a:xfrm>
              <a:off x="2680" y="2512"/>
              <a:ext cx="136" cy="520"/>
            </a:xfrm>
            <a:prstGeom prst="rect">
              <a:avLst/>
            </a:prstGeom>
            <a:solidFill>
              <a:srgbClr val="B760F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23572" name="Rectangle 21"/>
            <p:cNvSpPr>
              <a:spLocks noChangeArrowheads="1"/>
            </p:cNvSpPr>
            <p:nvPr/>
          </p:nvSpPr>
          <p:spPr bwMode="auto">
            <a:xfrm>
              <a:off x="2536" y="2176"/>
              <a:ext cx="136" cy="856"/>
            </a:xfrm>
            <a:prstGeom prst="rect">
              <a:avLst/>
            </a:prstGeom>
            <a:solidFill>
              <a:srgbClr val="B760F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23573" name="Rectangle 22"/>
            <p:cNvSpPr>
              <a:spLocks noChangeArrowheads="1"/>
            </p:cNvSpPr>
            <p:nvPr/>
          </p:nvSpPr>
          <p:spPr bwMode="auto">
            <a:xfrm>
              <a:off x="2392" y="2128"/>
              <a:ext cx="136" cy="904"/>
            </a:xfrm>
            <a:prstGeom prst="rect">
              <a:avLst/>
            </a:prstGeom>
            <a:solidFill>
              <a:srgbClr val="B760F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23574" name="Rectangle 23"/>
            <p:cNvSpPr>
              <a:spLocks noChangeArrowheads="1"/>
            </p:cNvSpPr>
            <p:nvPr/>
          </p:nvSpPr>
          <p:spPr bwMode="auto">
            <a:xfrm>
              <a:off x="2248" y="2272"/>
              <a:ext cx="136" cy="760"/>
            </a:xfrm>
            <a:prstGeom prst="rect">
              <a:avLst/>
            </a:prstGeom>
            <a:solidFill>
              <a:srgbClr val="B760F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23575" name="Rectangle 24"/>
            <p:cNvSpPr>
              <a:spLocks noChangeArrowheads="1"/>
            </p:cNvSpPr>
            <p:nvPr/>
          </p:nvSpPr>
          <p:spPr bwMode="auto">
            <a:xfrm>
              <a:off x="2104" y="2560"/>
              <a:ext cx="136" cy="472"/>
            </a:xfrm>
            <a:prstGeom prst="rect">
              <a:avLst/>
            </a:prstGeom>
            <a:solidFill>
              <a:srgbClr val="B760F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23576" name="Rectangle 25"/>
            <p:cNvSpPr>
              <a:spLocks noChangeArrowheads="1"/>
            </p:cNvSpPr>
            <p:nvPr/>
          </p:nvSpPr>
          <p:spPr bwMode="auto">
            <a:xfrm>
              <a:off x="1960" y="2464"/>
              <a:ext cx="136" cy="568"/>
            </a:xfrm>
            <a:prstGeom prst="rect">
              <a:avLst/>
            </a:prstGeom>
            <a:solidFill>
              <a:srgbClr val="B760F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23577" name="Rectangle 26"/>
            <p:cNvSpPr>
              <a:spLocks noChangeArrowheads="1"/>
            </p:cNvSpPr>
            <p:nvPr/>
          </p:nvSpPr>
          <p:spPr bwMode="auto">
            <a:xfrm>
              <a:off x="1816" y="2752"/>
              <a:ext cx="136" cy="280"/>
            </a:xfrm>
            <a:prstGeom prst="rect">
              <a:avLst/>
            </a:prstGeom>
            <a:solidFill>
              <a:srgbClr val="B760F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23578" name="Rectangle 27"/>
            <p:cNvSpPr>
              <a:spLocks noChangeArrowheads="1"/>
            </p:cNvSpPr>
            <p:nvPr/>
          </p:nvSpPr>
          <p:spPr bwMode="auto">
            <a:xfrm>
              <a:off x="1672" y="2944"/>
              <a:ext cx="136" cy="88"/>
            </a:xfrm>
            <a:prstGeom prst="rect">
              <a:avLst/>
            </a:prstGeom>
            <a:solidFill>
              <a:srgbClr val="B760F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23579" name="Rectangle 28"/>
            <p:cNvSpPr>
              <a:spLocks noChangeArrowheads="1"/>
            </p:cNvSpPr>
            <p:nvPr/>
          </p:nvSpPr>
          <p:spPr bwMode="auto">
            <a:xfrm>
              <a:off x="1528" y="2992"/>
              <a:ext cx="136" cy="40"/>
            </a:xfrm>
            <a:prstGeom prst="rect">
              <a:avLst/>
            </a:prstGeom>
            <a:solidFill>
              <a:srgbClr val="B760F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23580" name="Rectangle 29"/>
            <p:cNvSpPr>
              <a:spLocks noChangeArrowheads="1"/>
            </p:cNvSpPr>
            <p:nvPr/>
          </p:nvSpPr>
          <p:spPr bwMode="auto">
            <a:xfrm>
              <a:off x="3832" y="2992"/>
              <a:ext cx="136" cy="40"/>
            </a:xfrm>
            <a:prstGeom prst="rect">
              <a:avLst/>
            </a:prstGeom>
            <a:solidFill>
              <a:srgbClr val="B760F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23581" name="Rectangle 30"/>
            <p:cNvSpPr>
              <a:spLocks noChangeArrowheads="1"/>
            </p:cNvSpPr>
            <p:nvPr/>
          </p:nvSpPr>
          <p:spPr bwMode="auto">
            <a:xfrm>
              <a:off x="3688" y="2944"/>
              <a:ext cx="136" cy="88"/>
            </a:xfrm>
            <a:prstGeom prst="rect">
              <a:avLst/>
            </a:prstGeom>
            <a:solidFill>
              <a:srgbClr val="B760F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23582" name="Rectangle 31"/>
            <p:cNvSpPr>
              <a:spLocks noChangeArrowheads="1"/>
            </p:cNvSpPr>
            <p:nvPr/>
          </p:nvSpPr>
          <p:spPr bwMode="auto">
            <a:xfrm>
              <a:off x="3544" y="2752"/>
              <a:ext cx="136" cy="280"/>
            </a:xfrm>
            <a:prstGeom prst="rect">
              <a:avLst/>
            </a:prstGeom>
            <a:solidFill>
              <a:srgbClr val="B760F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4800">
                <a:solidFill>
                  <a:schemeClr val="tx2"/>
                </a:solidFill>
              </a:endParaRPr>
            </a:p>
          </p:txBody>
        </p:sp>
        <p:sp>
          <p:nvSpPr>
            <p:cNvPr id="23583" name="Rectangle 32"/>
            <p:cNvSpPr>
              <a:spLocks noChangeArrowheads="1"/>
            </p:cNvSpPr>
            <p:nvPr/>
          </p:nvSpPr>
          <p:spPr bwMode="auto">
            <a:xfrm>
              <a:off x="1275" y="2979"/>
              <a:ext cx="221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0">
                  <a:solidFill>
                    <a:srgbClr val="FFFFFF"/>
                  </a:solidFill>
                </a:rPr>
                <a:t>0</a:t>
              </a:r>
            </a:p>
          </p:txBody>
        </p:sp>
        <p:sp>
          <p:nvSpPr>
            <p:cNvPr id="23584" name="Rectangle 33"/>
            <p:cNvSpPr>
              <a:spLocks noChangeArrowheads="1"/>
            </p:cNvSpPr>
            <p:nvPr/>
          </p:nvSpPr>
          <p:spPr bwMode="auto">
            <a:xfrm>
              <a:off x="1179" y="2691"/>
              <a:ext cx="221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0">
                  <a:solidFill>
                    <a:srgbClr val="FFFFFF"/>
                  </a:solidFill>
                </a:rPr>
                <a:t>5</a:t>
              </a:r>
            </a:p>
          </p:txBody>
        </p:sp>
        <p:sp>
          <p:nvSpPr>
            <p:cNvPr id="23585" name="Rectangle 34"/>
            <p:cNvSpPr>
              <a:spLocks noChangeArrowheads="1"/>
            </p:cNvSpPr>
            <p:nvPr/>
          </p:nvSpPr>
          <p:spPr bwMode="auto">
            <a:xfrm>
              <a:off x="1083" y="2451"/>
              <a:ext cx="32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0">
                  <a:solidFill>
                    <a:srgbClr val="FFFFFF"/>
                  </a:solidFill>
                </a:rPr>
                <a:t>10</a:t>
              </a:r>
            </a:p>
          </p:txBody>
        </p:sp>
        <p:sp>
          <p:nvSpPr>
            <p:cNvPr id="23586" name="Rectangle 35"/>
            <p:cNvSpPr>
              <a:spLocks noChangeArrowheads="1"/>
            </p:cNvSpPr>
            <p:nvPr/>
          </p:nvSpPr>
          <p:spPr bwMode="auto">
            <a:xfrm>
              <a:off x="1083" y="2211"/>
              <a:ext cx="32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0">
                  <a:solidFill>
                    <a:srgbClr val="FFFFFF"/>
                  </a:solidFill>
                </a:rPr>
                <a:t>15</a:t>
              </a:r>
            </a:p>
          </p:txBody>
        </p:sp>
        <p:sp>
          <p:nvSpPr>
            <p:cNvPr id="23587" name="Rectangle 36"/>
            <p:cNvSpPr>
              <a:spLocks noChangeArrowheads="1"/>
            </p:cNvSpPr>
            <p:nvPr/>
          </p:nvSpPr>
          <p:spPr bwMode="auto">
            <a:xfrm>
              <a:off x="1083" y="1971"/>
              <a:ext cx="32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0">
                  <a:solidFill>
                    <a:srgbClr val="FFFFFF"/>
                  </a:solidFill>
                </a:rPr>
                <a:t>20</a:t>
              </a:r>
            </a:p>
          </p:txBody>
        </p:sp>
        <p:sp>
          <p:nvSpPr>
            <p:cNvPr id="23588" name="Rectangle 37"/>
            <p:cNvSpPr>
              <a:spLocks noChangeArrowheads="1"/>
            </p:cNvSpPr>
            <p:nvPr/>
          </p:nvSpPr>
          <p:spPr bwMode="auto">
            <a:xfrm>
              <a:off x="1083" y="1731"/>
              <a:ext cx="32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0">
                  <a:solidFill>
                    <a:srgbClr val="FFFFFF"/>
                  </a:solidFill>
                </a:rPr>
                <a:t>25</a:t>
              </a:r>
            </a:p>
          </p:txBody>
        </p:sp>
        <p:sp>
          <p:nvSpPr>
            <p:cNvPr id="23589" name="Rectangle 38"/>
            <p:cNvSpPr>
              <a:spLocks noChangeArrowheads="1"/>
            </p:cNvSpPr>
            <p:nvPr/>
          </p:nvSpPr>
          <p:spPr bwMode="auto">
            <a:xfrm>
              <a:off x="1083" y="1491"/>
              <a:ext cx="32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0">
                  <a:solidFill>
                    <a:srgbClr val="FFFFFF"/>
                  </a:solidFill>
                </a:rPr>
                <a:t>30</a:t>
              </a:r>
            </a:p>
          </p:txBody>
        </p:sp>
        <p:sp>
          <p:nvSpPr>
            <p:cNvPr id="23590" name="Rectangle 39"/>
            <p:cNvSpPr>
              <a:spLocks noChangeArrowheads="1"/>
            </p:cNvSpPr>
            <p:nvPr/>
          </p:nvSpPr>
          <p:spPr bwMode="auto">
            <a:xfrm>
              <a:off x="1083" y="1251"/>
              <a:ext cx="32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0">
                  <a:solidFill>
                    <a:srgbClr val="FFFFFF"/>
                  </a:solidFill>
                </a:rPr>
                <a:t>35</a:t>
              </a:r>
            </a:p>
          </p:txBody>
        </p:sp>
        <p:sp>
          <p:nvSpPr>
            <p:cNvPr id="23591" name="Rectangle 40"/>
            <p:cNvSpPr>
              <a:spLocks noChangeArrowheads="1"/>
            </p:cNvSpPr>
            <p:nvPr/>
          </p:nvSpPr>
          <p:spPr bwMode="auto">
            <a:xfrm>
              <a:off x="1083" y="1011"/>
              <a:ext cx="32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0">
                  <a:solidFill>
                    <a:srgbClr val="FFFFFF"/>
                  </a:solidFill>
                </a:rPr>
                <a:t>40</a:t>
              </a:r>
            </a:p>
          </p:txBody>
        </p:sp>
        <p:sp>
          <p:nvSpPr>
            <p:cNvPr id="23592" name="Rectangle 41"/>
            <p:cNvSpPr>
              <a:spLocks noChangeArrowheads="1"/>
            </p:cNvSpPr>
            <p:nvPr/>
          </p:nvSpPr>
          <p:spPr bwMode="auto">
            <a:xfrm>
              <a:off x="1467" y="3147"/>
              <a:ext cx="2811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50000"/>
                <a:buFont typeface="Wingdings" panose="05000000000000000000" pitchFamily="2" charset="2"/>
                <a:buChar char="u"/>
                <a:defRPr kumimoji="1" sz="3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kumimoji="1" sz="3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rgbClr val="FFFFFF"/>
                  </a:solidFill>
                </a:rPr>
                <a:t> 1   2    6  13  10 16 19 17 12 16 20 17 13    5  6   2    1</a:t>
              </a:r>
            </a:p>
          </p:txBody>
        </p:sp>
      </p:grp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Flowcharts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Flowcharts</a:t>
            </a:r>
          </a:p>
          <a:p>
            <a:pPr lvl="1"/>
            <a:r>
              <a:rPr lang="en-US" altLang="en-US" smtClean="0"/>
              <a:t>Graphical description of how work is done.</a:t>
            </a:r>
          </a:p>
          <a:p>
            <a:pPr lvl="1"/>
            <a:r>
              <a:rPr lang="en-US" altLang="en-US" smtClean="0"/>
              <a:t>Used to describe processes that are to be improved.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7248525" y="5899150"/>
            <a:ext cx="1503363" cy="381000"/>
          </a:xfrm>
          <a:prstGeom prst="rect">
            <a:avLst/>
          </a:prstGeom>
          <a:noFill/>
          <a:ln w="952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kumimoji="0" lang="en-US" sz="2800" b="0" baseline="6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7 Quality Tools</a:t>
            </a:r>
            <a:endParaRPr kumimoji="0" lang="en-US" sz="2800" b="0">
              <a:solidFill>
                <a:schemeClr val="accent2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50000"/>
              <a:buFont typeface="Wingdings" panose="05000000000000000000" pitchFamily="2" charset="2"/>
              <a:buChar char="u"/>
              <a:defRPr kumimoji="1"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kumimoji="1"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hlink"/>
                </a:solidFill>
                <a:latin typeface="Comic Sans MS" panose="030F0702030302020204" pitchFamily="66" charset="0"/>
              </a:rPr>
              <a:t>Quality Improvement: Problem Solving</a:t>
            </a:r>
            <a:endParaRPr lang="en-US" altLang="en-US" sz="1400" smtClean="0">
              <a:solidFill>
                <a:schemeClr val="hlink"/>
              </a:solidFill>
            </a:endParaRPr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Flow Diagrams</a:t>
            </a:r>
          </a:p>
        </p:txBody>
      </p:sp>
      <p:sp>
        <p:nvSpPr>
          <p:cNvPr id="2662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mtClean="0"/>
              <a:t>	" Draw a flowchart for whatever you do.  Until you do, you do not know what you are doing, you just have a job.”</a:t>
            </a:r>
          </a:p>
          <a:p>
            <a:endParaRPr lang="en-US" altLang="en-US" smtClean="0"/>
          </a:p>
          <a:p>
            <a:pPr lvl="2">
              <a:buFontTx/>
              <a:buNone/>
            </a:pPr>
            <a:r>
              <a:rPr lang="en-US" altLang="en-US" smtClean="0"/>
              <a:t> -- Dr. W. Edwards Deming.</a:t>
            </a:r>
          </a:p>
          <a:p>
            <a:endParaRPr lang="en-US" alt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neric (Standard)">
  <a:themeElements>
    <a:clrScheme name="Generic (Standard) 3">
      <a:dk1>
        <a:srgbClr val="000000"/>
      </a:dk1>
      <a:lt1>
        <a:srgbClr val="FFFFFF"/>
      </a:lt1>
      <a:dk2>
        <a:srgbClr val="000000"/>
      </a:dk2>
      <a:lt2>
        <a:srgbClr val="CBCBCB"/>
      </a:lt2>
      <a:accent1>
        <a:srgbClr val="C0C0C0"/>
      </a:accent1>
      <a:accent2>
        <a:srgbClr val="DDDDDD"/>
      </a:accent2>
      <a:accent3>
        <a:srgbClr val="FFFFFF"/>
      </a:accent3>
      <a:accent4>
        <a:srgbClr val="000000"/>
      </a:accent4>
      <a:accent5>
        <a:srgbClr val="DCDCDC"/>
      </a:accent5>
      <a:accent6>
        <a:srgbClr val="C8C8C8"/>
      </a:accent6>
      <a:hlink>
        <a:srgbClr val="5F5F5F"/>
      </a:hlink>
      <a:folHlink>
        <a:srgbClr val="DDDDDD"/>
      </a:folHlink>
    </a:clrScheme>
    <a:fontScheme name="Generic (Standard)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4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4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eneric (Standard)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(Standard)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(Standard)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Quality</Template>
  <TotalTime>1688</TotalTime>
  <Words>1027</Words>
  <Application>Microsoft Office PowerPoint</Application>
  <PresentationFormat>Overhead</PresentationFormat>
  <Paragraphs>324</Paragraphs>
  <Slides>30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43" baseType="lpstr">
      <vt:lpstr>Arial</vt:lpstr>
      <vt:lpstr>Arial Narrow</vt:lpstr>
      <vt:lpstr>Wingdings</vt:lpstr>
      <vt:lpstr>Comic Sans MS</vt:lpstr>
      <vt:lpstr>Times New Roman</vt:lpstr>
      <vt:lpstr>Tahoma</vt:lpstr>
      <vt:lpstr>Arial Rounded MT Bold</vt:lpstr>
      <vt:lpstr>Arial Black</vt:lpstr>
      <vt:lpstr>Symbol</vt:lpstr>
      <vt:lpstr>Generic (Standard)</vt:lpstr>
      <vt:lpstr>Microsoft Graph 97 Chart</vt:lpstr>
      <vt:lpstr>Microsoft Excel Chart</vt:lpstr>
      <vt:lpstr>Microsoft Word Document</vt:lpstr>
      <vt:lpstr>Quality Tools</vt:lpstr>
      <vt:lpstr>Quality Control Tools</vt:lpstr>
      <vt:lpstr>Pareto Principle</vt:lpstr>
      <vt:lpstr>Pareto chart</vt:lpstr>
      <vt:lpstr>         Pareto   Chart</vt:lpstr>
      <vt:lpstr>Histogram</vt:lpstr>
      <vt:lpstr>Histogram</vt:lpstr>
      <vt:lpstr>Flowcharts</vt:lpstr>
      <vt:lpstr>Flow Diagrams</vt:lpstr>
      <vt:lpstr>Flowchart</vt:lpstr>
      <vt:lpstr> Flowchart</vt:lpstr>
      <vt:lpstr>Flow Diagrams</vt:lpstr>
      <vt:lpstr>Flow Diagrams</vt:lpstr>
      <vt:lpstr>Process Chart Symbols</vt:lpstr>
      <vt:lpstr>Process Chart</vt:lpstr>
      <vt:lpstr>PowerPoint Presentation</vt:lpstr>
      <vt:lpstr>Check Sheet</vt:lpstr>
      <vt:lpstr>Check Sheet</vt:lpstr>
      <vt:lpstr>Cause-and-Effect Diagrams</vt:lpstr>
      <vt:lpstr>Cause and Effect “Skeleton”</vt:lpstr>
      <vt:lpstr>Fishbone Diagram </vt:lpstr>
      <vt:lpstr>Cause and effect diagrams</vt:lpstr>
      <vt:lpstr>Cause and effect diagrams</vt:lpstr>
      <vt:lpstr>Scatter Diagram</vt:lpstr>
      <vt:lpstr>Run Charts</vt:lpstr>
      <vt:lpstr>Control Chart</vt:lpstr>
      <vt:lpstr>PowerPoint Presentation</vt:lpstr>
      <vt:lpstr>“Stem and leaf” displays</vt:lpstr>
      <vt:lpstr>“Stem and leaf” displays</vt:lpstr>
      <vt:lpstr>Dot diagrams</vt:lpstr>
    </vt:vector>
  </TitlesOfParts>
  <Company>Saint Martin's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Improvement: Problem Solving</dc:title>
  <dc:subject>PDCA Cycle and Quality Tools</dc:subject>
  <dc:creator>Gurukul</dc:creator>
  <cp:keywords>quality, TQM, MEM650</cp:keywords>
  <cp:lastModifiedBy>Nitin Aloni</cp:lastModifiedBy>
  <cp:revision>53</cp:revision>
  <cp:lastPrinted>1999-03-02T00:33:50Z</cp:lastPrinted>
  <dcterms:created xsi:type="dcterms:W3CDTF">1998-02-04T21:48:31Z</dcterms:created>
  <dcterms:modified xsi:type="dcterms:W3CDTF">2017-07-25T06:48:52Z</dcterms:modified>
</cp:coreProperties>
</file>