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702" r:id="rId2"/>
  </p:sldMasterIdLst>
  <p:notesMasterIdLst>
    <p:notesMasterId r:id="rId13"/>
  </p:notesMasterIdLst>
  <p:handoutMasterIdLst>
    <p:handoutMasterId r:id="rId14"/>
  </p:handoutMasterIdLst>
  <p:sldIdLst>
    <p:sldId id="268" r:id="rId3"/>
    <p:sldId id="256"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HBR V1" id="{FD2B0C0D-84C0-42ED-88AF-E5F83906AE8B}">
          <p14:sldIdLst>
            <p14:sldId id="268"/>
            <p14:sldId id="256"/>
            <p14:sldId id="258"/>
            <p14:sldId id="259"/>
            <p14:sldId id="260"/>
            <p14:sldId id="261"/>
            <p14:sldId id="262"/>
            <p14:sldId id="263"/>
            <p14:sldId id="264"/>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CC006A"/>
    <a:srgbClr val="E16E22"/>
    <a:srgbClr val="FFEDCA"/>
    <a:srgbClr val="FAB21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50" d="100"/>
          <a:sy n="150" d="100"/>
        </p:scale>
        <p:origin x="-3168" y="-928"/>
      </p:cViewPr>
      <p:guideLst>
        <p:guide orient="horz"/>
        <p:guide/>
      </p:guideLst>
    </p:cSldViewPr>
  </p:slideViewPr>
  <p:notesTextViewPr>
    <p:cViewPr>
      <p:scale>
        <a:sx n="100" d="100"/>
        <a:sy n="100" d="100"/>
      </p:scale>
      <p:origin x="0" y="0"/>
    </p:cViewPr>
  </p:notesTextViewPr>
  <p:sorterViewPr>
    <p:cViewPr>
      <p:scale>
        <a:sx n="150" d="100"/>
        <a:sy n="150" d="100"/>
      </p:scale>
      <p:origin x="0" y="0"/>
    </p:cViewPr>
  </p:sorterViewPr>
  <p:notesViewPr>
    <p:cSldViewPr snapToGrid="0" snapToObjects="1">
      <p:cViewPr varScale="1">
        <p:scale>
          <a:sx n="150" d="100"/>
          <a:sy n="150" d="100"/>
        </p:scale>
        <p:origin x="-5704"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a:lvl1pPr>
          </a:lstStyle>
          <a:p>
            <a:r>
              <a:rPr lang="en-US" sz="800" dirty="0" smtClean="0">
                <a:latin typeface="Arial"/>
                <a:cs typeface="Arial"/>
              </a:rPr>
              <a:t>HBR Tools: SWOT Analysis</a:t>
            </a:r>
            <a:endParaRPr lang="en-US" sz="800" dirty="0">
              <a:latin typeface="Arial"/>
              <a:cs typeface="Arial"/>
            </a:endParaRPr>
          </a:p>
        </p:txBody>
      </p:sp>
      <p:sp>
        <p:nvSpPr>
          <p:cNvPr id="4" name="Footer Placeholder 3"/>
          <p:cNvSpPr>
            <a:spLocks noGrp="1"/>
          </p:cNvSpPr>
          <p:nvPr>
            <p:ph type="ftr" sz="quarter" idx="2"/>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5" name="Slide Number Placeholder 4"/>
          <p:cNvSpPr>
            <a:spLocks noGrp="1"/>
          </p:cNvSpPr>
          <p:nvPr>
            <p:ph type="sldNum" sz="quarter" idx="3"/>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a:t>
            </a:fld>
            <a:endParaRPr lang="en-US" sz="800" dirty="0">
              <a:latin typeface="Arial"/>
              <a:cs typeface="Arial"/>
            </a:endParaRPr>
          </a:p>
        </p:txBody>
      </p:sp>
    </p:spTree>
    <p:extLst>
      <p:ext uri="{BB962C8B-B14F-4D97-AF65-F5344CB8AC3E}">
        <p14:creationId xmlns:p14="http://schemas.microsoft.com/office/powerpoint/2010/main" val="90493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1143000" y="4343400"/>
            <a:ext cx="45720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p:txBody>
      </p:sp>
      <p:sp>
        <p:nvSpPr>
          <p:cNvPr id="8"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b="1"/>
            </a:lvl1pPr>
          </a:lstStyle>
          <a:p>
            <a:r>
              <a:rPr lang="en-US" sz="800" dirty="0" smtClean="0">
                <a:latin typeface="Arial"/>
                <a:cs typeface="Arial"/>
              </a:rPr>
              <a:t>HBR Tools: SWOT Analysis</a:t>
            </a:r>
            <a:endParaRPr lang="en-US" sz="800" dirty="0">
              <a:latin typeface="Arial"/>
              <a:cs typeface="Arial"/>
            </a:endParaRPr>
          </a:p>
        </p:txBody>
      </p:sp>
      <p:sp>
        <p:nvSpPr>
          <p:cNvPr id="9" name="Footer Placeholder 3"/>
          <p:cNvSpPr>
            <a:spLocks noGrp="1"/>
          </p:cNvSpPr>
          <p:nvPr>
            <p:ph type="ftr" sz="quarter" idx="4"/>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10" name="Slide Number Placeholder 4"/>
          <p:cNvSpPr>
            <a:spLocks noGrp="1"/>
          </p:cNvSpPr>
          <p:nvPr>
            <p:ph type="sldNum" sz="quarter" idx="5"/>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a:t>
            </a:fld>
            <a:endParaRPr lang="en-US" sz="800" dirty="0">
              <a:latin typeface="Arial"/>
              <a:cs typeface="Arial"/>
            </a:endParaRPr>
          </a:p>
        </p:txBody>
      </p:sp>
    </p:spTree>
    <p:extLst>
      <p:ext uri="{BB962C8B-B14F-4D97-AF65-F5344CB8AC3E}">
        <p14:creationId xmlns:p14="http://schemas.microsoft.com/office/powerpoint/2010/main" val="2678067119"/>
      </p:ext>
    </p:extLst>
  </p:cSld>
  <p:clrMap bg1="lt1" tx1="dk1" bg2="lt2" tx2="dk2" accent1="accent1" accent2="accent2" accent3="accent3" accent4="accent4" accent5="accent5" accent6="accent6" hlink="hlink" folHlink="folHlink"/>
  <p:notesStyle>
    <a:lvl1pPr marL="171450" indent="-171450" algn="l" defTabSz="457200" rtl="0" eaLnBrk="1" latinLnBrk="0" hangingPunct="1">
      <a:spcAft>
        <a:spcPts val="400"/>
      </a:spcAft>
      <a:buFont typeface="Arial"/>
      <a:buChar char="•"/>
      <a:defRPr sz="1000" kern="1200">
        <a:solidFill>
          <a:schemeClr val="tx1"/>
        </a:solidFill>
        <a:latin typeface="Arial"/>
        <a:ea typeface="+mn-ea"/>
        <a:cs typeface="Arial"/>
      </a:defRPr>
    </a:lvl1pPr>
    <a:lvl2pPr marL="628650" indent="-171450" algn="l" defTabSz="457200" rtl="0" eaLnBrk="1" latinLnBrk="0" hangingPunct="1">
      <a:spcAft>
        <a:spcPts val="400"/>
      </a:spcAft>
      <a:buFont typeface="Courier New"/>
      <a:buChar char="o"/>
      <a:defRPr sz="1000" kern="1200">
        <a:solidFill>
          <a:schemeClr val="tx1"/>
        </a:solidFill>
        <a:latin typeface="Arial"/>
        <a:ea typeface="+mn-ea"/>
        <a:cs typeface="Arial"/>
      </a:defRPr>
    </a:lvl2pPr>
    <a:lvl3pPr marL="914400" algn="l" defTabSz="457200" rtl="0" eaLnBrk="1" latinLnBrk="0" hangingPunct="1">
      <a:defRPr sz="1100" kern="1200">
        <a:solidFill>
          <a:schemeClr val="tx1"/>
        </a:solidFill>
        <a:latin typeface="Arial"/>
        <a:ea typeface="+mn-ea"/>
        <a:cs typeface="Arial"/>
      </a:defRPr>
    </a:lvl3pPr>
    <a:lvl4pPr marL="1371600" algn="l" defTabSz="457200" rtl="0" eaLnBrk="1" latinLnBrk="0" hangingPunct="1">
      <a:defRPr sz="1100" kern="1200">
        <a:solidFill>
          <a:schemeClr val="tx1"/>
        </a:solidFill>
        <a:latin typeface="Arial"/>
        <a:ea typeface="+mn-ea"/>
        <a:cs typeface="Arial"/>
      </a:defRPr>
    </a:lvl4pPr>
    <a:lvl5pPr marL="1828800" algn="l" defTabSz="457200" rtl="0" eaLnBrk="1" latinLnBrk="0" hangingPunct="1">
      <a:defRPr sz="1100" kern="1200">
        <a:solidFill>
          <a:schemeClr val="tx1"/>
        </a:solidFill>
        <a:latin typeface="Arial"/>
        <a:ea typeface="+mn-ea"/>
        <a:cs typeface="Arial"/>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8"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b="1"/>
            </a:lvl1pPr>
          </a:lstStyle>
          <a:p>
            <a:r>
              <a:rPr lang="en-US" sz="800" dirty="0" smtClean="0">
                <a:latin typeface="Arial"/>
                <a:cs typeface="Arial"/>
              </a:rPr>
              <a:t>HBR Tools: SWOT Analysis</a:t>
            </a:r>
            <a:endParaRPr lang="en-US" sz="800" dirty="0">
              <a:latin typeface="Arial"/>
              <a:cs typeface="Arial"/>
            </a:endParaRPr>
          </a:p>
        </p:txBody>
      </p:sp>
      <p:sp>
        <p:nvSpPr>
          <p:cNvPr id="9" name="Footer Placeholder 3"/>
          <p:cNvSpPr>
            <a:spLocks noGrp="1"/>
          </p:cNvSpPr>
          <p:nvPr>
            <p:ph type="ftr" sz="quarter" idx="4"/>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10" name="Slide Number Placeholder 4"/>
          <p:cNvSpPr>
            <a:spLocks noGrp="1"/>
          </p:cNvSpPr>
          <p:nvPr>
            <p:ph type="sldNum" sz="quarter" idx="5"/>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1</a:t>
            </a:fld>
            <a:endParaRPr lang="en-US" sz="800" dirty="0">
              <a:latin typeface="Arial"/>
              <a:cs typeface="Arial"/>
            </a:endParaRPr>
          </a:p>
        </p:txBody>
      </p:sp>
    </p:spTree>
    <p:extLst>
      <p:ext uri="{BB962C8B-B14F-4D97-AF65-F5344CB8AC3E}">
        <p14:creationId xmlns:p14="http://schemas.microsoft.com/office/powerpoint/2010/main" val="979148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Here is our completed analysis.</a:t>
            </a:r>
          </a:p>
          <a:p>
            <a:pPr>
              <a:defRPr/>
            </a:pPr>
            <a:r>
              <a:rPr lang="en-US" dirty="0" smtClean="0"/>
              <a:t>Looking </a:t>
            </a:r>
            <a:r>
              <a:rPr lang="en-US" dirty="0"/>
              <a:t>at it together, would we like to make any changes? Do any items seem less important than we thought</a:t>
            </a:r>
            <a:r>
              <a:rPr lang="en-US" b="1" i="1" dirty="0"/>
              <a:t>,</a:t>
            </a:r>
            <a:r>
              <a:rPr lang="en-US" dirty="0"/>
              <a:t> or should we bring one of our deprioritized items back onto the list?  </a:t>
            </a:r>
          </a:p>
        </p:txBody>
      </p:sp>
      <p:sp>
        <p:nvSpPr>
          <p:cNvPr id="5"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b="1"/>
            </a:lvl1pPr>
          </a:lstStyle>
          <a:p>
            <a:r>
              <a:rPr lang="en-US" sz="800" dirty="0" smtClean="0">
                <a:latin typeface="Arial"/>
                <a:cs typeface="Arial"/>
              </a:rPr>
              <a:t>HBR Tools: SWOT Analysis</a:t>
            </a:r>
            <a:endParaRPr lang="en-US" sz="800" dirty="0">
              <a:latin typeface="Arial"/>
              <a:cs typeface="Arial"/>
            </a:endParaRPr>
          </a:p>
        </p:txBody>
      </p:sp>
      <p:sp>
        <p:nvSpPr>
          <p:cNvPr id="6" name="Footer Placeholder 3"/>
          <p:cNvSpPr>
            <a:spLocks noGrp="1"/>
          </p:cNvSpPr>
          <p:nvPr>
            <p:ph type="ftr" sz="quarter" idx="4"/>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7" name="Slide Number Placeholder 4"/>
          <p:cNvSpPr>
            <a:spLocks noGrp="1"/>
          </p:cNvSpPr>
          <p:nvPr>
            <p:ph type="sldNum" sz="quarter" idx="5"/>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10</a:t>
            </a:fld>
            <a:endParaRPr lang="en-US" sz="800" dirty="0">
              <a:latin typeface="Arial"/>
              <a:cs typeface="Arial"/>
            </a:endParaRPr>
          </a:p>
        </p:txBody>
      </p:sp>
    </p:spTree>
    <p:extLst>
      <p:ext uri="{BB962C8B-B14F-4D97-AF65-F5344CB8AC3E}">
        <p14:creationId xmlns:p14="http://schemas.microsoft.com/office/powerpoint/2010/main" val="3354258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b="1"/>
            </a:lvl1pPr>
          </a:lstStyle>
          <a:p>
            <a:r>
              <a:rPr lang="en-US" sz="800" dirty="0" smtClean="0">
                <a:latin typeface="Arial"/>
                <a:cs typeface="Arial"/>
              </a:rPr>
              <a:t>HBR Tools: SWOT Analysis</a:t>
            </a:r>
            <a:endParaRPr lang="en-US" sz="800" dirty="0">
              <a:latin typeface="Arial"/>
              <a:cs typeface="Arial"/>
            </a:endParaRPr>
          </a:p>
        </p:txBody>
      </p:sp>
      <p:sp>
        <p:nvSpPr>
          <p:cNvPr id="6" name="Footer Placeholder 3"/>
          <p:cNvSpPr>
            <a:spLocks noGrp="1"/>
          </p:cNvSpPr>
          <p:nvPr>
            <p:ph type="ftr" sz="quarter" idx="4"/>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7" name="Slide Number Placeholder 4"/>
          <p:cNvSpPr>
            <a:spLocks noGrp="1"/>
          </p:cNvSpPr>
          <p:nvPr>
            <p:ph type="sldNum" sz="quarter" idx="5"/>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2</a:t>
            </a:fld>
            <a:endParaRPr lang="en-US" sz="800" dirty="0">
              <a:latin typeface="Arial"/>
              <a:cs typeface="Arial"/>
            </a:endParaRPr>
          </a:p>
        </p:txBody>
      </p:sp>
    </p:spTree>
    <p:extLst>
      <p:ext uri="{BB962C8B-B14F-4D97-AF65-F5344CB8AC3E}">
        <p14:creationId xmlns:p14="http://schemas.microsoft.com/office/powerpoint/2010/main" val="824105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next 90 minutes, we’ll discuss</a:t>
            </a:r>
            <a:r>
              <a:rPr lang="en-US" baseline="0" dirty="0" smtClean="0"/>
              <a:t> our strengths and weaknesses and the opportunities and threats shaping our business. </a:t>
            </a:r>
          </a:p>
          <a:p>
            <a:endParaRPr lang="en-US" dirty="0" smtClean="0"/>
          </a:p>
          <a:p>
            <a:pPr marL="0" indent="0">
              <a:buNone/>
            </a:pPr>
            <a:r>
              <a:rPr lang="en-US" b="1" dirty="0" smtClean="0">
                <a:solidFill>
                  <a:srgbClr val="7F7F7F"/>
                </a:solidFill>
              </a:rPr>
              <a:t>Note to facilitator: </a:t>
            </a:r>
            <a:r>
              <a:rPr lang="en-US" dirty="0" smtClean="0">
                <a:solidFill>
                  <a:srgbClr val="7F7F7F"/>
                </a:solidFill>
              </a:rPr>
              <a:t>Adjust times as necessary.</a:t>
            </a:r>
          </a:p>
          <a:p>
            <a:pPr marL="0" indent="0">
              <a:buNone/>
            </a:pPr>
            <a:endParaRPr lang="en-US" dirty="0" smtClean="0"/>
          </a:p>
          <a:p>
            <a:pPr marL="0" indent="0">
              <a:buNone/>
            </a:pPr>
            <a:endParaRPr lang="en-US" dirty="0"/>
          </a:p>
        </p:txBody>
      </p:sp>
      <p:sp>
        <p:nvSpPr>
          <p:cNvPr id="6"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b="1"/>
            </a:lvl1pPr>
          </a:lstStyle>
          <a:p>
            <a:r>
              <a:rPr lang="en-US" sz="800" dirty="0" smtClean="0">
                <a:latin typeface="Arial"/>
                <a:cs typeface="Arial"/>
              </a:rPr>
              <a:t>HBR Tools: SWOT Analysis</a:t>
            </a:r>
            <a:endParaRPr lang="en-US" sz="800" dirty="0">
              <a:latin typeface="Arial"/>
              <a:cs typeface="Arial"/>
            </a:endParaRPr>
          </a:p>
        </p:txBody>
      </p:sp>
      <p:sp>
        <p:nvSpPr>
          <p:cNvPr id="7" name="Footer Placeholder 3"/>
          <p:cNvSpPr>
            <a:spLocks noGrp="1"/>
          </p:cNvSpPr>
          <p:nvPr>
            <p:ph type="ftr" sz="quarter" idx="4"/>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8" name="Slide Number Placeholder 4"/>
          <p:cNvSpPr>
            <a:spLocks noGrp="1"/>
          </p:cNvSpPr>
          <p:nvPr>
            <p:ph type="sldNum" sz="quarter" idx="5"/>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3</a:t>
            </a:fld>
            <a:endParaRPr lang="en-US" sz="800" dirty="0">
              <a:latin typeface="Arial"/>
              <a:cs typeface="Arial"/>
            </a:endParaRPr>
          </a:p>
        </p:txBody>
      </p:sp>
    </p:spTree>
    <p:extLst>
      <p:ext uri="{BB962C8B-B14F-4D97-AF65-F5344CB8AC3E}">
        <p14:creationId xmlns:p14="http://schemas.microsoft.com/office/powerpoint/2010/main" val="1352928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43000" y="4343400"/>
            <a:ext cx="4666028" cy="4114800"/>
          </a:xfrm>
        </p:spPr>
        <p:txBody>
          <a:bodyPr/>
          <a:lstStyle/>
          <a:p>
            <a:pPr>
              <a:defRPr/>
            </a:pPr>
            <a:r>
              <a:rPr lang="en-US" dirty="0"/>
              <a:t>At the end of the meeting, we’ll have a completed matrix like this one. </a:t>
            </a:r>
          </a:p>
          <a:p>
            <a:pPr>
              <a:defRPr/>
            </a:pPr>
            <a:r>
              <a:rPr lang="en-US" dirty="0">
                <a:solidFill>
                  <a:srgbClr val="000000"/>
                </a:solidFill>
              </a:rPr>
              <a:t>So that we’re all on the same page, let’s quickly review what a SWOT analysis is. It is a tool to help us take stock of the internal factors</a:t>
            </a:r>
            <a:r>
              <a:rPr lang="en-US" b="1" dirty="0">
                <a:solidFill>
                  <a:srgbClr val="000000"/>
                </a:solidFill>
              </a:rPr>
              <a:t> </a:t>
            </a:r>
            <a:r>
              <a:rPr lang="en-US" dirty="0">
                <a:solidFill>
                  <a:srgbClr val="000000"/>
                </a:solidFill>
              </a:rPr>
              <a:t>(strengths and weaknesses) and the</a:t>
            </a:r>
            <a:r>
              <a:rPr lang="en-US" b="1" dirty="0">
                <a:solidFill>
                  <a:srgbClr val="000000"/>
                </a:solidFill>
              </a:rPr>
              <a:t> </a:t>
            </a:r>
            <a:r>
              <a:rPr lang="en-US" dirty="0">
                <a:solidFill>
                  <a:srgbClr val="000000"/>
                </a:solidFill>
              </a:rPr>
              <a:t>external factors</a:t>
            </a:r>
            <a:r>
              <a:rPr lang="en-US" b="1" dirty="0">
                <a:solidFill>
                  <a:srgbClr val="000000"/>
                </a:solidFill>
              </a:rPr>
              <a:t> </a:t>
            </a:r>
            <a:r>
              <a:rPr lang="en-US" dirty="0">
                <a:solidFill>
                  <a:srgbClr val="000000"/>
                </a:solidFill>
              </a:rPr>
              <a:t>(opportunities and threats) affecting our business. </a:t>
            </a:r>
            <a:endParaRPr lang="en-US" dirty="0"/>
          </a:p>
        </p:txBody>
      </p:sp>
      <p:sp>
        <p:nvSpPr>
          <p:cNvPr id="5"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b="1"/>
            </a:lvl1pPr>
          </a:lstStyle>
          <a:p>
            <a:r>
              <a:rPr lang="en-US" sz="800" dirty="0" smtClean="0">
                <a:latin typeface="Arial"/>
                <a:cs typeface="Arial"/>
              </a:rPr>
              <a:t>HBR Tools: SWOT Analysis</a:t>
            </a:r>
            <a:endParaRPr lang="en-US" sz="800" dirty="0">
              <a:latin typeface="Arial"/>
              <a:cs typeface="Arial"/>
            </a:endParaRPr>
          </a:p>
        </p:txBody>
      </p:sp>
      <p:sp>
        <p:nvSpPr>
          <p:cNvPr id="6" name="Footer Placeholder 3"/>
          <p:cNvSpPr>
            <a:spLocks noGrp="1"/>
          </p:cNvSpPr>
          <p:nvPr>
            <p:ph type="ftr" sz="quarter" idx="4"/>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7" name="Slide Number Placeholder 4"/>
          <p:cNvSpPr>
            <a:spLocks noGrp="1"/>
          </p:cNvSpPr>
          <p:nvPr>
            <p:ph type="sldNum" sz="quarter" idx="5"/>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4</a:t>
            </a:fld>
            <a:endParaRPr lang="en-US" sz="800" dirty="0">
              <a:latin typeface="Arial"/>
              <a:cs typeface="Arial"/>
            </a:endParaRPr>
          </a:p>
        </p:txBody>
      </p:sp>
    </p:spTree>
    <p:extLst>
      <p:ext uri="{BB962C8B-B14F-4D97-AF65-F5344CB8AC3E}">
        <p14:creationId xmlns:p14="http://schemas.microsoft.com/office/powerpoint/2010/main" val="1067482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each quadrant</a:t>
            </a:r>
            <a:r>
              <a:rPr lang="en-US" b="1" dirty="0"/>
              <a:t>,</a:t>
            </a:r>
            <a:r>
              <a:rPr lang="en-US" dirty="0"/>
              <a:t> we will take four steps. </a:t>
            </a:r>
          </a:p>
          <a:p>
            <a:r>
              <a:rPr lang="en-US" dirty="0"/>
              <a:t>We’ll start by brainstorming ideas. What are our specific strengths? The goal is to capture as many ideas as possible. </a:t>
            </a:r>
          </a:p>
          <a:p>
            <a:pPr>
              <a:defRPr/>
            </a:pPr>
            <a:r>
              <a:rPr lang="en-US" dirty="0"/>
              <a:t>Then we’ll consolidate any duplicate points by agreeing on which items can be combined under the same subject. </a:t>
            </a:r>
          </a:p>
          <a:p>
            <a:pPr>
              <a:defRPr/>
            </a:pPr>
            <a:r>
              <a:rPr lang="en-US" dirty="0" smtClean="0"/>
              <a:t>Next, </a:t>
            </a:r>
            <a:r>
              <a:rPr lang="en-US" dirty="0"/>
              <a:t>we’ll </a:t>
            </a:r>
            <a:r>
              <a:rPr lang="en-US" dirty="0">
                <a:solidFill>
                  <a:srgbClr val="000000"/>
                </a:solidFill>
              </a:rPr>
              <a:t>go down the consolidated list item by item and ask, “What do we mean exactly?” </a:t>
            </a:r>
          </a:p>
          <a:p>
            <a:pPr>
              <a:defRPr/>
            </a:pPr>
            <a:r>
              <a:rPr lang="en-US" dirty="0" smtClean="0">
                <a:solidFill>
                  <a:srgbClr val="000000"/>
                </a:solidFill>
              </a:rPr>
              <a:t>Lastly, </a:t>
            </a:r>
            <a:r>
              <a:rPr lang="en-US" dirty="0">
                <a:solidFill>
                  <a:srgbClr val="000000"/>
                </a:solidFill>
              </a:rPr>
              <a:t>we’ll choose the three to six most important items that are most relevant to our objective. </a:t>
            </a:r>
          </a:p>
        </p:txBody>
      </p:sp>
      <p:sp>
        <p:nvSpPr>
          <p:cNvPr id="5"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b="1"/>
            </a:lvl1pPr>
          </a:lstStyle>
          <a:p>
            <a:r>
              <a:rPr lang="en-US" sz="800" dirty="0" smtClean="0">
                <a:latin typeface="Arial"/>
                <a:cs typeface="Arial"/>
              </a:rPr>
              <a:t>HBR Tools: SWOT Analysis</a:t>
            </a:r>
            <a:endParaRPr lang="en-US" sz="800" dirty="0">
              <a:latin typeface="Arial"/>
              <a:cs typeface="Arial"/>
            </a:endParaRPr>
          </a:p>
        </p:txBody>
      </p:sp>
      <p:sp>
        <p:nvSpPr>
          <p:cNvPr id="6" name="Footer Placeholder 3"/>
          <p:cNvSpPr>
            <a:spLocks noGrp="1"/>
          </p:cNvSpPr>
          <p:nvPr>
            <p:ph type="ftr" sz="quarter" idx="4"/>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7" name="Slide Number Placeholder 4"/>
          <p:cNvSpPr>
            <a:spLocks noGrp="1"/>
          </p:cNvSpPr>
          <p:nvPr>
            <p:ph type="sldNum" sz="quarter" idx="5"/>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5</a:t>
            </a:fld>
            <a:endParaRPr lang="en-US" sz="800" dirty="0">
              <a:latin typeface="Arial"/>
              <a:cs typeface="Arial"/>
            </a:endParaRPr>
          </a:p>
        </p:txBody>
      </p:sp>
    </p:spTree>
    <p:extLst>
      <p:ext uri="{BB962C8B-B14F-4D97-AF65-F5344CB8AC3E}">
        <p14:creationId xmlns:p14="http://schemas.microsoft.com/office/powerpoint/2010/main" val="1528628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The SWOT analysis starts with looking at our internal strengths and weaknesses. </a:t>
            </a:r>
          </a:p>
          <a:p>
            <a:pPr>
              <a:defRPr/>
            </a:pPr>
            <a:r>
              <a:rPr lang="en-US" dirty="0"/>
              <a:t>These are the things that are in our control, whereas the external issues are things that would exist even if our business didn’t. </a:t>
            </a:r>
          </a:p>
          <a:p>
            <a:pPr lvl="0"/>
            <a:r>
              <a:rPr lang="en-US" dirty="0"/>
              <a:t>Strengths are the capabilities and resources that enable our company to perform well.</a:t>
            </a:r>
          </a:p>
          <a:p>
            <a:pPr lvl="0"/>
            <a:r>
              <a:rPr lang="en-US" dirty="0"/>
              <a:t>They can be both tangible (assets like patents or superior financial standing) and intangible (innovation capability or a strong brand). </a:t>
            </a:r>
          </a:p>
          <a:p>
            <a:pPr lvl="0"/>
            <a:r>
              <a:rPr lang="en-US" dirty="0"/>
              <a:t>They </a:t>
            </a:r>
            <a:r>
              <a:rPr lang="en-US" dirty="0" smtClean="0"/>
              <a:t>include </a:t>
            </a:r>
            <a:r>
              <a:rPr lang="en-US" dirty="0"/>
              <a:t>“core competencies”— those things, which our company is exceptionally good at </a:t>
            </a:r>
            <a:r>
              <a:rPr lang="en-US" i="1" dirty="0"/>
              <a:t>and</a:t>
            </a:r>
            <a:r>
              <a:rPr lang="en-US" dirty="0"/>
              <a:t> that our customers value</a:t>
            </a:r>
            <a:r>
              <a:rPr lang="en-US" b="1" dirty="0"/>
              <a:t>.</a:t>
            </a:r>
            <a:r>
              <a:rPr lang="en-US" dirty="0" smtClean="0">
                <a:effectLst/>
              </a:rPr>
              <a:t> </a:t>
            </a:r>
          </a:p>
          <a:p>
            <a:pPr lvl="0"/>
            <a:endParaRPr lang="en-US" dirty="0"/>
          </a:p>
          <a:p>
            <a:pPr marL="0" indent="0">
              <a:buNone/>
            </a:pPr>
            <a:r>
              <a:rPr lang="en-US" b="1" dirty="0" smtClean="0">
                <a:solidFill>
                  <a:schemeClr val="bg1">
                    <a:lumMod val="50000"/>
                  </a:schemeClr>
                </a:solidFill>
              </a:rPr>
              <a:t>Note </a:t>
            </a:r>
            <a:r>
              <a:rPr lang="en-US" b="1" dirty="0">
                <a:solidFill>
                  <a:schemeClr val="bg1">
                    <a:lumMod val="50000"/>
                  </a:schemeClr>
                </a:solidFill>
              </a:rPr>
              <a:t>to facilitator: </a:t>
            </a:r>
            <a:r>
              <a:rPr lang="en-US" dirty="0">
                <a:solidFill>
                  <a:schemeClr val="bg1">
                    <a:lumMod val="50000"/>
                  </a:schemeClr>
                </a:solidFill>
              </a:rPr>
              <a:t>Use the following questions to generate </a:t>
            </a:r>
            <a:r>
              <a:rPr lang="en-US" dirty="0" smtClean="0">
                <a:solidFill>
                  <a:schemeClr val="bg1">
                    <a:lumMod val="50000"/>
                  </a:schemeClr>
                </a:solidFill>
              </a:rPr>
              <a:t>ideas</a:t>
            </a:r>
            <a:endParaRPr lang="en-US" dirty="0">
              <a:solidFill>
                <a:schemeClr val="bg1">
                  <a:lumMod val="50000"/>
                </a:schemeClr>
              </a:solidFill>
            </a:endParaRPr>
          </a:p>
          <a:p>
            <a:pPr lvl="0"/>
            <a:r>
              <a:rPr lang="en-US" dirty="0" smtClean="0">
                <a:solidFill>
                  <a:schemeClr val="bg1">
                    <a:lumMod val="50000"/>
                  </a:schemeClr>
                </a:solidFill>
              </a:rPr>
              <a:t>What do we do </a:t>
            </a:r>
            <a:r>
              <a:rPr lang="en-US" b="1" dirty="0" smtClean="0">
                <a:solidFill>
                  <a:schemeClr val="bg1">
                    <a:lumMod val="50000"/>
                  </a:schemeClr>
                </a:solidFill>
              </a:rPr>
              <a:t>better than the competitors?</a:t>
            </a:r>
          </a:p>
          <a:p>
            <a:pPr lvl="0">
              <a:defRPr/>
            </a:pPr>
            <a:r>
              <a:rPr lang="en-US" dirty="0">
                <a:solidFill>
                  <a:schemeClr val="bg1">
                    <a:lumMod val="50000"/>
                  </a:schemeClr>
                </a:solidFill>
              </a:rPr>
              <a:t>What </a:t>
            </a:r>
            <a:r>
              <a:rPr lang="en-US" b="1" dirty="0">
                <a:solidFill>
                  <a:schemeClr val="bg1">
                    <a:lumMod val="50000"/>
                  </a:schemeClr>
                </a:solidFill>
              </a:rPr>
              <a:t>intellectual property </a:t>
            </a:r>
            <a:r>
              <a:rPr lang="en-US" dirty="0">
                <a:solidFill>
                  <a:schemeClr val="bg1">
                    <a:lumMod val="50000"/>
                  </a:schemeClr>
                </a:solidFill>
              </a:rPr>
              <a:t>do we own?</a:t>
            </a:r>
          </a:p>
          <a:p>
            <a:pPr lvl="0">
              <a:defRPr/>
            </a:pPr>
            <a:r>
              <a:rPr lang="en-US" dirty="0">
                <a:solidFill>
                  <a:schemeClr val="bg1">
                    <a:lumMod val="50000"/>
                  </a:schemeClr>
                </a:solidFill>
              </a:rPr>
              <a:t>How strong is our company in the </a:t>
            </a:r>
            <a:r>
              <a:rPr lang="en-US" b="1" dirty="0">
                <a:solidFill>
                  <a:schemeClr val="bg1">
                    <a:lumMod val="50000"/>
                  </a:schemeClr>
                </a:solidFill>
              </a:rPr>
              <a:t>market?</a:t>
            </a:r>
            <a:r>
              <a:rPr lang="en-US" dirty="0">
                <a:solidFill>
                  <a:schemeClr val="bg1">
                    <a:lumMod val="50000"/>
                  </a:schemeClr>
                </a:solidFill>
              </a:rPr>
              <a:t> What is its market </a:t>
            </a:r>
            <a:r>
              <a:rPr lang="en-US" b="1" dirty="0">
                <a:solidFill>
                  <a:schemeClr val="bg1">
                    <a:lumMod val="50000"/>
                  </a:schemeClr>
                </a:solidFill>
              </a:rPr>
              <a:t>position</a:t>
            </a:r>
            <a:r>
              <a:rPr lang="en-US" dirty="0">
                <a:solidFill>
                  <a:schemeClr val="bg1">
                    <a:lumMod val="50000"/>
                  </a:schemeClr>
                </a:solidFill>
              </a:rPr>
              <a:t> or </a:t>
            </a:r>
            <a:r>
              <a:rPr lang="en-US" b="1" dirty="0">
                <a:solidFill>
                  <a:schemeClr val="bg1">
                    <a:lumMod val="50000"/>
                  </a:schemeClr>
                </a:solidFill>
              </a:rPr>
              <a:t>share</a:t>
            </a:r>
            <a:r>
              <a:rPr lang="en-US" dirty="0">
                <a:solidFill>
                  <a:schemeClr val="bg1">
                    <a:lumMod val="50000"/>
                  </a:schemeClr>
                </a:solidFill>
              </a:rPr>
              <a:t>?</a:t>
            </a:r>
            <a:endParaRPr lang="en-US" b="1" dirty="0">
              <a:solidFill>
                <a:schemeClr val="bg1">
                  <a:lumMod val="50000"/>
                </a:schemeClr>
              </a:solidFill>
            </a:endParaRPr>
          </a:p>
          <a:p>
            <a:pPr lvl="0"/>
            <a:r>
              <a:rPr lang="en-US" dirty="0" smtClean="0">
                <a:solidFill>
                  <a:schemeClr val="bg1">
                    <a:lumMod val="50000"/>
                  </a:schemeClr>
                </a:solidFill>
              </a:rPr>
              <a:t>How loyal are our </a:t>
            </a:r>
            <a:r>
              <a:rPr lang="en-US" b="1" dirty="0" smtClean="0">
                <a:solidFill>
                  <a:schemeClr val="bg1">
                    <a:lumMod val="50000"/>
                  </a:schemeClr>
                </a:solidFill>
              </a:rPr>
              <a:t>customers?</a:t>
            </a:r>
          </a:p>
          <a:p>
            <a:pPr lvl="0"/>
            <a:r>
              <a:rPr lang="en-US" dirty="0" smtClean="0">
                <a:solidFill>
                  <a:schemeClr val="bg1">
                    <a:lumMod val="50000"/>
                  </a:schemeClr>
                </a:solidFill>
              </a:rPr>
              <a:t>How positive is our </a:t>
            </a:r>
            <a:r>
              <a:rPr lang="en-US" b="1" dirty="0" smtClean="0">
                <a:solidFill>
                  <a:schemeClr val="bg1">
                    <a:lumMod val="50000"/>
                  </a:schemeClr>
                </a:solidFill>
              </a:rPr>
              <a:t>company culture?</a:t>
            </a:r>
          </a:p>
          <a:p>
            <a:pPr lvl="0">
              <a:defRPr/>
            </a:pPr>
            <a:r>
              <a:rPr lang="en-US" dirty="0">
                <a:solidFill>
                  <a:schemeClr val="bg1">
                    <a:lumMod val="50000"/>
                  </a:schemeClr>
                </a:solidFill>
              </a:rPr>
              <a:t>How skilled and motivated is our </a:t>
            </a:r>
            <a:r>
              <a:rPr lang="en-US" b="1" dirty="0">
                <a:solidFill>
                  <a:schemeClr val="bg1">
                    <a:lumMod val="50000"/>
                  </a:schemeClr>
                </a:solidFill>
              </a:rPr>
              <a:t>workforce,</a:t>
            </a:r>
            <a:r>
              <a:rPr lang="en-US" dirty="0">
                <a:solidFill>
                  <a:schemeClr val="bg1">
                    <a:lumMod val="50000"/>
                  </a:schemeClr>
                </a:solidFill>
              </a:rPr>
              <a:t> and are there specific groups that stand out?</a:t>
            </a:r>
            <a:endParaRPr lang="en-US" b="1" dirty="0">
              <a:solidFill>
                <a:schemeClr val="bg1">
                  <a:lumMod val="50000"/>
                </a:schemeClr>
              </a:solidFill>
            </a:endParaRPr>
          </a:p>
          <a:p>
            <a:pPr lvl="0"/>
            <a:r>
              <a:rPr lang="en-US" dirty="0" smtClean="0">
                <a:solidFill>
                  <a:schemeClr val="bg1">
                    <a:lumMod val="50000"/>
                  </a:schemeClr>
                </a:solidFill>
              </a:rPr>
              <a:t>How solid is our </a:t>
            </a:r>
            <a:r>
              <a:rPr lang="en-US" b="1" dirty="0" smtClean="0">
                <a:solidFill>
                  <a:schemeClr val="bg1">
                    <a:lumMod val="50000"/>
                  </a:schemeClr>
                </a:solidFill>
              </a:rPr>
              <a:t>financial position?</a:t>
            </a:r>
          </a:p>
          <a:p>
            <a:pPr lvl="0"/>
            <a:r>
              <a:rPr lang="en-US" dirty="0" smtClean="0">
                <a:solidFill>
                  <a:schemeClr val="bg1">
                    <a:lumMod val="50000"/>
                  </a:schemeClr>
                </a:solidFill>
              </a:rPr>
              <a:t>In what areas do we </a:t>
            </a:r>
            <a:r>
              <a:rPr lang="en-US" b="1" dirty="0" smtClean="0">
                <a:solidFill>
                  <a:schemeClr val="bg1">
                    <a:lumMod val="50000"/>
                  </a:schemeClr>
                </a:solidFill>
              </a:rPr>
              <a:t>operate most efficiently?</a:t>
            </a:r>
          </a:p>
          <a:p>
            <a:endParaRPr lang="en-US" dirty="0" smtClean="0"/>
          </a:p>
          <a:p>
            <a:endParaRPr lang="en-US" baseline="0" dirty="0" smtClean="0"/>
          </a:p>
          <a:p>
            <a:endParaRPr lang="en-US" dirty="0"/>
          </a:p>
        </p:txBody>
      </p:sp>
      <p:sp>
        <p:nvSpPr>
          <p:cNvPr id="5"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b="1"/>
            </a:lvl1pPr>
          </a:lstStyle>
          <a:p>
            <a:r>
              <a:rPr lang="en-US" sz="800" dirty="0" smtClean="0">
                <a:latin typeface="Arial"/>
                <a:cs typeface="Arial"/>
              </a:rPr>
              <a:t>HBR Tools: SWOT Analysis</a:t>
            </a:r>
            <a:endParaRPr lang="en-US" sz="800" dirty="0">
              <a:latin typeface="Arial"/>
              <a:cs typeface="Arial"/>
            </a:endParaRPr>
          </a:p>
        </p:txBody>
      </p:sp>
      <p:sp>
        <p:nvSpPr>
          <p:cNvPr id="6" name="Footer Placeholder 3"/>
          <p:cNvSpPr>
            <a:spLocks noGrp="1"/>
          </p:cNvSpPr>
          <p:nvPr>
            <p:ph type="ftr" sz="quarter" idx="4"/>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7" name="Slide Number Placeholder 4"/>
          <p:cNvSpPr>
            <a:spLocks noGrp="1"/>
          </p:cNvSpPr>
          <p:nvPr>
            <p:ph type="sldNum" sz="quarter" idx="5"/>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6</a:t>
            </a:fld>
            <a:endParaRPr lang="en-US" sz="800" dirty="0">
              <a:latin typeface="Arial"/>
              <a:cs typeface="Arial"/>
            </a:endParaRPr>
          </a:p>
        </p:txBody>
      </p:sp>
    </p:spTree>
    <p:extLst>
      <p:ext uri="{BB962C8B-B14F-4D97-AF65-F5344CB8AC3E}">
        <p14:creationId xmlns:p14="http://schemas.microsoft.com/office/powerpoint/2010/main" val="4129490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weakness is a </a:t>
            </a:r>
            <a:r>
              <a:rPr lang="en-US" dirty="0">
                <a:solidFill>
                  <a:srgbClr val="000000"/>
                </a:solidFill>
              </a:rPr>
              <a:t>disadvantage compared to competitors and is often something we lack or do poorly. </a:t>
            </a:r>
          </a:p>
          <a:p>
            <a:r>
              <a:rPr lang="en-US" dirty="0">
                <a:solidFill>
                  <a:srgbClr val="000000"/>
                </a:solidFill>
              </a:rPr>
              <a:t>Weaknesses are also both tangible and intangible and are often the flip side of strengths—for example</a:t>
            </a:r>
            <a:r>
              <a:rPr lang="en-US" b="1" dirty="0">
                <a:solidFill>
                  <a:srgbClr val="000000"/>
                </a:solidFill>
              </a:rPr>
              <a:t>,</a:t>
            </a:r>
            <a:r>
              <a:rPr lang="en-US" dirty="0">
                <a:solidFill>
                  <a:srgbClr val="000000"/>
                </a:solidFill>
              </a:rPr>
              <a:t> weak leadership abilities or a</a:t>
            </a:r>
            <a:r>
              <a:rPr lang="en-US" b="1" dirty="0">
                <a:solidFill>
                  <a:srgbClr val="000000"/>
                </a:solidFill>
              </a:rPr>
              <a:t> </a:t>
            </a:r>
            <a:r>
              <a:rPr lang="en-US" dirty="0">
                <a:solidFill>
                  <a:srgbClr val="000000"/>
                </a:solidFill>
              </a:rPr>
              <a:t>lack of decision-making abilities. In fact, sometimes a capability that’s a strength may also be a weakness.</a:t>
            </a:r>
          </a:p>
          <a:p>
            <a:endParaRPr lang="en-US" dirty="0">
              <a:solidFill>
                <a:srgbClr val="000000"/>
              </a:solidFill>
            </a:endParaRPr>
          </a:p>
          <a:p>
            <a:pPr marL="0" indent="0">
              <a:buNone/>
            </a:pPr>
            <a:r>
              <a:rPr lang="en-US" b="1" dirty="0" smtClean="0">
                <a:solidFill>
                  <a:srgbClr val="7F7F7F"/>
                </a:solidFill>
              </a:rPr>
              <a:t>Note </a:t>
            </a:r>
            <a:r>
              <a:rPr lang="en-US" b="1" dirty="0">
                <a:solidFill>
                  <a:srgbClr val="7F7F7F"/>
                </a:solidFill>
              </a:rPr>
              <a:t>to facilitator: </a:t>
            </a:r>
            <a:r>
              <a:rPr lang="en-US" dirty="0">
                <a:solidFill>
                  <a:srgbClr val="7F7F7F"/>
                </a:solidFill>
              </a:rPr>
              <a:t>Use the following questions to generate </a:t>
            </a:r>
            <a:r>
              <a:rPr lang="en-US" dirty="0" smtClean="0">
                <a:solidFill>
                  <a:srgbClr val="7F7F7F"/>
                </a:solidFill>
              </a:rPr>
              <a:t>ideas</a:t>
            </a:r>
            <a:endParaRPr lang="en-US" dirty="0">
              <a:solidFill>
                <a:srgbClr val="7F7F7F"/>
              </a:solidFill>
            </a:endParaRPr>
          </a:p>
          <a:p>
            <a:pPr lvl="0"/>
            <a:r>
              <a:rPr lang="en-US" dirty="0" smtClean="0">
                <a:solidFill>
                  <a:srgbClr val="7F7F7F"/>
                </a:solidFill>
              </a:rPr>
              <a:t>What do </a:t>
            </a:r>
            <a:r>
              <a:rPr lang="en-US" b="1" dirty="0" smtClean="0">
                <a:solidFill>
                  <a:srgbClr val="7F7F7F"/>
                </a:solidFill>
              </a:rPr>
              <a:t>competitors</a:t>
            </a:r>
            <a:r>
              <a:rPr lang="en-US" dirty="0" smtClean="0">
                <a:solidFill>
                  <a:srgbClr val="7F7F7F"/>
                </a:solidFill>
              </a:rPr>
              <a:t> do better than we do?</a:t>
            </a:r>
          </a:p>
          <a:p>
            <a:pPr lvl="0">
              <a:defRPr/>
            </a:pPr>
            <a:r>
              <a:rPr lang="en-US" dirty="0">
                <a:solidFill>
                  <a:srgbClr val="7F7F7F"/>
                </a:solidFill>
              </a:rPr>
              <a:t>What do we need to </a:t>
            </a:r>
            <a:r>
              <a:rPr lang="en-US" b="1" dirty="0">
                <a:solidFill>
                  <a:srgbClr val="7F7F7F"/>
                </a:solidFill>
              </a:rPr>
              <a:t>compete more effectively, </a:t>
            </a:r>
            <a:r>
              <a:rPr lang="en-US" dirty="0">
                <a:solidFill>
                  <a:srgbClr val="7F7F7F"/>
                </a:solidFill>
              </a:rPr>
              <a:t>and in what areas?</a:t>
            </a:r>
          </a:p>
          <a:p>
            <a:pPr lvl="0"/>
            <a:r>
              <a:rPr lang="en-US" dirty="0" smtClean="0">
                <a:solidFill>
                  <a:srgbClr val="7F7F7F"/>
                </a:solidFill>
              </a:rPr>
              <a:t>What </a:t>
            </a:r>
            <a:r>
              <a:rPr lang="en-US" b="1" dirty="0" smtClean="0">
                <a:solidFill>
                  <a:srgbClr val="7F7F7F"/>
                </a:solidFill>
              </a:rPr>
              <a:t>financial resources </a:t>
            </a:r>
            <a:r>
              <a:rPr lang="en-US" dirty="0" smtClean="0">
                <a:solidFill>
                  <a:srgbClr val="7F7F7F"/>
                </a:solidFill>
              </a:rPr>
              <a:t>do we lack? </a:t>
            </a:r>
          </a:p>
          <a:p>
            <a:pPr lvl="0"/>
            <a:r>
              <a:rPr lang="en-US" dirty="0" smtClean="0">
                <a:solidFill>
                  <a:srgbClr val="7F7F7F"/>
                </a:solidFill>
              </a:rPr>
              <a:t>How competent are our </a:t>
            </a:r>
            <a:r>
              <a:rPr lang="en-US" b="1" dirty="0" smtClean="0">
                <a:solidFill>
                  <a:srgbClr val="7F7F7F"/>
                </a:solidFill>
              </a:rPr>
              <a:t>managers and staff?</a:t>
            </a:r>
          </a:p>
          <a:p>
            <a:pPr lvl="0"/>
            <a:r>
              <a:rPr lang="en-US" dirty="0" smtClean="0">
                <a:solidFill>
                  <a:srgbClr val="7F7F7F"/>
                </a:solidFill>
              </a:rPr>
              <a:t>What </a:t>
            </a:r>
            <a:r>
              <a:rPr lang="en-US" b="1" dirty="0" smtClean="0">
                <a:solidFill>
                  <a:srgbClr val="7F7F7F"/>
                </a:solidFill>
              </a:rPr>
              <a:t>past failures </a:t>
            </a:r>
            <a:r>
              <a:rPr lang="en-US" dirty="0" smtClean="0">
                <a:solidFill>
                  <a:srgbClr val="7F7F7F"/>
                </a:solidFill>
              </a:rPr>
              <a:t>have we experienced? What</a:t>
            </a:r>
            <a:r>
              <a:rPr lang="en-US" baseline="0" dirty="0" smtClean="0">
                <a:solidFill>
                  <a:srgbClr val="7F7F7F"/>
                </a:solidFill>
              </a:rPr>
              <a:t> caused those?</a:t>
            </a:r>
            <a:endParaRPr lang="en-US" dirty="0" smtClean="0">
              <a:solidFill>
                <a:srgbClr val="7F7F7F"/>
              </a:solidFill>
            </a:endParaRPr>
          </a:p>
          <a:p>
            <a:pPr lvl="0"/>
            <a:r>
              <a:rPr lang="en-US" dirty="0" smtClean="0">
                <a:solidFill>
                  <a:srgbClr val="7F7F7F"/>
                </a:solidFill>
              </a:rPr>
              <a:t>Which of our </a:t>
            </a:r>
            <a:r>
              <a:rPr lang="en-US" b="1" dirty="0" smtClean="0">
                <a:solidFill>
                  <a:srgbClr val="7F7F7F"/>
                </a:solidFill>
              </a:rPr>
              <a:t>facilities, technologies, and equipment</a:t>
            </a:r>
            <a:r>
              <a:rPr lang="en-US" dirty="0" smtClean="0">
                <a:solidFill>
                  <a:srgbClr val="7F7F7F"/>
                </a:solidFill>
              </a:rPr>
              <a:t> are not </a:t>
            </a:r>
            <a:br>
              <a:rPr lang="en-US" dirty="0" smtClean="0">
                <a:solidFill>
                  <a:srgbClr val="7F7F7F"/>
                </a:solidFill>
              </a:rPr>
            </a:br>
            <a:r>
              <a:rPr lang="en-US" dirty="0" smtClean="0">
                <a:solidFill>
                  <a:srgbClr val="7F7F7F"/>
                </a:solidFill>
              </a:rPr>
              <a:t>up to</a:t>
            </a:r>
            <a:r>
              <a:rPr lang="en-US" dirty="0">
                <a:solidFill>
                  <a:srgbClr val="7F7F7F"/>
                </a:solidFill>
              </a:rPr>
              <a:t> </a:t>
            </a:r>
            <a:r>
              <a:rPr lang="en-US" dirty="0" smtClean="0">
                <a:solidFill>
                  <a:srgbClr val="7F7F7F"/>
                </a:solidFill>
              </a:rPr>
              <a:t>date</a:t>
            </a:r>
            <a:r>
              <a:rPr lang="en-US" dirty="0" smtClean="0">
                <a:solidFill>
                  <a:srgbClr val="7F7F7F"/>
                </a:solidFill>
              </a:rPr>
              <a:t>?</a:t>
            </a:r>
          </a:p>
          <a:p>
            <a:endParaRPr lang="en-US" dirty="0">
              <a:solidFill>
                <a:srgbClr val="000000"/>
              </a:solidFill>
            </a:endParaRPr>
          </a:p>
          <a:p>
            <a:endParaRPr lang="en-US" dirty="0"/>
          </a:p>
          <a:p>
            <a:endParaRPr lang="en-US" dirty="0" smtClean="0"/>
          </a:p>
          <a:p>
            <a:endParaRPr lang="en-US" dirty="0"/>
          </a:p>
        </p:txBody>
      </p:sp>
      <p:sp>
        <p:nvSpPr>
          <p:cNvPr id="5"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b="1"/>
            </a:lvl1pPr>
          </a:lstStyle>
          <a:p>
            <a:r>
              <a:rPr lang="en-US" sz="800" dirty="0" smtClean="0">
                <a:latin typeface="Arial"/>
                <a:cs typeface="Arial"/>
              </a:rPr>
              <a:t>HBR Tools: SWOT Analysis</a:t>
            </a:r>
            <a:endParaRPr lang="en-US" sz="800" dirty="0">
              <a:latin typeface="Arial"/>
              <a:cs typeface="Arial"/>
            </a:endParaRPr>
          </a:p>
        </p:txBody>
      </p:sp>
      <p:sp>
        <p:nvSpPr>
          <p:cNvPr id="6" name="Footer Placeholder 3"/>
          <p:cNvSpPr>
            <a:spLocks noGrp="1"/>
          </p:cNvSpPr>
          <p:nvPr>
            <p:ph type="ftr" sz="quarter" idx="4"/>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7" name="Slide Number Placeholder 4"/>
          <p:cNvSpPr>
            <a:spLocks noGrp="1"/>
          </p:cNvSpPr>
          <p:nvPr>
            <p:ph type="sldNum" sz="quarter" idx="5"/>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7</a:t>
            </a:fld>
            <a:endParaRPr lang="en-US" sz="800" dirty="0">
              <a:latin typeface="Arial"/>
              <a:cs typeface="Arial"/>
            </a:endParaRPr>
          </a:p>
        </p:txBody>
      </p:sp>
    </p:spTree>
    <p:extLst>
      <p:ext uri="{BB962C8B-B14F-4D97-AF65-F5344CB8AC3E}">
        <p14:creationId xmlns:p14="http://schemas.microsoft.com/office/powerpoint/2010/main" val="1063017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43000" y="4343400"/>
            <a:ext cx="4683190" cy="4114800"/>
          </a:xfrm>
        </p:spPr>
        <p:txBody>
          <a:bodyPr/>
          <a:lstStyle/>
          <a:p>
            <a:pPr>
              <a:defRPr/>
            </a:pPr>
            <a:r>
              <a:rPr lang="en-US" dirty="0"/>
              <a:t>Now </a:t>
            </a:r>
            <a:r>
              <a:rPr lang="en-US" dirty="0">
                <a:solidFill>
                  <a:srgbClr val="000000"/>
                </a:solidFill>
              </a:rPr>
              <a:t>we’ll look at the outer world for threats and opportunities. </a:t>
            </a:r>
          </a:p>
          <a:p>
            <a:pPr>
              <a:defRPr/>
            </a:pPr>
            <a:r>
              <a:rPr lang="en-US" dirty="0">
                <a:solidFill>
                  <a:srgbClr val="000000"/>
                </a:solidFill>
              </a:rPr>
              <a:t>The external environment is made up of customers, competitors, suppliers, and often regulators</a:t>
            </a:r>
            <a:r>
              <a:rPr lang="en-US" dirty="0" smtClean="0">
                <a:solidFill>
                  <a:srgbClr val="000000"/>
                </a:solidFill>
              </a:rPr>
              <a:t>.</a:t>
            </a:r>
            <a:endParaRPr lang="en-US" dirty="0">
              <a:solidFill>
                <a:srgbClr val="000000"/>
              </a:solidFill>
            </a:endParaRPr>
          </a:p>
          <a:p>
            <a:pPr>
              <a:defRPr/>
            </a:pPr>
            <a:r>
              <a:rPr lang="en-US" dirty="0">
                <a:solidFill>
                  <a:srgbClr val="000000"/>
                </a:solidFill>
              </a:rPr>
              <a:t>Opportunities are trends, forces, and events that we can capitalize on. </a:t>
            </a:r>
          </a:p>
          <a:p>
            <a:pPr>
              <a:defRPr/>
            </a:pPr>
            <a:r>
              <a:rPr lang="en-US" dirty="0">
                <a:solidFill>
                  <a:srgbClr val="000000"/>
                </a:solidFill>
              </a:rPr>
              <a:t>They include broad-reaching trends (such as demographic shifts or the removal of international trade barriers) and smaller forces (such as the identification of an unmet customer need or loosening of a regulation) that affect our industry.</a:t>
            </a:r>
          </a:p>
          <a:p>
            <a:pPr marL="0" indent="0">
              <a:buNone/>
              <a:defRPr/>
            </a:pPr>
            <a:endParaRPr lang="en-US" dirty="0">
              <a:solidFill>
                <a:srgbClr val="000000"/>
              </a:solidFill>
            </a:endParaRPr>
          </a:p>
          <a:p>
            <a:pPr marL="0" indent="0">
              <a:buNone/>
            </a:pPr>
            <a:r>
              <a:rPr lang="en-US" b="1" dirty="0" smtClean="0">
                <a:solidFill>
                  <a:srgbClr val="7F7F7F"/>
                </a:solidFill>
              </a:rPr>
              <a:t>Note </a:t>
            </a:r>
            <a:r>
              <a:rPr lang="en-US" b="1" dirty="0">
                <a:solidFill>
                  <a:srgbClr val="7F7F7F"/>
                </a:solidFill>
              </a:rPr>
              <a:t>to facilitator: </a:t>
            </a:r>
            <a:r>
              <a:rPr lang="en-US" dirty="0">
                <a:solidFill>
                  <a:srgbClr val="7F7F7F"/>
                </a:solidFill>
              </a:rPr>
              <a:t>Use the following questions to generate </a:t>
            </a:r>
            <a:r>
              <a:rPr lang="en-US" dirty="0" smtClean="0">
                <a:solidFill>
                  <a:srgbClr val="7F7F7F"/>
                </a:solidFill>
              </a:rPr>
              <a:t>ideas:</a:t>
            </a:r>
            <a:endParaRPr lang="en-US" b="1" dirty="0">
              <a:solidFill>
                <a:srgbClr val="7F7F7F"/>
              </a:solidFill>
            </a:endParaRPr>
          </a:p>
          <a:p>
            <a:r>
              <a:rPr lang="en-US" dirty="0" smtClean="0">
                <a:solidFill>
                  <a:srgbClr val="7F7F7F"/>
                </a:solidFill>
              </a:rPr>
              <a:t>What changes in </a:t>
            </a:r>
            <a:r>
              <a:rPr lang="en-US" b="1" dirty="0" smtClean="0">
                <a:solidFill>
                  <a:srgbClr val="7F7F7F"/>
                </a:solidFill>
              </a:rPr>
              <a:t>customer demands </a:t>
            </a:r>
            <a:r>
              <a:rPr lang="en-US" dirty="0" smtClean="0">
                <a:solidFill>
                  <a:srgbClr val="7F7F7F"/>
                </a:solidFill>
              </a:rPr>
              <a:t>can we take advantage of?</a:t>
            </a:r>
          </a:p>
          <a:p>
            <a:r>
              <a:rPr lang="en-US" dirty="0" smtClean="0">
                <a:solidFill>
                  <a:srgbClr val="7F7F7F"/>
                </a:solidFill>
              </a:rPr>
              <a:t>What </a:t>
            </a:r>
            <a:r>
              <a:rPr lang="en-US" b="1" dirty="0" smtClean="0">
                <a:solidFill>
                  <a:srgbClr val="7F7F7F"/>
                </a:solidFill>
              </a:rPr>
              <a:t>weaknesses in our competitors </a:t>
            </a:r>
            <a:r>
              <a:rPr lang="en-US" dirty="0" smtClean="0">
                <a:solidFill>
                  <a:srgbClr val="7F7F7F"/>
                </a:solidFill>
              </a:rPr>
              <a:t>can we capitalize on?</a:t>
            </a:r>
          </a:p>
          <a:p>
            <a:r>
              <a:rPr lang="en-US" dirty="0" smtClean="0">
                <a:solidFill>
                  <a:srgbClr val="7F7F7F"/>
                </a:solidFill>
              </a:rPr>
              <a:t>What will </a:t>
            </a:r>
            <a:r>
              <a:rPr lang="en-US" b="1" dirty="0" smtClean="0">
                <a:solidFill>
                  <a:srgbClr val="7F7F7F"/>
                </a:solidFill>
              </a:rPr>
              <a:t>new technology </a:t>
            </a:r>
            <a:r>
              <a:rPr lang="en-US" dirty="0" smtClean="0">
                <a:solidFill>
                  <a:srgbClr val="7F7F7F"/>
                </a:solidFill>
              </a:rPr>
              <a:t>bring for us?</a:t>
            </a:r>
          </a:p>
          <a:p>
            <a:r>
              <a:rPr lang="en-US" dirty="0">
                <a:solidFill>
                  <a:srgbClr val="7F7F7F"/>
                </a:solidFill>
              </a:rPr>
              <a:t>Which of the </a:t>
            </a:r>
            <a:r>
              <a:rPr lang="en-US" b="1" dirty="0">
                <a:solidFill>
                  <a:srgbClr val="7F7F7F"/>
                </a:solidFill>
              </a:rPr>
              <a:t>economies</a:t>
            </a:r>
            <a:r>
              <a:rPr lang="en-US" dirty="0">
                <a:solidFill>
                  <a:srgbClr val="7F7F7F"/>
                </a:solidFill>
              </a:rPr>
              <a:t> in which we operate are strong or getting </a:t>
            </a:r>
            <a:r>
              <a:rPr lang="en-US" dirty="0" smtClean="0">
                <a:solidFill>
                  <a:srgbClr val="7F7F7F"/>
                </a:solidFill>
              </a:rPr>
              <a:t>stronger?</a:t>
            </a:r>
            <a:endParaRPr lang="en-US" dirty="0">
              <a:solidFill>
                <a:srgbClr val="7F7F7F"/>
              </a:solidFill>
            </a:endParaRPr>
          </a:p>
          <a:p>
            <a:r>
              <a:rPr lang="en-US" dirty="0" smtClean="0">
                <a:solidFill>
                  <a:srgbClr val="7F7F7F"/>
                </a:solidFill>
              </a:rPr>
              <a:t>What </a:t>
            </a:r>
            <a:r>
              <a:rPr lang="en-US" b="1" dirty="0" smtClean="0">
                <a:solidFill>
                  <a:srgbClr val="7F7F7F"/>
                </a:solidFill>
              </a:rPr>
              <a:t>new markets </a:t>
            </a:r>
            <a:r>
              <a:rPr lang="en-US" dirty="0" smtClean="0">
                <a:solidFill>
                  <a:srgbClr val="7F7F7F"/>
                </a:solidFill>
              </a:rPr>
              <a:t>could we enter?</a:t>
            </a:r>
          </a:p>
          <a:p>
            <a:r>
              <a:rPr lang="en-US" dirty="0">
                <a:solidFill>
                  <a:srgbClr val="7F7F7F"/>
                </a:solidFill>
              </a:rPr>
              <a:t>What other businesses could we </a:t>
            </a:r>
            <a:r>
              <a:rPr lang="en-US" b="1" dirty="0">
                <a:solidFill>
                  <a:srgbClr val="7F7F7F"/>
                </a:solidFill>
              </a:rPr>
              <a:t>acquire</a:t>
            </a:r>
            <a:r>
              <a:rPr lang="en-US" dirty="0">
                <a:solidFill>
                  <a:srgbClr val="7F7F7F"/>
                </a:solidFill>
              </a:rPr>
              <a:t> to expand the business</a:t>
            </a:r>
            <a:r>
              <a:rPr lang="en-US" dirty="0" smtClean="0">
                <a:solidFill>
                  <a:srgbClr val="7F7F7F"/>
                </a:solidFill>
              </a:rPr>
              <a:t>, and </a:t>
            </a:r>
            <a:r>
              <a:rPr lang="en-US" dirty="0">
                <a:solidFill>
                  <a:srgbClr val="7F7F7F"/>
                </a:solidFill>
              </a:rPr>
              <a:t>why?</a:t>
            </a:r>
          </a:p>
          <a:p>
            <a:pPr marL="0" indent="0">
              <a:buNone/>
              <a:defRPr/>
            </a:pPr>
            <a:endParaRPr lang="en-US" dirty="0"/>
          </a:p>
        </p:txBody>
      </p:sp>
      <p:sp>
        <p:nvSpPr>
          <p:cNvPr id="5"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b="1"/>
            </a:lvl1pPr>
          </a:lstStyle>
          <a:p>
            <a:r>
              <a:rPr lang="en-US" sz="800" dirty="0" smtClean="0">
                <a:latin typeface="Arial"/>
                <a:cs typeface="Arial"/>
              </a:rPr>
              <a:t>HBR Tools: SWOT Analysis</a:t>
            </a:r>
            <a:endParaRPr lang="en-US" sz="800" dirty="0">
              <a:latin typeface="Arial"/>
              <a:cs typeface="Arial"/>
            </a:endParaRPr>
          </a:p>
        </p:txBody>
      </p:sp>
      <p:sp>
        <p:nvSpPr>
          <p:cNvPr id="6" name="Footer Placeholder 3"/>
          <p:cNvSpPr>
            <a:spLocks noGrp="1"/>
          </p:cNvSpPr>
          <p:nvPr>
            <p:ph type="ftr" sz="quarter" idx="4"/>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7" name="Slide Number Placeholder 4"/>
          <p:cNvSpPr>
            <a:spLocks noGrp="1"/>
          </p:cNvSpPr>
          <p:nvPr>
            <p:ph type="sldNum" sz="quarter" idx="5"/>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8</a:t>
            </a:fld>
            <a:endParaRPr lang="en-US" sz="800" dirty="0">
              <a:latin typeface="Arial"/>
              <a:cs typeface="Arial"/>
            </a:endParaRPr>
          </a:p>
        </p:txBody>
      </p:sp>
    </p:spTree>
    <p:extLst>
      <p:ext uri="{BB962C8B-B14F-4D97-AF65-F5344CB8AC3E}">
        <p14:creationId xmlns:p14="http://schemas.microsoft.com/office/powerpoint/2010/main" val="3015056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Threats are the potential events or forces outside of our control that negatively affect our company. </a:t>
            </a:r>
          </a:p>
          <a:p>
            <a:pPr>
              <a:defRPr/>
            </a:pPr>
            <a:r>
              <a:rPr lang="en-US" dirty="0"/>
              <a:t>These include broad-reaching changes (such as shifts in demographics) and more-narrow events (such as the entrance of a new competitor). </a:t>
            </a:r>
          </a:p>
          <a:p>
            <a:pPr marL="0" indent="0">
              <a:buNone/>
              <a:defRPr/>
            </a:pPr>
            <a:endParaRPr lang="en-US" dirty="0">
              <a:solidFill>
                <a:srgbClr val="7F7F7F"/>
              </a:solidFill>
            </a:endParaRPr>
          </a:p>
          <a:p>
            <a:pPr marL="0" indent="0">
              <a:buNone/>
            </a:pPr>
            <a:r>
              <a:rPr lang="en-US" b="1" dirty="0" smtClean="0">
                <a:solidFill>
                  <a:srgbClr val="7F7F7F"/>
                </a:solidFill>
              </a:rPr>
              <a:t>Note </a:t>
            </a:r>
            <a:r>
              <a:rPr lang="en-US" b="1" dirty="0">
                <a:solidFill>
                  <a:srgbClr val="7F7F7F"/>
                </a:solidFill>
              </a:rPr>
              <a:t>to facilitator: </a:t>
            </a:r>
            <a:r>
              <a:rPr lang="en-US" dirty="0">
                <a:solidFill>
                  <a:srgbClr val="7F7F7F"/>
                </a:solidFill>
              </a:rPr>
              <a:t>Use the following questions to generate </a:t>
            </a:r>
            <a:r>
              <a:rPr lang="en-US" dirty="0" smtClean="0">
                <a:solidFill>
                  <a:srgbClr val="7F7F7F"/>
                </a:solidFill>
              </a:rPr>
              <a:t>ideas:</a:t>
            </a:r>
            <a:endParaRPr lang="en-US" b="1" i="1" dirty="0">
              <a:solidFill>
                <a:srgbClr val="7F7F7F"/>
              </a:solidFill>
            </a:endParaRPr>
          </a:p>
          <a:p>
            <a:r>
              <a:rPr lang="en-US" dirty="0" smtClean="0">
                <a:solidFill>
                  <a:srgbClr val="7F7F7F"/>
                </a:solidFill>
              </a:rPr>
              <a:t>What are our </a:t>
            </a:r>
            <a:r>
              <a:rPr lang="en-US" b="1" dirty="0" smtClean="0">
                <a:solidFill>
                  <a:srgbClr val="7F7F7F"/>
                </a:solidFill>
              </a:rPr>
              <a:t>competitors</a:t>
            </a:r>
            <a:r>
              <a:rPr lang="en-US" dirty="0" smtClean="0">
                <a:solidFill>
                  <a:srgbClr val="7F7F7F"/>
                </a:solidFill>
              </a:rPr>
              <a:t> doing to attract our customers? </a:t>
            </a:r>
          </a:p>
          <a:p>
            <a:r>
              <a:rPr lang="en-US" dirty="0" smtClean="0">
                <a:solidFill>
                  <a:srgbClr val="7F7F7F"/>
                </a:solidFill>
              </a:rPr>
              <a:t>What </a:t>
            </a:r>
            <a:r>
              <a:rPr lang="en-US" b="1" dirty="0" smtClean="0">
                <a:solidFill>
                  <a:srgbClr val="7F7F7F"/>
                </a:solidFill>
              </a:rPr>
              <a:t>new</a:t>
            </a:r>
            <a:r>
              <a:rPr lang="en-US" dirty="0" smtClean="0">
                <a:solidFill>
                  <a:srgbClr val="7F7F7F"/>
                </a:solidFill>
              </a:rPr>
              <a:t> </a:t>
            </a:r>
            <a:r>
              <a:rPr lang="en-US" b="1" dirty="0" smtClean="0">
                <a:solidFill>
                  <a:srgbClr val="7F7F7F"/>
                </a:solidFill>
              </a:rPr>
              <a:t>industry</a:t>
            </a:r>
            <a:r>
              <a:rPr lang="en-US" dirty="0" smtClean="0">
                <a:solidFill>
                  <a:srgbClr val="7F7F7F"/>
                </a:solidFill>
              </a:rPr>
              <a:t> </a:t>
            </a:r>
            <a:r>
              <a:rPr lang="en-US" b="1" dirty="0" smtClean="0">
                <a:solidFill>
                  <a:srgbClr val="7F7F7F"/>
                </a:solidFill>
              </a:rPr>
              <a:t>regulations</a:t>
            </a:r>
            <a:r>
              <a:rPr lang="en-US" dirty="0" smtClean="0">
                <a:solidFill>
                  <a:srgbClr val="7F7F7F"/>
                </a:solidFill>
              </a:rPr>
              <a:t> affect us?</a:t>
            </a:r>
          </a:p>
          <a:p>
            <a:r>
              <a:rPr lang="en-US" dirty="0" smtClean="0">
                <a:solidFill>
                  <a:srgbClr val="7F7F7F"/>
                </a:solidFill>
              </a:rPr>
              <a:t>Which </a:t>
            </a:r>
            <a:r>
              <a:rPr lang="en-US" b="1" dirty="0" smtClean="0">
                <a:solidFill>
                  <a:srgbClr val="7F7F7F"/>
                </a:solidFill>
              </a:rPr>
              <a:t>new competitors </a:t>
            </a:r>
            <a:r>
              <a:rPr lang="en-US" dirty="0" smtClean="0">
                <a:solidFill>
                  <a:srgbClr val="7F7F7F"/>
                </a:solidFill>
              </a:rPr>
              <a:t>should we be watching out for?</a:t>
            </a:r>
          </a:p>
          <a:p>
            <a:r>
              <a:rPr lang="en-US" dirty="0" smtClean="0">
                <a:solidFill>
                  <a:srgbClr val="7F7F7F"/>
                </a:solidFill>
              </a:rPr>
              <a:t>Which </a:t>
            </a:r>
            <a:r>
              <a:rPr lang="en-US" b="1" dirty="0" smtClean="0">
                <a:solidFill>
                  <a:srgbClr val="7F7F7F"/>
                </a:solidFill>
              </a:rPr>
              <a:t>customer demands </a:t>
            </a:r>
            <a:r>
              <a:rPr lang="en-US" dirty="0" smtClean="0">
                <a:solidFill>
                  <a:srgbClr val="7F7F7F"/>
                </a:solidFill>
              </a:rPr>
              <a:t>are forcing changes in our products or services?</a:t>
            </a:r>
          </a:p>
          <a:p>
            <a:r>
              <a:rPr lang="en-US" dirty="0" smtClean="0">
                <a:solidFill>
                  <a:srgbClr val="7F7F7F"/>
                </a:solidFill>
              </a:rPr>
              <a:t>Which </a:t>
            </a:r>
            <a:r>
              <a:rPr lang="en-US" b="1" dirty="0" smtClean="0">
                <a:solidFill>
                  <a:srgbClr val="7F7F7F"/>
                </a:solidFill>
              </a:rPr>
              <a:t>new technologies </a:t>
            </a:r>
            <a:r>
              <a:rPr lang="en-US" dirty="0" smtClean="0">
                <a:solidFill>
                  <a:srgbClr val="7F7F7F"/>
                </a:solidFill>
              </a:rPr>
              <a:t>might threaten our market position?</a:t>
            </a:r>
          </a:p>
          <a:p>
            <a:pPr marL="0" indent="0">
              <a:buNone/>
              <a:defRPr/>
            </a:pPr>
            <a:endParaRPr lang="en-US" dirty="0">
              <a:solidFill>
                <a:srgbClr val="7F7F7F"/>
              </a:solidFill>
            </a:endParaRPr>
          </a:p>
          <a:p>
            <a:endParaRPr lang="en-US" dirty="0" smtClean="0">
              <a:solidFill>
                <a:srgbClr val="7F7F7F"/>
              </a:solidFill>
            </a:endParaRPr>
          </a:p>
          <a:p>
            <a:endParaRPr lang="en-US" dirty="0"/>
          </a:p>
        </p:txBody>
      </p:sp>
      <p:sp>
        <p:nvSpPr>
          <p:cNvPr id="5" name="Header Placeholder 1"/>
          <p:cNvSpPr>
            <a:spLocks noGrp="1"/>
          </p:cNvSpPr>
          <p:nvPr>
            <p:ph type="hdr" sz="quarter"/>
          </p:nvPr>
        </p:nvSpPr>
        <p:spPr>
          <a:xfrm>
            <a:off x="455444" y="192689"/>
            <a:ext cx="2971800" cy="457200"/>
          </a:xfrm>
          <a:prstGeom prst="rect">
            <a:avLst/>
          </a:prstGeom>
        </p:spPr>
        <p:txBody>
          <a:bodyPr vert="horz" lIns="91440" tIns="45720" rIns="91440" bIns="45720" rtlCol="0"/>
          <a:lstStyle>
            <a:lvl1pPr algn="l">
              <a:defRPr sz="1200" b="1"/>
            </a:lvl1pPr>
          </a:lstStyle>
          <a:p>
            <a:r>
              <a:rPr lang="en-US" sz="800" dirty="0" smtClean="0">
                <a:latin typeface="Arial"/>
                <a:cs typeface="Arial"/>
              </a:rPr>
              <a:t>HBR Tools: SWOT Analysis</a:t>
            </a:r>
            <a:endParaRPr lang="en-US" sz="800" dirty="0">
              <a:latin typeface="Arial"/>
              <a:cs typeface="Arial"/>
            </a:endParaRPr>
          </a:p>
        </p:txBody>
      </p:sp>
      <p:sp>
        <p:nvSpPr>
          <p:cNvPr id="6" name="Footer Placeholder 3"/>
          <p:cNvSpPr>
            <a:spLocks noGrp="1"/>
          </p:cNvSpPr>
          <p:nvPr>
            <p:ph type="ftr" sz="quarter" idx="4"/>
          </p:nvPr>
        </p:nvSpPr>
        <p:spPr>
          <a:xfrm>
            <a:off x="455444" y="8456613"/>
            <a:ext cx="2971800" cy="457200"/>
          </a:xfrm>
          <a:prstGeom prst="rect">
            <a:avLst/>
          </a:prstGeom>
        </p:spPr>
        <p:txBody>
          <a:bodyPr vert="horz" lIns="91440" tIns="45720" rIns="91440" bIns="45720" rtlCol="0" anchor="b"/>
          <a:lstStyle>
            <a:lvl1pPr algn="l">
              <a:defRPr sz="1200"/>
            </a:lvl1pPr>
          </a:lstStyle>
          <a:p>
            <a:r>
              <a:rPr lang="en-US" sz="800" dirty="0" smtClean="0">
                <a:latin typeface="Arial"/>
                <a:cs typeface="Arial"/>
              </a:rPr>
              <a:t>Harvard Business Review</a:t>
            </a:r>
            <a:endParaRPr lang="en-US" sz="800" dirty="0">
              <a:latin typeface="Arial"/>
              <a:cs typeface="Arial"/>
            </a:endParaRPr>
          </a:p>
        </p:txBody>
      </p:sp>
      <p:sp>
        <p:nvSpPr>
          <p:cNvPr id="7" name="Slide Number Placeholder 4"/>
          <p:cNvSpPr>
            <a:spLocks noGrp="1"/>
          </p:cNvSpPr>
          <p:nvPr>
            <p:ph type="sldNum" sz="quarter" idx="5"/>
          </p:nvPr>
        </p:nvSpPr>
        <p:spPr>
          <a:xfrm>
            <a:off x="3427244" y="8456613"/>
            <a:ext cx="2971800" cy="457200"/>
          </a:xfrm>
          <a:prstGeom prst="rect">
            <a:avLst/>
          </a:prstGeom>
        </p:spPr>
        <p:txBody>
          <a:bodyPr vert="horz" lIns="91440" tIns="45720" rIns="91440" bIns="45720" rtlCol="0" anchor="b"/>
          <a:lstStyle>
            <a:lvl1pPr algn="r">
              <a:defRPr sz="1200"/>
            </a:lvl1pPr>
          </a:lstStyle>
          <a:p>
            <a:fld id="{33CA6C8B-3B6A-A14C-A5D4-6DFA33AAA0A2}" type="slidenum">
              <a:rPr lang="en-US" sz="800" smtClean="0">
                <a:latin typeface="Arial"/>
                <a:cs typeface="Arial"/>
              </a:rPr>
              <a:t>9</a:t>
            </a:fld>
            <a:endParaRPr lang="en-US" sz="800" dirty="0">
              <a:latin typeface="Arial"/>
              <a:cs typeface="Arial"/>
            </a:endParaRPr>
          </a:p>
        </p:txBody>
      </p:sp>
    </p:spTree>
    <p:extLst>
      <p:ext uri="{BB962C8B-B14F-4D97-AF65-F5344CB8AC3E}">
        <p14:creationId xmlns:p14="http://schemas.microsoft.com/office/powerpoint/2010/main" val="3714062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229601" cy="790575"/>
          </a:xfrm>
        </p:spPr>
        <p:txBody>
          <a:body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
        <p:nvSpPr>
          <p:cNvPr id="4" name="Content Placeholder 2"/>
          <p:cNvSpPr>
            <a:spLocks noGrp="1"/>
          </p:cNvSpPr>
          <p:nvPr>
            <p:ph idx="1"/>
          </p:nvPr>
        </p:nvSpPr>
        <p:spPr>
          <a:xfrm>
            <a:off x="457199" y="1625348"/>
            <a:ext cx="8229601" cy="4031840"/>
          </a:xfrm>
          <a:prstGeom prst="rect">
            <a:avLst/>
          </a:prstGeom>
        </p:spPr>
        <p:txBody>
          <a:bodyPr/>
          <a:lstStyle>
            <a:lvl1pPr marL="342900" indent="-342900">
              <a:lnSpc>
                <a:spcPct val="100000"/>
              </a:lnSpc>
              <a:buFont typeface="Wingdings" charset="2"/>
              <a:buChar char="§"/>
              <a:defRPr sz="2000" b="0">
                <a:solidFill>
                  <a:schemeClr val="tx1"/>
                </a:solidFill>
              </a:defRPr>
            </a:lvl1pPr>
          </a:lstStyle>
          <a:p>
            <a:pPr lvl="0"/>
            <a:r>
              <a:rPr lang="en-US" dirty="0" smtClean="0"/>
              <a:t>Click to edit Master text styles</a:t>
            </a:r>
          </a:p>
        </p:txBody>
      </p:sp>
    </p:spTree>
    <p:extLst>
      <p:ext uri="{BB962C8B-B14F-4D97-AF65-F5344CB8AC3E}">
        <p14:creationId xmlns:p14="http://schemas.microsoft.com/office/powerpoint/2010/main" val="3323201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30568393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393839302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03304182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421105458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90211117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43741431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096161176"/>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3062222510"/>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
        <p:nvSpPr>
          <p:cNvPr id="4" name="Content Placeholder 2"/>
          <p:cNvSpPr>
            <a:spLocks noGrp="1"/>
          </p:cNvSpPr>
          <p:nvPr>
            <p:ph idx="1"/>
          </p:nvPr>
        </p:nvSpPr>
        <p:spPr>
          <a:xfrm>
            <a:off x="457199" y="1625348"/>
            <a:ext cx="8229601" cy="4031840"/>
          </a:xfrm>
          <a:prstGeom prst="rect">
            <a:avLst/>
          </a:prstGeom>
        </p:spPr>
        <p:txBody>
          <a:bodyPr/>
          <a:lstStyle>
            <a:lvl1pPr>
              <a:lnSpc>
                <a:spcPct val="100000"/>
              </a:lnSpc>
              <a:defRPr sz="3200" b="0">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33232016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 slug option1 all caps">
    <p:spTree>
      <p:nvGrpSpPr>
        <p:cNvPr id="1" name=""/>
        <p:cNvGrpSpPr/>
        <p:nvPr/>
      </p:nvGrpSpPr>
      <p:grpSpPr>
        <a:xfrm>
          <a:off x="0" y="0"/>
          <a:ext cx="0" cy="0"/>
          <a:chOff x="0" y="0"/>
          <a:chExt cx="0" cy="0"/>
        </a:xfrm>
      </p:grpSpPr>
      <p:sp>
        <p:nvSpPr>
          <p:cNvPr id="2" name="Title 1"/>
          <p:cNvSpPr>
            <a:spLocks noGrp="1"/>
          </p:cNvSpPr>
          <p:nvPr>
            <p:ph type="title"/>
          </p:nvPr>
        </p:nvSpPr>
        <p:spPr>
          <a:xfrm>
            <a:off x="457199" y="977790"/>
            <a:ext cx="5048865" cy="1228028"/>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199" y="1961286"/>
            <a:ext cx="8229601" cy="4031840"/>
          </a:xfrm>
          <a:prstGeom prst="rect">
            <a:avLst/>
          </a:prstGeom>
        </p:spPr>
        <p:txBody>
          <a:bodyPr/>
          <a:lstStyle>
            <a:lvl1pPr>
              <a:defRPr sz="3200" b="0"/>
            </a:lvl1pPr>
          </a:lstStyle>
          <a:p>
            <a:pPr lvl="0"/>
            <a:r>
              <a:rPr lang="en-US" smtClean="0"/>
              <a:t>Click to edit Master text styles</a:t>
            </a:r>
          </a:p>
        </p:txBody>
      </p:sp>
      <p:sp>
        <p:nvSpPr>
          <p:cNvPr id="5" name="Slide Number Placeholder 5"/>
          <p:cNvSpPr>
            <a:spLocks noGrp="1"/>
          </p:cNvSpPr>
          <p:nvPr>
            <p:ph type="sldNum" sz="quarter" idx="4"/>
          </p:nvPr>
        </p:nvSpPr>
        <p:spPr>
          <a:xfrm>
            <a:off x="6863649" y="6342238"/>
            <a:ext cx="21336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
        <p:nvSpPr>
          <p:cNvPr id="8" name="Text Placeholder 7"/>
          <p:cNvSpPr>
            <a:spLocks noGrp="1"/>
          </p:cNvSpPr>
          <p:nvPr>
            <p:ph type="body" sz="quarter" idx="10" hasCustomPrompt="1"/>
          </p:nvPr>
        </p:nvSpPr>
        <p:spPr>
          <a:xfrm>
            <a:off x="454538" y="690731"/>
            <a:ext cx="5067914" cy="443014"/>
          </a:xfrm>
          <a:prstGeom prst="rect">
            <a:avLst/>
          </a:prstGeom>
        </p:spPr>
        <p:txBody>
          <a:bodyPr vert="horz"/>
          <a:lstStyle>
            <a:lvl1pPr>
              <a:defRPr sz="1600">
                <a:solidFill>
                  <a:schemeClr val="tx2"/>
                </a:solidFill>
                <a:latin typeface="Arial Black"/>
                <a:cs typeface="Arial Black"/>
              </a:defRPr>
            </a:lvl1pPr>
          </a:lstStyle>
          <a:p>
            <a:pPr lvl="0"/>
            <a:r>
              <a:rPr lang="en-US" dirty="0" smtClean="0"/>
              <a:t>CLICK TO EDIT MASTER TEXT STYLES</a:t>
            </a:r>
          </a:p>
        </p:txBody>
      </p:sp>
    </p:spTree>
    <p:extLst>
      <p:ext uri="{BB962C8B-B14F-4D97-AF65-F5344CB8AC3E}">
        <p14:creationId xmlns:p14="http://schemas.microsoft.com/office/powerpoint/2010/main" val="2934755136"/>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tem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199" y="2768752"/>
            <a:ext cx="7572376" cy="1228028"/>
          </a:xfrm>
        </p:spPr>
        <p:txBody>
          <a:bodyPr/>
          <a:lstStyle>
            <a:lvl1pPr>
              <a:defRPr sz="4400" spc="-150"/>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fld id="{DD3FF57B-5F25-B54A-A918-FB50C2689073}" type="slidenum">
              <a:rPr lang="en-US" smtClean="0"/>
              <a:pPr/>
              <a:t>‹#›</a:t>
            </a:fld>
            <a:endParaRPr lang="en-US" dirty="0"/>
          </a:p>
        </p:txBody>
      </p:sp>
    </p:spTree>
    <p:extLst>
      <p:ext uri="{BB962C8B-B14F-4D97-AF65-F5344CB8AC3E}">
        <p14:creationId xmlns:p14="http://schemas.microsoft.com/office/powerpoint/2010/main" val="29494206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 + slug option2">
    <p:spTree>
      <p:nvGrpSpPr>
        <p:cNvPr id="1" name=""/>
        <p:cNvGrpSpPr/>
        <p:nvPr/>
      </p:nvGrpSpPr>
      <p:grpSpPr>
        <a:xfrm>
          <a:off x="0" y="0"/>
          <a:ext cx="0" cy="0"/>
          <a:chOff x="0" y="0"/>
          <a:chExt cx="0" cy="0"/>
        </a:xfrm>
      </p:grpSpPr>
      <p:sp>
        <p:nvSpPr>
          <p:cNvPr id="5" name="Rectangle 4"/>
          <p:cNvSpPr/>
          <p:nvPr userDrawn="1"/>
        </p:nvSpPr>
        <p:spPr>
          <a:xfrm>
            <a:off x="228600" y="6184900"/>
            <a:ext cx="8699500" cy="67310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smtClean="0">
              <a:solidFill>
                <a:srgbClr val="1F497D"/>
              </a:solidFill>
              <a:latin typeface="Calibri"/>
            </a:endParaRPr>
          </a:p>
        </p:txBody>
      </p:sp>
      <p:sp>
        <p:nvSpPr>
          <p:cNvPr id="3" name="Title 1"/>
          <p:cNvSpPr>
            <a:spLocks noGrp="1"/>
          </p:cNvSpPr>
          <p:nvPr>
            <p:ph type="title"/>
          </p:nvPr>
        </p:nvSpPr>
        <p:spPr>
          <a:xfrm>
            <a:off x="457199" y="997474"/>
            <a:ext cx="5048865" cy="1228028"/>
          </a:xfrm>
        </p:spPr>
        <p:txBody>
          <a:bodyPr/>
          <a:lstStyle/>
          <a:p>
            <a:r>
              <a:rPr lang="en-US" smtClean="0"/>
              <a:t>Click to edit Master title style</a:t>
            </a:r>
            <a:endParaRPr lang="en-US" dirty="0"/>
          </a:p>
        </p:txBody>
      </p:sp>
      <p:sp>
        <p:nvSpPr>
          <p:cNvPr id="4" name="Content Placeholder 2"/>
          <p:cNvSpPr>
            <a:spLocks noGrp="1"/>
          </p:cNvSpPr>
          <p:nvPr>
            <p:ph idx="1"/>
          </p:nvPr>
        </p:nvSpPr>
        <p:spPr>
          <a:xfrm>
            <a:off x="457199" y="2062910"/>
            <a:ext cx="8229601" cy="4031840"/>
          </a:xfrm>
          <a:prstGeom prst="rect">
            <a:avLst/>
          </a:prstGeom>
        </p:spPr>
        <p:txBody>
          <a:bodyPr/>
          <a:lstStyle>
            <a:lvl1pPr>
              <a:defRPr sz="3200" b="0"/>
            </a:lvl1pPr>
          </a:lstStyle>
          <a:p>
            <a:pPr lvl="0"/>
            <a:r>
              <a:rPr lang="en-US" smtClean="0"/>
              <a:t>Click to edit Master text styles</a:t>
            </a:r>
          </a:p>
        </p:txBody>
      </p:sp>
      <p:sp>
        <p:nvSpPr>
          <p:cNvPr id="6" name="Text Placeholder 7"/>
          <p:cNvSpPr>
            <a:spLocks noGrp="1"/>
          </p:cNvSpPr>
          <p:nvPr>
            <p:ph type="body" sz="quarter" idx="10"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smtClean="0"/>
              <a:t>Click To Edit Master Text Styles</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4505" y="6411969"/>
            <a:ext cx="8242290" cy="231661"/>
          </a:xfrm>
          <a:prstGeom prst="rect">
            <a:avLst/>
          </a:prstGeom>
        </p:spPr>
      </p:pic>
      <p:sp>
        <p:nvSpPr>
          <p:cNvPr id="14" name="Slide Number Placeholder 5"/>
          <p:cNvSpPr>
            <a:spLocks noGrp="1"/>
          </p:cNvSpPr>
          <p:nvPr>
            <p:ph type="sldNum" sz="quarter" idx="4"/>
          </p:nvPr>
        </p:nvSpPr>
        <p:spPr>
          <a:xfrm>
            <a:off x="8545871" y="6342238"/>
            <a:ext cx="451378"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37106056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xample">
    <p:spTree>
      <p:nvGrpSpPr>
        <p:cNvPr id="1" name=""/>
        <p:cNvGrpSpPr/>
        <p:nvPr/>
      </p:nvGrpSpPr>
      <p:grpSpPr>
        <a:xfrm>
          <a:off x="0" y="0"/>
          <a:ext cx="0" cy="0"/>
          <a:chOff x="0" y="0"/>
          <a:chExt cx="0" cy="0"/>
        </a:xfrm>
      </p:grpSpPr>
      <p:sp>
        <p:nvSpPr>
          <p:cNvPr id="11" name="Rectangle 10"/>
          <p:cNvSpPr/>
          <p:nvPr userDrawn="1"/>
        </p:nvSpPr>
        <p:spPr>
          <a:xfrm>
            <a:off x="457200" y="2222500"/>
            <a:ext cx="8225286" cy="39624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endParaRPr lang="en-US" b="1" dirty="0" smtClean="0">
              <a:solidFill>
                <a:srgbClr val="1F497D"/>
              </a:solidFill>
              <a:latin typeface="Calibri"/>
            </a:endParaRPr>
          </a:p>
        </p:txBody>
      </p:sp>
      <p:sp>
        <p:nvSpPr>
          <p:cNvPr id="8" name="Slide Number Placeholder 5"/>
          <p:cNvSpPr>
            <a:spLocks noGrp="1"/>
          </p:cNvSpPr>
          <p:nvPr>
            <p:ph type="sldNum" sz="quarter" idx="4"/>
          </p:nvPr>
        </p:nvSpPr>
        <p:spPr>
          <a:xfrm>
            <a:off x="6863649" y="6342238"/>
            <a:ext cx="21336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
        <p:nvSpPr>
          <p:cNvPr id="9" name="Title Placeholder 1"/>
          <p:cNvSpPr>
            <a:spLocks noGrp="1"/>
          </p:cNvSpPr>
          <p:nvPr>
            <p:ph type="title"/>
          </p:nvPr>
        </p:nvSpPr>
        <p:spPr>
          <a:xfrm>
            <a:off x="457199" y="685800"/>
            <a:ext cx="5048865" cy="1228028"/>
          </a:xfrm>
          <a:prstGeom prst="rect">
            <a:avLst/>
          </a:prstGeom>
        </p:spPr>
        <p:txBody>
          <a:bodyPr vert="horz" wrap="square" lIns="91440" tIns="0" rIns="91440" bIns="0" rtlCol="0" anchor="t">
            <a:noAutofit/>
          </a:bodyPr>
          <a:lstStyle/>
          <a:p>
            <a:r>
              <a:rPr lang="en-US" smtClean="0"/>
              <a:t>Click to edit Master title style</a:t>
            </a:r>
            <a:endParaRPr lang="en-US" dirty="0"/>
          </a:p>
        </p:txBody>
      </p:sp>
      <p:sp>
        <p:nvSpPr>
          <p:cNvPr id="4" name="Text Placeholder 3"/>
          <p:cNvSpPr>
            <a:spLocks noGrp="1"/>
          </p:cNvSpPr>
          <p:nvPr>
            <p:ph type="body" sz="quarter" idx="11"/>
          </p:nvPr>
        </p:nvSpPr>
        <p:spPr>
          <a:xfrm>
            <a:off x="639811" y="2415245"/>
            <a:ext cx="5665788" cy="2951163"/>
          </a:xfrm>
          <a:prstGeom prst="rect">
            <a:avLst/>
          </a:prstGeom>
        </p:spPr>
        <p:txBody>
          <a:bodyPr vert="horz"/>
          <a:lstStyle>
            <a:lvl1pPr>
              <a:defRPr sz="1600">
                <a:solidFill>
                  <a:srgbClr val="FFFFFF"/>
                </a:solidFill>
                <a:latin typeface="Arial Black"/>
                <a:cs typeface="Arial Black"/>
              </a:defRPr>
            </a:lvl1pPr>
            <a:lvl2pPr>
              <a:defRPr sz="1800">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a:p>
            <a:pPr lvl="1"/>
            <a:r>
              <a:rPr lang="en-US" smtClean="0"/>
              <a:t>Second level</a:t>
            </a:r>
          </a:p>
        </p:txBody>
      </p:sp>
      <p:pic>
        <p:nvPicPr>
          <p:cNvPr id="5" name="Picture 4" descr="examp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Tree>
    <p:extLst>
      <p:ext uri="{BB962C8B-B14F-4D97-AF65-F5344CB8AC3E}">
        <p14:creationId xmlns:p14="http://schemas.microsoft.com/office/powerpoint/2010/main" val="2508027555"/>
      </p:ext>
    </p:extLst>
  </p:cSld>
  <p:clrMapOvr>
    <a:masterClrMapping/>
  </p:clrMapOvr>
  <p:timing>
    <p:tnLst>
      <p:par>
        <p:cTn xmlns:p14="http://schemas.microsoft.com/office/powerpoint/2010/mai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xample + slug 1 all cap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
        <p:nvSpPr>
          <p:cNvPr id="4" name="Rectangle 3"/>
          <p:cNvSpPr/>
          <p:nvPr userDrawn="1"/>
        </p:nvSpPr>
        <p:spPr>
          <a:xfrm>
            <a:off x="457200" y="2222500"/>
            <a:ext cx="8225286" cy="39624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r>
              <a:rPr lang="en-US" dirty="0" smtClean="0">
                <a:solidFill>
                  <a:srgbClr val="000000"/>
                </a:solidFill>
                <a:latin typeface="Lucida Grande"/>
                <a:ea typeface="Lucida Grande"/>
                <a:cs typeface="Lucida Grande"/>
              </a:rPr>
              <a:t>Custom Layout</a:t>
            </a:r>
            <a:endParaRPr lang="en-US" b="1" dirty="0" smtClean="0">
              <a:solidFill>
                <a:srgbClr val="1F497D"/>
              </a:solidFill>
              <a:latin typeface="Calibri"/>
            </a:endParaRPr>
          </a:p>
        </p:txBody>
      </p:sp>
      <p:sp>
        <p:nvSpPr>
          <p:cNvPr id="6" name="Slide Number Placeholder 5"/>
          <p:cNvSpPr txBox="1">
            <a:spLocks/>
          </p:cNvSpPr>
          <p:nvPr userDrawn="1"/>
        </p:nvSpPr>
        <p:spPr>
          <a:xfrm>
            <a:off x="6863649" y="6342238"/>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
        <p:nvSpPr>
          <p:cNvPr id="8" name="Text Placeholder 3"/>
          <p:cNvSpPr>
            <a:spLocks noGrp="1"/>
          </p:cNvSpPr>
          <p:nvPr>
            <p:ph type="body" sz="quarter" idx="12"/>
          </p:nvPr>
        </p:nvSpPr>
        <p:spPr>
          <a:xfrm>
            <a:off x="639811" y="2415245"/>
            <a:ext cx="5665788" cy="2951163"/>
          </a:xfrm>
          <a:prstGeom prst="rect">
            <a:avLst/>
          </a:prstGeom>
        </p:spPr>
        <p:txBody>
          <a:bodyPr vert="horz"/>
          <a:lstStyle>
            <a:lvl1pPr>
              <a:defRPr sz="1600">
                <a:solidFill>
                  <a:srgbClr val="FFFFFF"/>
                </a:solidFill>
                <a:latin typeface="Arial Black"/>
                <a:cs typeface="Arial Black"/>
              </a:defRPr>
            </a:lvl1pPr>
            <a:lvl2pPr>
              <a:defRPr sz="1800">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a:p>
            <a:pPr lvl="1"/>
            <a:r>
              <a:rPr lang="en-US" smtClean="0"/>
              <a:t>Second level</a:t>
            </a:r>
          </a:p>
        </p:txBody>
      </p:sp>
      <p:sp>
        <p:nvSpPr>
          <p:cNvPr id="9" name="Title 1"/>
          <p:cNvSpPr>
            <a:spLocks noGrp="1"/>
          </p:cNvSpPr>
          <p:nvPr>
            <p:ph type="title"/>
          </p:nvPr>
        </p:nvSpPr>
        <p:spPr>
          <a:xfrm>
            <a:off x="457199" y="977790"/>
            <a:ext cx="5048865" cy="1228028"/>
          </a:xfrm>
        </p:spPr>
        <p:txBody>
          <a:bodyPr/>
          <a:lstStyle/>
          <a:p>
            <a:r>
              <a:rPr lang="en-US" smtClean="0"/>
              <a:t>Click to edit Master title style</a:t>
            </a:r>
            <a:endParaRPr lang="en-US" dirty="0"/>
          </a:p>
        </p:txBody>
      </p:sp>
      <p:sp>
        <p:nvSpPr>
          <p:cNvPr id="10" name="Text Placeholder 7"/>
          <p:cNvSpPr>
            <a:spLocks noGrp="1"/>
          </p:cNvSpPr>
          <p:nvPr>
            <p:ph type="body" sz="quarter" idx="13" hasCustomPrompt="1"/>
          </p:nvPr>
        </p:nvSpPr>
        <p:spPr>
          <a:xfrm>
            <a:off x="454538" y="690731"/>
            <a:ext cx="5067914" cy="443014"/>
          </a:xfrm>
          <a:prstGeom prst="rect">
            <a:avLst/>
          </a:prstGeom>
        </p:spPr>
        <p:txBody>
          <a:bodyPr vert="horz"/>
          <a:lstStyle>
            <a:lvl1pPr>
              <a:defRPr sz="1600">
                <a:solidFill>
                  <a:schemeClr val="tx2"/>
                </a:solidFill>
                <a:latin typeface="Arial Black"/>
                <a:cs typeface="Arial Black"/>
              </a:defRPr>
            </a:lvl1pPr>
          </a:lstStyle>
          <a:p>
            <a:pPr lvl="0"/>
            <a:r>
              <a:rPr lang="en-US" dirty="0" smtClean="0"/>
              <a:t>CLICK TO EDIT MASTER TEXT STYLES</a:t>
            </a:r>
          </a:p>
        </p:txBody>
      </p:sp>
      <p:pic>
        <p:nvPicPr>
          <p:cNvPr id="11" name="Picture 10" descr="examp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Tree>
    <p:extLst>
      <p:ext uri="{BB962C8B-B14F-4D97-AF65-F5344CB8AC3E}">
        <p14:creationId xmlns:p14="http://schemas.microsoft.com/office/powerpoint/2010/main" val="28962676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xample + slug option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
        <p:nvSpPr>
          <p:cNvPr id="4" name="Title 1"/>
          <p:cNvSpPr>
            <a:spLocks noGrp="1"/>
          </p:cNvSpPr>
          <p:nvPr>
            <p:ph type="title"/>
          </p:nvPr>
        </p:nvSpPr>
        <p:spPr>
          <a:xfrm>
            <a:off x="457199" y="997474"/>
            <a:ext cx="5048865" cy="1228028"/>
          </a:xfrm>
        </p:spPr>
        <p:txBody>
          <a:bodyPr/>
          <a:lstStyle/>
          <a:p>
            <a:r>
              <a:rPr lang="en-US" smtClean="0"/>
              <a:t>Click to edit Master title style</a:t>
            </a:r>
            <a:endParaRPr lang="en-US" dirty="0"/>
          </a:p>
        </p:txBody>
      </p:sp>
      <p:sp>
        <p:nvSpPr>
          <p:cNvPr id="5" name="Text Placeholder 7"/>
          <p:cNvSpPr>
            <a:spLocks noGrp="1"/>
          </p:cNvSpPr>
          <p:nvPr>
            <p:ph type="body" sz="quarter" idx="11"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smtClean="0"/>
              <a:t>Click To Edit Master Text Styles</a:t>
            </a:r>
          </a:p>
        </p:txBody>
      </p:sp>
      <p:sp>
        <p:nvSpPr>
          <p:cNvPr id="6" name="Rectangle 5"/>
          <p:cNvSpPr/>
          <p:nvPr userDrawn="1"/>
        </p:nvSpPr>
        <p:spPr>
          <a:xfrm>
            <a:off x="457200" y="2222500"/>
            <a:ext cx="8225286" cy="39624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r>
              <a:rPr lang="en-US" dirty="0" smtClean="0">
                <a:solidFill>
                  <a:srgbClr val="000000"/>
                </a:solidFill>
                <a:latin typeface="Lucida Grande"/>
                <a:ea typeface="Lucida Grande"/>
                <a:cs typeface="Lucida Grande"/>
              </a:rPr>
              <a:t>Custom Layout</a:t>
            </a:r>
            <a:endParaRPr lang="en-US" b="1" dirty="0" smtClean="0">
              <a:solidFill>
                <a:srgbClr val="1F497D"/>
              </a:solidFill>
              <a:latin typeface="Calibri"/>
            </a:endParaRPr>
          </a:p>
        </p:txBody>
      </p:sp>
      <p:sp>
        <p:nvSpPr>
          <p:cNvPr id="8" name="Text Placeholder 3"/>
          <p:cNvSpPr>
            <a:spLocks noGrp="1"/>
          </p:cNvSpPr>
          <p:nvPr>
            <p:ph type="body" sz="quarter" idx="13"/>
          </p:nvPr>
        </p:nvSpPr>
        <p:spPr>
          <a:xfrm>
            <a:off x="639811" y="2415245"/>
            <a:ext cx="5665788" cy="2951163"/>
          </a:xfrm>
          <a:prstGeom prst="rect">
            <a:avLst/>
          </a:prstGeom>
        </p:spPr>
        <p:txBody>
          <a:bodyPr vert="horz"/>
          <a:lstStyle>
            <a:lvl1pPr>
              <a:defRPr sz="1600">
                <a:solidFill>
                  <a:srgbClr val="FFFFFF"/>
                </a:solidFill>
                <a:latin typeface="Arial Black"/>
                <a:cs typeface="Arial Black"/>
              </a:defRPr>
            </a:lvl1pPr>
            <a:lvl2pPr>
              <a:defRPr sz="1800">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a:p>
            <a:pPr lvl="1"/>
            <a:r>
              <a:rPr lang="en-US" smtClean="0"/>
              <a:t>Second level</a:t>
            </a:r>
          </a:p>
        </p:txBody>
      </p:sp>
      <p:pic>
        <p:nvPicPr>
          <p:cNvPr id="9" name="Picture 8" descr="examp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Tree>
    <p:extLst>
      <p:ext uri="{BB962C8B-B14F-4D97-AF65-F5344CB8AC3E}">
        <p14:creationId xmlns:p14="http://schemas.microsoft.com/office/powerpoint/2010/main" val="6335803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tatem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808315"/>
            <a:ext cx="7572376" cy="1228028"/>
          </a:xfrm>
        </p:spPr>
        <p:txBody>
          <a:bodyPr/>
          <a:lstStyle>
            <a:lvl1pPr>
              <a:defRPr sz="4400" spc="-150"/>
            </a:lvl1p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
        <p:nvSpPr>
          <p:cNvPr id="7" name="Text Placeholder 6"/>
          <p:cNvSpPr>
            <a:spLocks noGrp="1"/>
          </p:cNvSpPr>
          <p:nvPr>
            <p:ph type="body" sz="quarter" idx="11"/>
          </p:nvPr>
        </p:nvSpPr>
        <p:spPr>
          <a:xfrm>
            <a:off x="450143" y="3183212"/>
            <a:ext cx="7456488" cy="1220787"/>
          </a:xfrm>
          <a:prstGeom prst="rect">
            <a:avLst/>
          </a:prstGeom>
        </p:spPr>
        <p:txBody>
          <a:bodyPr vert="horz"/>
          <a:lstStyle>
            <a:lvl1pPr>
              <a:lnSpc>
                <a:spcPct val="100000"/>
              </a:lnSpc>
              <a:spcBef>
                <a:spcPts val="0"/>
              </a:spcBef>
              <a:spcAft>
                <a:spcPts val="0"/>
              </a:spcAft>
              <a:defRPr sz="4400" b="0" spc="-90"/>
            </a:lvl1pPr>
          </a:lstStyle>
          <a:p>
            <a:pPr lvl="0"/>
            <a:r>
              <a:rPr lang="en-US" smtClean="0"/>
              <a:t>Click to edit Master text styles</a:t>
            </a:r>
          </a:p>
        </p:txBody>
      </p:sp>
    </p:spTree>
    <p:extLst>
      <p:ext uri="{BB962C8B-B14F-4D97-AF65-F5344CB8AC3E}">
        <p14:creationId xmlns:p14="http://schemas.microsoft.com/office/powerpoint/2010/main" val="29494206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earn more">
    <p:spTree>
      <p:nvGrpSpPr>
        <p:cNvPr id="1" name=""/>
        <p:cNvGrpSpPr/>
        <p:nvPr/>
      </p:nvGrpSpPr>
      <p:grpSpPr>
        <a:xfrm>
          <a:off x="0" y="0"/>
          <a:ext cx="0" cy="0"/>
          <a:chOff x="0" y="0"/>
          <a:chExt cx="0" cy="0"/>
        </a:xfrm>
      </p:grpSpPr>
      <p:sp>
        <p:nvSpPr>
          <p:cNvPr id="2" name="Title 5"/>
          <p:cNvSpPr>
            <a:spLocks noGrp="1"/>
          </p:cNvSpPr>
          <p:nvPr>
            <p:ph type="title" idx="4294967295" hasCustomPrompt="1"/>
          </p:nvPr>
        </p:nvSpPr>
        <p:spPr>
          <a:xfrm>
            <a:off x="457200" y="3423356"/>
            <a:ext cx="4229100" cy="2536161"/>
          </a:xfrm>
        </p:spPr>
        <p:txBody>
          <a:bodyPr/>
          <a:lstStyle/>
          <a:p>
            <a:r>
              <a:rPr lang="en-US" dirty="0" smtClean="0">
                <a:latin typeface="Arial Black"/>
                <a:cs typeface="Arial Black"/>
              </a:rPr>
              <a:t>Learn More</a:t>
            </a:r>
            <a:endParaRPr lang="en-US" dirty="0">
              <a:latin typeface="Arial Black"/>
              <a:cs typeface="Arial Black"/>
            </a:endParaRPr>
          </a:p>
        </p:txBody>
      </p:sp>
      <p:sp>
        <p:nvSpPr>
          <p:cNvPr id="6" name="Slide Number Placeholder 5"/>
          <p:cNvSpPr>
            <a:spLocks noGrp="1"/>
          </p:cNvSpPr>
          <p:nvPr>
            <p:ph type="sldNum" sz="quarter" idx="4"/>
          </p:nvPr>
        </p:nvSpPr>
        <p:spPr>
          <a:xfrm>
            <a:off x="6863649" y="6342238"/>
            <a:ext cx="21336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
        <p:nvSpPr>
          <p:cNvPr id="9" name="Text Placeholder 8"/>
          <p:cNvSpPr>
            <a:spLocks noGrp="1"/>
          </p:cNvSpPr>
          <p:nvPr>
            <p:ph type="body" sz="quarter" idx="10"/>
          </p:nvPr>
        </p:nvSpPr>
        <p:spPr>
          <a:xfrm>
            <a:off x="4686300" y="639201"/>
            <a:ext cx="3966395" cy="5320316"/>
          </a:xfrm>
          <a:prstGeom prst="rect">
            <a:avLst/>
          </a:prstGeom>
        </p:spPr>
        <p:txBody>
          <a:bodyPr vert="horz"/>
          <a:lstStyle>
            <a:lvl1pPr>
              <a:defRPr sz="1200">
                <a:solidFill>
                  <a:schemeClr val="accent2"/>
                </a:solidFill>
              </a:defRPr>
            </a:lvl1pPr>
            <a:lvl2pPr>
              <a:defRPr sz="1200"/>
            </a:lvl2pPr>
            <a:lvl3pPr>
              <a:defRPr sz="1200"/>
            </a:lvl3pPr>
            <a:lvl4pPr>
              <a:defRPr sz="1200"/>
            </a:lvl4pPr>
            <a:lvl5pPr>
              <a:defRPr sz="1200"/>
            </a:lvl5pPr>
          </a:lstStyle>
          <a:p>
            <a:pPr lvl="0"/>
            <a:r>
              <a:rPr lang="en-US" smtClean="0"/>
              <a:t>Click to edit Master text styles</a:t>
            </a:r>
          </a:p>
        </p:txBody>
      </p:sp>
    </p:spTree>
    <p:extLst>
      <p:ext uri="{BB962C8B-B14F-4D97-AF65-F5344CB8AC3E}">
        <p14:creationId xmlns:p14="http://schemas.microsoft.com/office/powerpoint/2010/main" val="3404559207"/>
      </p:ext>
    </p:extLst>
  </p:cSld>
  <p:clrMapOvr>
    <a:masterClrMapping/>
  </p:clrMapOvr>
  <p:timing>
    <p:tnLst>
      <p:par>
        <p:cTn xmlns:p14="http://schemas.microsoft.com/office/powerpoint/2010/mai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ow to">
    <p:spTree>
      <p:nvGrpSpPr>
        <p:cNvPr id="1" name=""/>
        <p:cNvGrpSpPr/>
        <p:nvPr/>
      </p:nvGrpSpPr>
      <p:grpSpPr>
        <a:xfrm>
          <a:off x="0" y="0"/>
          <a:ext cx="0" cy="0"/>
          <a:chOff x="0" y="0"/>
          <a:chExt cx="0" cy="0"/>
        </a:xfrm>
      </p:grpSpPr>
      <p:sp>
        <p:nvSpPr>
          <p:cNvPr id="8" name="Rectangle 7"/>
          <p:cNvSpPr/>
          <p:nvPr userDrawn="1"/>
        </p:nvSpPr>
        <p:spPr>
          <a:xfrm>
            <a:off x="443345" y="2487504"/>
            <a:ext cx="8243455" cy="3926702"/>
          </a:xfrm>
          <a:prstGeom prst="rect">
            <a:avLst/>
          </a:prstGeom>
          <a:solidFill>
            <a:srgbClr val="FAB21A"/>
          </a:solidFill>
          <a:ln w="9525" cap="flat" cmpd="sng" algn="ctr">
            <a:noFill/>
            <a:prstDash val="solid"/>
          </a:ln>
          <a:effectLst/>
        </p:spPr>
        <p:txBody>
          <a:bodyPr rtlCol="0" anchor="ctr"/>
          <a:lstStyle/>
          <a:p>
            <a:pPr algn="ctr">
              <a:defRPr/>
            </a:pPr>
            <a:r>
              <a:rPr lang="en-US" kern="0" dirty="0" smtClean="0">
                <a:solidFill>
                  <a:prstClr val="white"/>
                </a:solidFill>
                <a:latin typeface="Microsoft New Tai Lue"/>
              </a:rPr>
              <a:t>  </a:t>
            </a:r>
            <a:endParaRPr lang="en-US" kern="0" dirty="0">
              <a:solidFill>
                <a:prstClr val="white"/>
              </a:solidFill>
              <a:latin typeface="Microsoft New Tai Lue"/>
            </a:endParaRPr>
          </a:p>
        </p:txBody>
      </p:sp>
      <p:sp>
        <p:nvSpPr>
          <p:cNvPr id="9" name="Slide Number Placeholder 4"/>
          <p:cNvSpPr>
            <a:spLocks noGrp="1"/>
          </p:cNvSpPr>
          <p:nvPr>
            <p:ph type="sldNum" sz="quarter" idx="4"/>
          </p:nvPr>
        </p:nvSpPr>
        <p:spPr>
          <a:xfrm>
            <a:off x="6863649" y="6342238"/>
            <a:ext cx="2133600" cy="365125"/>
          </a:xfrm>
          <a:prstGeom prst="rect">
            <a:avLst/>
          </a:prstGeom>
        </p:spPr>
        <p:txBody>
          <a:bodyPr/>
          <a:lstStyle/>
          <a:p>
            <a:pPr>
              <a:defRPr/>
            </a:pPr>
            <a:fld id="{DD3FF57B-5F25-B54A-A918-FB50C2689073}" type="slidenum">
              <a:rPr lang="en-US" sz="1800" kern="0" smtClean="0">
                <a:solidFill>
                  <a:sysClr val="windowText" lastClr="000000"/>
                </a:solidFill>
                <a:latin typeface="Calibri"/>
              </a:rPr>
              <a:pPr>
                <a:defRPr/>
              </a:pPr>
              <a:t>‹#›</a:t>
            </a:fld>
            <a:endParaRPr lang="en-US" sz="1800" kern="0" dirty="0">
              <a:solidFill>
                <a:sysClr val="windowText" lastClr="000000"/>
              </a:solidFill>
              <a:latin typeface="Calibri"/>
            </a:endParaRPr>
          </a:p>
        </p:txBody>
      </p:sp>
      <p:pic>
        <p:nvPicPr>
          <p:cNvPr id="10" name="Picture 9" descr="HBR_masthead_rich_bla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6045" y="406401"/>
            <a:ext cx="3271405" cy="1943638"/>
          </a:xfrm>
          <a:prstGeom prst="rect">
            <a:avLst/>
          </a:prstGeom>
        </p:spPr>
      </p:pic>
      <p:sp>
        <p:nvSpPr>
          <p:cNvPr id="11" name="Content Placeholder 3"/>
          <p:cNvSpPr txBox="1">
            <a:spLocks/>
          </p:cNvSpPr>
          <p:nvPr userDrawn="1"/>
        </p:nvSpPr>
        <p:spPr>
          <a:xfrm>
            <a:off x="565974" y="2665957"/>
            <a:ext cx="4199604" cy="3670545"/>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1500" b="0" i="1" kern="1200">
                <a:solidFill>
                  <a:schemeClr val="accent1"/>
                </a:solidFill>
                <a:latin typeface="Corbel" panose="020B0503020204020204" pitchFamily="34" charset="0"/>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500" i="1" kern="1200">
                <a:solidFill>
                  <a:schemeClr val="tx2"/>
                </a:solidFill>
                <a:latin typeface="Corbel" panose="020B0503020204020204" pitchFamily="34" charset="0"/>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kern="1200">
                <a:solidFill>
                  <a:schemeClr val="accent4"/>
                </a:solidFill>
                <a:latin typeface="Microsoft New Tai Lue" panose="020B0502040204020203" pitchFamily="34" charset="0"/>
                <a:ea typeface="+mn-ea"/>
                <a:cs typeface="Microsoft New Tai Lue" panose="020B0502040204020203" pitchFamily="34" charset="0"/>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kern="1200">
                <a:solidFill>
                  <a:schemeClr val="tx2"/>
                </a:solidFill>
                <a:latin typeface="Microsoft New Tai Lue" panose="020B0502040204020203" pitchFamily="34" charset="0"/>
                <a:ea typeface="+mn-ea"/>
                <a:cs typeface="Microsoft New Tai Lue" panose="020B0502040204020203" pitchFamily="34" charset="0"/>
              </a:defRPr>
            </a:lvl4pPr>
            <a:lvl5pPr marL="171450" indent="-171450" algn="l" defTabSz="914400" rtl="0" eaLnBrk="1" latinLnBrk="0" hangingPunct="1">
              <a:lnSpc>
                <a:spcPct val="95000"/>
              </a:lnSpc>
              <a:spcBef>
                <a:spcPts val="0"/>
              </a:spcBef>
              <a:spcAft>
                <a:spcPts val="600"/>
              </a:spcAft>
              <a:buFont typeface="Arial" panose="020B0604020202020204" pitchFamily="34" charset="0"/>
              <a:buChar char="•"/>
              <a:defRPr sz="1100" kern="1200">
                <a:solidFill>
                  <a:schemeClr val="tx2"/>
                </a:solidFill>
                <a:latin typeface="Microsoft New Tai Lue" panose="020B0502040204020203" pitchFamily="34" charset="0"/>
                <a:ea typeface="+mn-ea"/>
                <a:cs typeface="Microsoft New Tai Lue" panose="020B0502040204020203" pitchFamily="34" charset="0"/>
              </a:defRPr>
            </a:lvl5pPr>
            <a:lvl6pPr marL="344488" indent="-173038" algn="l" defTabSz="914400" rtl="0" eaLnBrk="1" latinLnBrk="0" hangingPunct="1">
              <a:lnSpc>
                <a:spcPct val="85000"/>
              </a:lnSpc>
              <a:spcBef>
                <a:spcPct val="20000"/>
              </a:spcBef>
              <a:spcAft>
                <a:spcPts val="600"/>
              </a:spcAft>
              <a:buFont typeface="Arial" panose="020B0604020202020204" pitchFamily="34" charset="0"/>
              <a:buChar char="•"/>
              <a:defRPr sz="1100" kern="1200" baseline="0">
                <a:solidFill>
                  <a:schemeClr val="tx2"/>
                </a:solidFill>
                <a:latin typeface="+mn-lt"/>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i="1" kern="1200" baseline="0">
                <a:solidFill>
                  <a:schemeClr val="bg2"/>
                </a:solidFill>
                <a:latin typeface="Corbel" panose="020B0503020204020204" pitchFamily="34" charset="0"/>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kern="1200">
                <a:solidFill>
                  <a:schemeClr val="bg2"/>
                </a:solidFill>
                <a:latin typeface="Corbel" panose="020B0503020204020204" pitchFamily="34" charset="0"/>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kern="1200">
                <a:solidFill>
                  <a:schemeClr val="bg2"/>
                </a:solidFill>
                <a:latin typeface="Corbel" panose="020B0503020204020204" pitchFamily="34" charset="0"/>
                <a:ea typeface="+mn-ea"/>
                <a:cs typeface="+mn-cs"/>
              </a:defRPr>
            </a:lvl9pPr>
          </a:lstStyle>
          <a:p>
            <a:pPr>
              <a:lnSpc>
                <a:spcPct val="100000"/>
              </a:lnSpc>
              <a:spcBef>
                <a:spcPts val="0"/>
              </a:spcBef>
              <a:spcAft>
                <a:spcPts val="0"/>
              </a:spcAft>
            </a:pPr>
            <a:r>
              <a:rPr lang="en-US" sz="1800" b="1" i="0" dirty="0" smtClean="0">
                <a:solidFill>
                  <a:srgbClr val="000000"/>
                </a:solidFill>
                <a:latin typeface="Arial"/>
              </a:rPr>
              <a:t>HOW TO USE THIS DECK</a:t>
            </a:r>
          </a:p>
          <a:p>
            <a:pPr>
              <a:lnSpc>
                <a:spcPct val="100000"/>
              </a:lnSpc>
              <a:spcBef>
                <a:spcPts val="0"/>
              </a:spcBef>
              <a:spcAft>
                <a:spcPts val="0"/>
              </a:spcAft>
            </a:pPr>
            <a:endParaRPr lang="en-US" b="1" i="0" dirty="0" smtClean="0">
              <a:solidFill>
                <a:srgbClr val="000000"/>
              </a:solidFill>
              <a:latin typeface="Arial"/>
            </a:endParaRPr>
          </a:p>
          <a:p>
            <a:pPr marL="182880" indent="-137160">
              <a:lnSpc>
                <a:spcPct val="100000"/>
              </a:lnSpc>
              <a:spcBef>
                <a:spcPts val="0"/>
              </a:spcBef>
              <a:spcAft>
                <a:spcPts val="0"/>
              </a:spcAft>
              <a:buSzPct val="100000"/>
              <a:buFont typeface="Arial"/>
              <a:buChar char="•"/>
            </a:pPr>
            <a:r>
              <a:rPr lang="en-US" sz="1100" b="1" i="0" dirty="0">
                <a:solidFill>
                  <a:prstClr val="black"/>
                </a:solidFill>
                <a:latin typeface="Arial"/>
                <a:cs typeface="Arial"/>
              </a:rPr>
              <a:t>Use the following slides to present and discuss the ideas in </a:t>
            </a:r>
            <a:r>
              <a:rPr lang="en-US" sz="1100" b="1" i="0" dirty="0" smtClean="0">
                <a:solidFill>
                  <a:prstClr val="black"/>
                </a:solidFill>
                <a:latin typeface="Arial"/>
                <a:cs typeface="Arial"/>
              </a:rPr>
              <a:t>the </a:t>
            </a:r>
            <a:r>
              <a:rPr lang="en-US" sz="1100" b="1" i="0" dirty="0">
                <a:solidFill>
                  <a:prstClr val="black"/>
                </a:solidFill>
                <a:latin typeface="Arial"/>
                <a:cs typeface="Arial"/>
              </a:rPr>
              <a:t>article. </a:t>
            </a:r>
            <a:endParaRPr lang="en-US" sz="1100" b="1" i="0" dirty="0" smtClean="0">
              <a:solidFill>
                <a:prstClr val="black"/>
              </a:solidFill>
              <a:latin typeface="Arial"/>
              <a:cs typeface="Arial"/>
            </a:endParaRPr>
          </a:p>
          <a:p>
            <a:pPr marL="182880" indent="-137160">
              <a:lnSpc>
                <a:spcPct val="100000"/>
              </a:lnSpc>
              <a:spcBef>
                <a:spcPts val="0"/>
              </a:spcBef>
              <a:spcAft>
                <a:spcPts val="0"/>
              </a:spcAft>
              <a:buSzPct val="100000"/>
              <a:buFont typeface="Arial"/>
              <a:buChar char="•"/>
            </a:pPr>
            <a:endParaRPr lang="en-US" sz="1100" b="1" i="0" dirty="0">
              <a:solidFill>
                <a:prstClr val="black"/>
              </a:solidFill>
              <a:latin typeface="Arial"/>
              <a:cs typeface="Arial"/>
            </a:endParaRPr>
          </a:p>
          <a:p>
            <a:pPr marL="182880" indent="-137160">
              <a:lnSpc>
                <a:spcPct val="100000"/>
              </a:lnSpc>
              <a:spcBef>
                <a:spcPts val="0"/>
              </a:spcBef>
              <a:spcAft>
                <a:spcPts val="0"/>
              </a:spcAft>
              <a:buSzPct val="100000"/>
              <a:buFont typeface="Arial"/>
              <a:buChar char="•"/>
            </a:pPr>
            <a:r>
              <a:rPr lang="en-US" sz="1100" b="1" i="0" dirty="0">
                <a:solidFill>
                  <a:prstClr val="black"/>
                </a:solidFill>
                <a:latin typeface="Arial"/>
                <a:cs typeface="Arial"/>
              </a:rPr>
              <a:t>Each slide includes talking points in the notes field. </a:t>
            </a:r>
            <a:endParaRPr lang="en-US" sz="1100" b="1" i="0" dirty="0" smtClean="0">
              <a:solidFill>
                <a:prstClr val="black"/>
              </a:solidFill>
              <a:latin typeface="Arial"/>
              <a:cs typeface="Arial"/>
            </a:endParaRPr>
          </a:p>
          <a:p>
            <a:pPr marL="182880" indent="-137160">
              <a:lnSpc>
                <a:spcPct val="100000"/>
              </a:lnSpc>
              <a:spcBef>
                <a:spcPts val="0"/>
              </a:spcBef>
              <a:spcAft>
                <a:spcPts val="0"/>
              </a:spcAft>
              <a:buSzPct val="100000"/>
              <a:buFont typeface="Arial"/>
              <a:buChar char="•"/>
            </a:pPr>
            <a:endParaRPr lang="en-US" sz="1100" b="1" i="0" dirty="0">
              <a:solidFill>
                <a:prstClr val="black"/>
              </a:solidFill>
              <a:latin typeface="Arial"/>
              <a:cs typeface="Arial"/>
            </a:endParaRPr>
          </a:p>
          <a:p>
            <a:pPr marL="182880" indent="-137160">
              <a:lnSpc>
                <a:spcPct val="100000"/>
              </a:lnSpc>
              <a:spcBef>
                <a:spcPts val="0"/>
              </a:spcBef>
              <a:spcAft>
                <a:spcPts val="0"/>
              </a:spcAft>
              <a:buSzPct val="100000"/>
              <a:buFont typeface="Arial"/>
              <a:buChar char="•"/>
            </a:pPr>
            <a:r>
              <a:rPr lang="en-US" sz="1100" b="1" i="0" dirty="0">
                <a:solidFill>
                  <a:prstClr val="black"/>
                </a:solidFill>
                <a:latin typeface="Arial"/>
                <a:cs typeface="Arial"/>
              </a:rPr>
              <a:t>Customize the slides as needed. You may want to insert them into your own presentation, add your organization’s branding, revise the slide text or the talking points, or insert new slides</a:t>
            </a:r>
            <a:r>
              <a:rPr lang="en-US" sz="1100" b="1" i="0" dirty="0" smtClean="0">
                <a:solidFill>
                  <a:prstClr val="black"/>
                </a:solidFill>
                <a:latin typeface="Arial"/>
                <a:cs typeface="Arial"/>
              </a:rPr>
              <a:t>.</a:t>
            </a:r>
          </a:p>
          <a:p>
            <a:pPr marL="182880" indent="-137160">
              <a:lnSpc>
                <a:spcPct val="100000"/>
              </a:lnSpc>
              <a:spcBef>
                <a:spcPts val="0"/>
              </a:spcBef>
              <a:spcAft>
                <a:spcPts val="0"/>
              </a:spcAft>
              <a:buSzPct val="100000"/>
              <a:buFont typeface="Arial"/>
              <a:buChar char="•"/>
            </a:pPr>
            <a:endParaRPr lang="en-US" sz="1100" b="1" i="0" dirty="0">
              <a:solidFill>
                <a:prstClr val="black"/>
              </a:solidFill>
              <a:latin typeface="Arial"/>
              <a:cs typeface="Arial"/>
            </a:endParaRPr>
          </a:p>
          <a:p>
            <a:pPr marL="182880" indent="-137160">
              <a:lnSpc>
                <a:spcPct val="100000"/>
              </a:lnSpc>
              <a:spcBef>
                <a:spcPts val="0"/>
              </a:spcBef>
              <a:spcAft>
                <a:spcPts val="0"/>
              </a:spcAft>
              <a:buSzPct val="100000"/>
              <a:buFont typeface="Arial"/>
              <a:buChar char="•"/>
            </a:pPr>
            <a:r>
              <a:rPr lang="en-US" sz="1100" b="1" i="0" dirty="0">
                <a:solidFill>
                  <a:prstClr val="black"/>
                </a:solidFill>
                <a:latin typeface="Arial"/>
                <a:cs typeface="Arial"/>
              </a:rPr>
              <a:t>The complete deck takes approximately </a:t>
            </a:r>
            <a:r>
              <a:rPr lang="en-US" sz="1100" b="1" i="0" dirty="0" smtClean="0">
                <a:solidFill>
                  <a:prstClr val="black"/>
                </a:solidFill>
                <a:latin typeface="Arial"/>
                <a:cs typeface="Arial"/>
              </a:rPr>
              <a:t>15 minutes </a:t>
            </a:r>
            <a:r>
              <a:rPr lang="en-US" sz="1100" b="1" i="0" dirty="0">
                <a:solidFill>
                  <a:prstClr val="black"/>
                </a:solidFill>
                <a:latin typeface="Arial"/>
                <a:cs typeface="Arial"/>
              </a:rPr>
              <a:t>to present. </a:t>
            </a:r>
            <a:endParaRPr lang="en-US" sz="1100" b="1" i="0" dirty="0" smtClean="0">
              <a:solidFill>
                <a:prstClr val="black"/>
              </a:solidFill>
              <a:latin typeface="Arial"/>
              <a:cs typeface="Arial"/>
            </a:endParaRPr>
          </a:p>
          <a:p>
            <a:pPr marL="45720">
              <a:lnSpc>
                <a:spcPct val="100000"/>
              </a:lnSpc>
              <a:spcBef>
                <a:spcPts val="0"/>
              </a:spcBef>
              <a:spcAft>
                <a:spcPts val="0"/>
              </a:spcAft>
              <a:buSzPct val="100000"/>
              <a:buFont typeface="Arial" panose="020B0604020202020204" pitchFamily="34" charset="0"/>
              <a:buNone/>
            </a:pPr>
            <a:endParaRPr lang="en-US" sz="1100" b="1" i="0" dirty="0">
              <a:solidFill>
                <a:prstClr val="black"/>
              </a:solidFill>
              <a:latin typeface="Arial"/>
              <a:cs typeface="Arial"/>
            </a:endParaRPr>
          </a:p>
        </p:txBody>
      </p:sp>
    </p:spTree>
    <p:extLst>
      <p:ext uri="{BB962C8B-B14F-4D97-AF65-F5344CB8AC3E}">
        <p14:creationId xmlns:p14="http://schemas.microsoft.com/office/powerpoint/2010/main" val="29341686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13" name="Picture 12" descr="HBR_masthead_rich_black.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6045" y="406401"/>
            <a:ext cx="3271405" cy="1943638"/>
          </a:xfrm>
          <a:prstGeom prst="rect">
            <a:avLst/>
          </a:prstGeom>
        </p:spPr>
      </p:pic>
      <p:sp>
        <p:nvSpPr>
          <p:cNvPr id="14" name="Rectangle 13"/>
          <p:cNvSpPr/>
          <p:nvPr userDrawn="1"/>
        </p:nvSpPr>
        <p:spPr>
          <a:xfrm>
            <a:off x="443345" y="2480448"/>
            <a:ext cx="8243455" cy="4226740"/>
          </a:xfrm>
          <a:prstGeom prst="rect">
            <a:avLst/>
          </a:prstGeom>
          <a:solidFill>
            <a:srgbClr val="FAB21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5" name="Rectangle 14"/>
          <p:cNvSpPr/>
          <p:nvPr userDrawn="1"/>
        </p:nvSpPr>
        <p:spPr>
          <a:xfrm>
            <a:off x="7291169" y="5875936"/>
            <a:ext cx="1757581" cy="85539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6" name="Rectangle 15"/>
          <p:cNvSpPr/>
          <p:nvPr userDrawn="1"/>
        </p:nvSpPr>
        <p:spPr>
          <a:xfrm>
            <a:off x="7414485" y="6008916"/>
            <a:ext cx="1230179" cy="473759"/>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b="1" dirty="0" smtClean="0">
                <a:solidFill>
                  <a:prstClr val="white"/>
                </a:solidFill>
                <a:latin typeface="Arial"/>
                <a:cs typeface="Arial"/>
              </a:rPr>
              <a:t>YOUR LOGO HERE</a:t>
            </a:r>
            <a:endParaRPr lang="en-US" sz="900" b="1" dirty="0">
              <a:solidFill>
                <a:prstClr val="white"/>
              </a:solidFill>
              <a:latin typeface="Arial"/>
              <a:cs typeface="Arial"/>
            </a:endParaRPr>
          </a:p>
        </p:txBody>
      </p:sp>
      <p:sp>
        <p:nvSpPr>
          <p:cNvPr id="20" name="Rectangle 19"/>
          <p:cNvSpPr/>
          <p:nvPr userDrawn="1"/>
        </p:nvSpPr>
        <p:spPr>
          <a:xfrm>
            <a:off x="457200" y="6537911"/>
            <a:ext cx="8176220" cy="169277"/>
          </a:xfrm>
          <a:prstGeom prst="rect">
            <a:avLst/>
          </a:prstGeom>
        </p:spPr>
        <p:txBody>
          <a:bodyPr wrap="square">
            <a:spAutoFit/>
          </a:bodyPr>
          <a:lstStyle/>
          <a:p>
            <a:r>
              <a:rPr lang="en-US" sz="500" b="1" dirty="0" smtClean="0">
                <a:solidFill>
                  <a:prstClr val="black"/>
                </a:solidFill>
                <a:latin typeface="Calibri"/>
                <a:cs typeface="Corbel"/>
              </a:rPr>
              <a:t>© 2014 Harvard Business School Publishing. All rights reserved. Copying or posting is an infringement of copyright. Please contact customerservice@harvardbusiness.org or 800-988-0886 for additional copies.</a:t>
            </a:r>
            <a:endParaRPr lang="en-US" sz="500" b="1" dirty="0">
              <a:solidFill>
                <a:prstClr val="black"/>
              </a:solidFill>
              <a:latin typeface="Calibri"/>
              <a:cs typeface="Corbel"/>
            </a:endParaRPr>
          </a:p>
        </p:txBody>
      </p:sp>
      <p:sp>
        <p:nvSpPr>
          <p:cNvPr id="23" name="Text Placeholder 22"/>
          <p:cNvSpPr>
            <a:spLocks noGrp="1"/>
          </p:cNvSpPr>
          <p:nvPr>
            <p:ph type="body" sz="quarter" idx="10"/>
          </p:nvPr>
        </p:nvSpPr>
        <p:spPr>
          <a:xfrm>
            <a:off x="583030" y="2744223"/>
            <a:ext cx="6635486" cy="1188679"/>
          </a:xfrm>
          <a:prstGeom prst="rect">
            <a:avLst/>
          </a:prstGeom>
        </p:spPr>
        <p:txBody>
          <a:bodyPr vert="horz"/>
          <a:lstStyle>
            <a:lvl1pPr>
              <a:lnSpc>
                <a:spcPts val="4900"/>
              </a:lnSpc>
              <a:spcBef>
                <a:spcPts val="0"/>
              </a:spcBef>
              <a:spcAft>
                <a:spcPts val="0"/>
              </a:spcAft>
              <a:defRPr sz="4800" b="0" spc="-150">
                <a:solidFill>
                  <a:schemeClr val="bg1"/>
                </a:solidFill>
                <a:latin typeface="Arial Black"/>
                <a:cs typeface="Arial Black"/>
              </a:defRPr>
            </a:lvl1pPr>
            <a:lvl2pPr marL="0">
              <a:lnSpc>
                <a:spcPct val="100000"/>
              </a:lnSpc>
              <a:spcBef>
                <a:spcPts val="2500"/>
              </a:spcBef>
              <a:spcAft>
                <a:spcPts val="0"/>
              </a:spcAft>
              <a:defRPr sz="1600" b="1">
                <a:solidFill>
                  <a:schemeClr val="bg1"/>
                </a:solidFill>
                <a:latin typeface="+mj-lt"/>
                <a:cs typeface="Arial Black"/>
              </a:defRPr>
            </a:lvl2pPr>
            <a:lvl3pPr>
              <a:defRPr b="0">
                <a:latin typeface="Arial Black"/>
                <a:cs typeface="Arial Black"/>
              </a:defRPr>
            </a:lvl3pPr>
            <a:lvl4pPr>
              <a:defRPr b="0">
                <a:latin typeface="Arial Black"/>
                <a:cs typeface="Arial Black"/>
              </a:defRPr>
            </a:lvl4pPr>
            <a:lvl5pPr>
              <a:defRPr b="0">
                <a:latin typeface="Arial Black"/>
                <a:cs typeface="Arial Black"/>
              </a:defRPr>
            </a:lvl5pPr>
          </a:lstStyle>
          <a:p>
            <a:pPr lvl="0"/>
            <a:r>
              <a:rPr lang="en-US" smtClean="0"/>
              <a:t>Click to edit Master text styles</a:t>
            </a:r>
          </a:p>
          <a:p>
            <a:pPr lvl="1"/>
            <a:r>
              <a:rPr lang="en-US" smtClean="0"/>
              <a:t>Second level</a:t>
            </a:r>
          </a:p>
        </p:txBody>
      </p:sp>
      <p:sp>
        <p:nvSpPr>
          <p:cNvPr id="19" name="Rectangle 18"/>
          <p:cNvSpPr/>
          <p:nvPr userDrawn="1"/>
        </p:nvSpPr>
        <p:spPr>
          <a:xfrm>
            <a:off x="688877" y="4172717"/>
            <a:ext cx="5546413" cy="8193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Tree>
    <p:extLst>
      <p:ext uri="{BB962C8B-B14F-4D97-AF65-F5344CB8AC3E}">
        <p14:creationId xmlns:p14="http://schemas.microsoft.com/office/powerpoint/2010/main" val="683154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ow to">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4168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1">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
        <p:nvSpPr>
          <p:cNvPr id="4" name="Content Placeholder 2"/>
          <p:cNvSpPr>
            <a:spLocks noGrp="1"/>
          </p:cNvSpPr>
          <p:nvPr>
            <p:ph idx="1"/>
          </p:nvPr>
        </p:nvSpPr>
        <p:spPr>
          <a:xfrm>
            <a:off x="457199" y="1625348"/>
            <a:ext cx="8229601" cy="4031840"/>
          </a:xfrm>
          <a:prstGeom prst="rect">
            <a:avLst/>
          </a:prstGeom>
        </p:spPr>
        <p:txBody>
          <a:bodyPr/>
          <a:lstStyle>
            <a:lvl1pPr>
              <a:lnSpc>
                <a:spcPct val="100000"/>
              </a:lnSpc>
              <a:defRPr sz="3200" b="0">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3323201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xample + slug option 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
        <p:nvSpPr>
          <p:cNvPr id="4" name="Title 1"/>
          <p:cNvSpPr>
            <a:spLocks noGrp="1"/>
          </p:cNvSpPr>
          <p:nvPr>
            <p:ph type="title"/>
          </p:nvPr>
        </p:nvSpPr>
        <p:spPr>
          <a:xfrm>
            <a:off x="457199" y="997474"/>
            <a:ext cx="5048865" cy="1228028"/>
          </a:xfrm>
        </p:spPr>
        <p:txBody>
          <a:bodyPr/>
          <a:lstStyle/>
          <a:p>
            <a:r>
              <a:rPr lang="en-US" smtClean="0"/>
              <a:t>Click to edit Master title style</a:t>
            </a:r>
            <a:endParaRPr lang="en-US" dirty="0"/>
          </a:p>
        </p:txBody>
      </p:sp>
      <p:sp>
        <p:nvSpPr>
          <p:cNvPr id="5" name="Text Placeholder 7"/>
          <p:cNvSpPr>
            <a:spLocks noGrp="1"/>
          </p:cNvSpPr>
          <p:nvPr>
            <p:ph type="body" sz="quarter" idx="11" hasCustomPrompt="1"/>
          </p:nvPr>
        </p:nvSpPr>
        <p:spPr>
          <a:xfrm>
            <a:off x="454538" y="600597"/>
            <a:ext cx="5067914" cy="443014"/>
          </a:xfrm>
          <a:prstGeom prst="rect">
            <a:avLst/>
          </a:prstGeom>
        </p:spPr>
        <p:txBody>
          <a:bodyPr vert="horz"/>
          <a:lstStyle>
            <a:lvl1pPr>
              <a:defRPr sz="2000" b="0" spc="-90">
                <a:solidFill>
                  <a:schemeClr val="tx2"/>
                </a:solidFill>
                <a:latin typeface="+mj-lt"/>
                <a:cs typeface="Arial Black"/>
              </a:defRPr>
            </a:lvl1pPr>
          </a:lstStyle>
          <a:p>
            <a:pPr lvl="0"/>
            <a:r>
              <a:rPr lang="en-US" dirty="0" smtClean="0"/>
              <a:t>Click To Edit Master Text Styles</a:t>
            </a:r>
          </a:p>
        </p:txBody>
      </p:sp>
      <p:sp>
        <p:nvSpPr>
          <p:cNvPr id="6" name="Rectangle 5"/>
          <p:cNvSpPr/>
          <p:nvPr userDrawn="1"/>
        </p:nvSpPr>
        <p:spPr>
          <a:xfrm>
            <a:off x="457200" y="2222500"/>
            <a:ext cx="8225286" cy="3962400"/>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5000"/>
              </a:lnSpc>
            </a:pPr>
            <a:r>
              <a:rPr lang="en-US" dirty="0" smtClean="0">
                <a:solidFill>
                  <a:srgbClr val="000000"/>
                </a:solidFill>
                <a:latin typeface="Lucida Grande"/>
                <a:ea typeface="Lucida Grande"/>
                <a:cs typeface="Lucida Grande"/>
              </a:rPr>
              <a:t>Custom Layout</a:t>
            </a:r>
            <a:endParaRPr lang="en-US" b="1" dirty="0" smtClean="0">
              <a:solidFill>
                <a:srgbClr val="1F497D"/>
              </a:solidFill>
              <a:latin typeface="Calibri"/>
            </a:endParaRPr>
          </a:p>
        </p:txBody>
      </p:sp>
      <p:sp>
        <p:nvSpPr>
          <p:cNvPr id="8" name="Text Placeholder 3"/>
          <p:cNvSpPr>
            <a:spLocks noGrp="1"/>
          </p:cNvSpPr>
          <p:nvPr>
            <p:ph type="body" sz="quarter" idx="13"/>
          </p:nvPr>
        </p:nvSpPr>
        <p:spPr>
          <a:xfrm>
            <a:off x="639811" y="2415245"/>
            <a:ext cx="5665788" cy="2951163"/>
          </a:xfrm>
          <a:prstGeom prst="rect">
            <a:avLst/>
          </a:prstGeom>
        </p:spPr>
        <p:txBody>
          <a:bodyPr vert="horz"/>
          <a:lstStyle>
            <a:lvl1pPr>
              <a:defRPr sz="1600">
                <a:solidFill>
                  <a:srgbClr val="FFFFFF"/>
                </a:solidFill>
                <a:latin typeface="Arial Black"/>
                <a:cs typeface="Arial Black"/>
              </a:defRPr>
            </a:lvl1pPr>
            <a:lvl2pPr>
              <a:defRPr sz="1800">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a:p>
            <a:pPr lvl="1"/>
            <a:r>
              <a:rPr lang="en-US" smtClean="0"/>
              <a:t>Second level</a:t>
            </a:r>
          </a:p>
        </p:txBody>
      </p:sp>
      <p:pic>
        <p:nvPicPr>
          <p:cNvPr id="9" name="Picture 8" descr="exampl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38190" y="655038"/>
            <a:ext cx="844296" cy="243840"/>
          </a:xfrm>
          <a:prstGeom prst="rect">
            <a:avLst/>
          </a:prstGeom>
        </p:spPr>
      </p:pic>
    </p:spTree>
    <p:extLst>
      <p:ext uri="{BB962C8B-B14F-4D97-AF65-F5344CB8AC3E}">
        <p14:creationId xmlns:p14="http://schemas.microsoft.com/office/powerpoint/2010/main" val="633580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tatement">
    <p:spTree>
      <p:nvGrpSpPr>
        <p:cNvPr id="1" name=""/>
        <p:cNvGrpSpPr/>
        <p:nvPr/>
      </p:nvGrpSpPr>
      <p:grpSpPr>
        <a:xfrm>
          <a:off x="0" y="0"/>
          <a:ext cx="0" cy="0"/>
          <a:chOff x="0" y="0"/>
          <a:chExt cx="0" cy="0"/>
        </a:xfrm>
      </p:grpSpPr>
      <p:sp>
        <p:nvSpPr>
          <p:cNvPr id="2" name="Title 1"/>
          <p:cNvSpPr>
            <a:spLocks noGrp="1"/>
          </p:cNvSpPr>
          <p:nvPr>
            <p:ph type="title"/>
          </p:nvPr>
        </p:nvSpPr>
        <p:spPr>
          <a:xfrm>
            <a:off x="457199" y="1808315"/>
            <a:ext cx="7572376" cy="1228028"/>
          </a:xfrm>
        </p:spPr>
        <p:txBody>
          <a:bodyPr/>
          <a:lstStyle>
            <a:lvl1pPr>
              <a:defRPr sz="4400" spc="-150"/>
            </a:lvl1p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
        <p:nvSpPr>
          <p:cNvPr id="7" name="Text Placeholder 6"/>
          <p:cNvSpPr>
            <a:spLocks noGrp="1"/>
          </p:cNvSpPr>
          <p:nvPr>
            <p:ph type="body" sz="quarter" idx="11"/>
          </p:nvPr>
        </p:nvSpPr>
        <p:spPr>
          <a:xfrm>
            <a:off x="450143" y="3183212"/>
            <a:ext cx="7456488" cy="1220787"/>
          </a:xfrm>
          <a:prstGeom prst="rect">
            <a:avLst/>
          </a:prstGeom>
        </p:spPr>
        <p:txBody>
          <a:bodyPr vert="horz"/>
          <a:lstStyle>
            <a:lvl1pPr>
              <a:lnSpc>
                <a:spcPct val="100000"/>
              </a:lnSpc>
              <a:spcBef>
                <a:spcPts val="0"/>
              </a:spcBef>
              <a:spcAft>
                <a:spcPts val="0"/>
              </a:spcAft>
              <a:defRPr sz="4400" b="0" spc="-90"/>
            </a:lvl1pPr>
          </a:lstStyle>
          <a:p>
            <a:pPr lvl="0"/>
            <a:r>
              <a:rPr lang="en-US" smtClean="0"/>
              <a:t>Click to edit Master text styles</a:t>
            </a:r>
          </a:p>
        </p:txBody>
      </p:sp>
    </p:spTree>
    <p:extLst>
      <p:ext uri="{BB962C8B-B14F-4D97-AF65-F5344CB8AC3E}">
        <p14:creationId xmlns:p14="http://schemas.microsoft.com/office/powerpoint/2010/main" val="2949420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81921112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61094523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433391347"/>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5.xml"/><Relationship Id="rId20" Type="http://schemas.openxmlformats.org/officeDocument/2006/relationships/slideLayout" Target="../slideLayouts/slideLayout26.xml"/><Relationship Id="rId21" Type="http://schemas.openxmlformats.org/officeDocument/2006/relationships/slideLayout" Target="../slideLayouts/slideLayout27.xml"/><Relationship Id="rId22" Type="http://schemas.openxmlformats.org/officeDocument/2006/relationships/theme" Target="../theme/theme2.xml"/><Relationship Id="rId10" Type="http://schemas.openxmlformats.org/officeDocument/2006/relationships/slideLayout" Target="../slideLayouts/slideLayout16.xml"/><Relationship Id="rId11" Type="http://schemas.openxmlformats.org/officeDocument/2006/relationships/slideLayout" Target="../slideLayouts/slideLayout17.xml"/><Relationship Id="rId12" Type="http://schemas.openxmlformats.org/officeDocument/2006/relationships/slideLayout" Target="../slideLayouts/slideLayout18.xml"/><Relationship Id="rId13" Type="http://schemas.openxmlformats.org/officeDocument/2006/relationships/slideLayout" Target="../slideLayouts/slideLayout19.xml"/><Relationship Id="rId14" Type="http://schemas.openxmlformats.org/officeDocument/2006/relationships/slideLayout" Target="../slideLayouts/slideLayout20.xml"/><Relationship Id="rId15" Type="http://schemas.openxmlformats.org/officeDocument/2006/relationships/slideLayout" Target="../slideLayouts/slideLayout21.xml"/><Relationship Id="rId16" Type="http://schemas.openxmlformats.org/officeDocument/2006/relationships/slideLayout" Target="../slideLayouts/slideLayout22.xml"/><Relationship Id="rId17" Type="http://schemas.openxmlformats.org/officeDocument/2006/relationships/slideLayout" Target="../slideLayouts/slideLayout23.xml"/><Relationship Id="rId18" Type="http://schemas.openxmlformats.org/officeDocument/2006/relationships/slideLayout" Target="../slideLayouts/slideLayout24.xml"/><Relationship Id="rId19" Type="http://schemas.openxmlformats.org/officeDocument/2006/relationships/slideLayout" Target="../slideLayouts/slideLayout25.xml"/><Relationship Id="rId1" Type="http://schemas.openxmlformats.org/officeDocument/2006/relationships/slideLayout" Target="../slideLayouts/slideLayout7.xml"/><Relationship Id="rId2" Type="http://schemas.openxmlformats.org/officeDocument/2006/relationships/slideLayout" Target="../slideLayouts/slideLayout8.xml"/><Relationship Id="rId3" Type="http://schemas.openxmlformats.org/officeDocument/2006/relationships/slideLayout" Target="../slideLayouts/slideLayout9.xml"/><Relationship Id="rId4" Type="http://schemas.openxmlformats.org/officeDocument/2006/relationships/slideLayout" Target="../slideLayouts/slideLayout10.xml"/><Relationship Id="rId5" Type="http://schemas.openxmlformats.org/officeDocument/2006/relationships/slideLayout" Target="../slideLayouts/slideLayout11.xml"/><Relationship Id="rId6" Type="http://schemas.openxmlformats.org/officeDocument/2006/relationships/slideLayout" Target="../slideLayouts/slideLayout12.xml"/><Relationship Id="rId7" Type="http://schemas.openxmlformats.org/officeDocument/2006/relationships/slideLayout" Target="../slideLayouts/slideLayout13.xml"/><Relationship Id="rId8"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alphaModFix amt="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685800"/>
            <a:ext cx="5048865" cy="1228028"/>
          </a:xfrm>
          <a:prstGeom prst="rect">
            <a:avLst/>
          </a:prstGeom>
        </p:spPr>
        <p:txBody>
          <a:bodyPr vert="horz" wrap="square" lIns="91440" tIns="0" rIns="91440" bIns="0" rtlCol="0" anchor="t">
            <a:noAutofit/>
          </a:bodyPr>
          <a:lstStyle/>
          <a:p>
            <a:r>
              <a:rPr lang="en-US" dirty="0" smtClean="0"/>
              <a:t>All Click To Edit Master Title Style</a:t>
            </a:r>
            <a:endParaRPr lang="en-US" dirty="0"/>
          </a:p>
        </p:txBody>
      </p:sp>
      <p:sp>
        <p:nvSpPr>
          <p:cNvPr id="5" name="Slide Number Placeholder 5"/>
          <p:cNvSpPr>
            <a:spLocks noGrp="1"/>
          </p:cNvSpPr>
          <p:nvPr>
            <p:ph type="sldNum" sz="quarter" idx="4"/>
          </p:nvPr>
        </p:nvSpPr>
        <p:spPr>
          <a:xfrm>
            <a:off x="8545871" y="6271354"/>
            <a:ext cx="451378" cy="365125"/>
          </a:xfrm>
          <a:prstGeom prst="rect">
            <a:avLst/>
          </a:prstGeom>
        </p:spPr>
        <p:txBody>
          <a:bodyPr vert="horz" lIns="91440" tIns="45720" rIns="91440" bIns="45720" rtlCol="0" anchor="ctr"/>
          <a:lstStyle>
            <a:lvl1pPr algn="r">
              <a:defRPr sz="900">
                <a:solidFill>
                  <a:schemeClr val="tx1">
                    <a:tint val="75000"/>
                  </a:schemeClr>
                </a:solidFill>
                <a:latin typeface="+mj-lt"/>
              </a:defRPr>
            </a:lvl1pPr>
          </a:lstStyle>
          <a:p>
            <a:fld id="{DD3FF57B-5F25-B54A-A918-FB50C2689073}" type="slidenum">
              <a:rPr lang="en-US" smtClean="0"/>
              <a:pPr/>
              <a:t>‹#›</a:t>
            </a:fld>
            <a:endParaRPr lang="en-US" dirty="0"/>
          </a:p>
        </p:txBody>
      </p:sp>
      <p:pic>
        <p:nvPicPr>
          <p:cNvPr id="3" name="Picture 2"/>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44524" y="5795839"/>
            <a:ext cx="8242251" cy="951029"/>
          </a:xfrm>
          <a:prstGeom prst="rect">
            <a:avLst/>
          </a:prstGeom>
        </p:spPr>
      </p:pic>
    </p:spTree>
    <p:extLst>
      <p:ext uri="{BB962C8B-B14F-4D97-AF65-F5344CB8AC3E}">
        <p14:creationId xmlns:p14="http://schemas.microsoft.com/office/powerpoint/2010/main" val="2726830659"/>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77" r:id="rId3"/>
    <p:sldLayoutId id="2147483695" r:id="rId4"/>
    <p:sldLayoutId id="2147483700" r:id="rId5"/>
    <p:sldLayoutId id="2147483701" r:id="rId6"/>
  </p:sldLayoutIdLst>
  <p:timing>
    <p:tnLst>
      <p:par>
        <p:cTn xmlns:p14="http://schemas.microsoft.com/office/powerpoint/2010/main" id="1" dur="indefinite" restart="never" nodeType="tmRoot"/>
      </p:par>
    </p:tnLst>
  </p:timing>
  <p:hf hdr="0" ftr="0" dt="0"/>
  <p:txStyles>
    <p:titleStyle>
      <a:lvl1pPr algn="l" defTabSz="914400" rtl="0" eaLnBrk="1" latinLnBrk="0" hangingPunct="1">
        <a:lnSpc>
          <a:spcPct val="100000"/>
        </a:lnSpc>
        <a:spcBef>
          <a:spcPct val="0"/>
        </a:spcBef>
        <a:buNone/>
        <a:defRPr sz="2800" b="0" i="0" kern="1200" spc="-150">
          <a:solidFill>
            <a:schemeClr val="tx1"/>
          </a:solidFill>
          <a:latin typeface="Arial Black"/>
          <a:ea typeface="+mj-ea"/>
          <a:cs typeface="Arial Black"/>
        </a:defRPr>
      </a:lvl1pPr>
    </p:titleStyle>
    <p:body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1500" b="1" i="0" kern="1200">
          <a:solidFill>
            <a:srgbClr val="000000"/>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F71E3C-F791-C641-A310-F29023FCB5A8}" type="datetimeFigureOut">
              <a:rPr lang="en-US" smtClean="0">
                <a:solidFill>
                  <a:prstClr val="black">
                    <a:tint val="75000"/>
                  </a:prstClr>
                </a:solidFill>
                <a:latin typeface="Calibri"/>
              </a:rPr>
              <a:pPr/>
              <a:t>7/27/15</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3FF57B-5F25-B54A-A918-FB50C268907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587592859"/>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 id="2147483720" r:id="rId18"/>
    <p:sldLayoutId id="2147483721" r:id="rId19"/>
    <p:sldLayoutId id="2147483722" r:id="rId20"/>
    <p:sldLayoutId id="2147483723" r:id="rId2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xml"/><Relationship Id="rId3"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ext Placeholder 22"/>
          <p:cNvSpPr txBox="1">
            <a:spLocks/>
          </p:cNvSpPr>
          <p:nvPr/>
        </p:nvSpPr>
        <p:spPr>
          <a:xfrm>
            <a:off x="424280" y="1650930"/>
            <a:ext cx="6635486" cy="1188679"/>
          </a:xfrm>
          <a:prstGeom prst="rect">
            <a:avLst/>
          </a:prstGeom>
        </p:spPr>
        <p:txBody>
          <a:bodyPr vert="horz" lIns="91440" tIns="45720" rIns="91440" bIns="45720" rtlCol="0" anchor="ctr"/>
          <a:lstStyle>
            <a:defPPr>
              <a:defRPr lang="en-US"/>
            </a:defPPr>
            <a:lvl1pPr marL="0" algn="r" defTabSz="914400" rtl="0" eaLnBrk="1" latinLnBrk="0" hangingPunct="1">
              <a:lnSpc>
                <a:spcPts val="4900"/>
              </a:lnSpc>
              <a:spcBef>
                <a:spcPts val="0"/>
              </a:spcBef>
              <a:spcAft>
                <a:spcPts val="0"/>
              </a:spcAft>
              <a:defRPr sz="4800" b="0" kern="1200" spc="-150">
                <a:solidFill>
                  <a:schemeClr val="tx1"/>
                </a:solidFill>
                <a:latin typeface="Arial Black"/>
                <a:ea typeface="+mn-ea"/>
                <a:cs typeface="Arial Black"/>
              </a:defRPr>
            </a:lvl1pPr>
            <a:lvl2pPr marL="0" algn="l" defTabSz="914400" rtl="0" eaLnBrk="1" latinLnBrk="0" hangingPunct="1">
              <a:lnSpc>
                <a:spcPct val="100000"/>
              </a:lnSpc>
              <a:spcBef>
                <a:spcPts val="2500"/>
              </a:spcBef>
              <a:spcAft>
                <a:spcPts val="0"/>
              </a:spcAft>
              <a:defRPr sz="1600" b="1" kern="1200">
                <a:solidFill>
                  <a:schemeClr val="tx1"/>
                </a:solidFill>
                <a:latin typeface="+mj-lt"/>
                <a:ea typeface="+mn-ea"/>
                <a:cs typeface="Arial Black"/>
              </a:defRPr>
            </a:lvl2pPr>
            <a:lvl3pPr marL="914400" algn="l" defTabSz="914400" rtl="0" eaLnBrk="1" latinLnBrk="0" hangingPunct="1">
              <a:defRPr sz="1800" b="0" kern="1200">
                <a:solidFill>
                  <a:schemeClr val="tx1"/>
                </a:solidFill>
                <a:latin typeface="Arial Black"/>
                <a:ea typeface="+mn-ea"/>
                <a:cs typeface="Arial Black"/>
              </a:defRPr>
            </a:lvl3pPr>
            <a:lvl4pPr marL="1371600" algn="l" defTabSz="914400" rtl="0" eaLnBrk="1" latinLnBrk="0" hangingPunct="1">
              <a:defRPr sz="1800" b="0" kern="1200">
                <a:solidFill>
                  <a:schemeClr val="tx1"/>
                </a:solidFill>
                <a:latin typeface="Arial Black"/>
                <a:ea typeface="+mn-ea"/>
                <a:cs typeface="Arial Black"/>
              </a:defRPr>
            </a:lvl4pPr>
            <a:lvl5pPr marL="1828800" algn="l" defTabSz="914400" rtl="0" eaLnBrk="1" latinLnBrk="0" hangingPunct="1">
              <a:defRPr sz="1800" b="0" kern="1200">
                <a:solidFill>
                  <a:schemeClr val="tx1"/>
                </a:solidFill>
                <a:latin typeface="Arial Black"/>
                <a:ea typeface="+mn-ea"/>
                <a:cs typeface="Arial Black"/>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ts val="4000"/>
              </a:lnSpc>
            </a:pPr>
            <a:r>
              <a:rPr lang="en-US" sz="4000" dirty="0" smtClean="0">
                <a:solidFill>
                  <a:srgbClr val="FAB21A"/>
                </a:solidFill>
              </a:rPr>
              <a:t>HBR TOOLS</a:t>
            </a:r>
            <a:r>
              <a:rPr lang="en-US" sz="4000" dirty="0" smtClean="0"/>
              <a:t/>
            </a:r>
            <a:br>
              <a:rPr lang="en-US" sz="4000" dirty="0" smtClean="0"/>
            </a:br>
            <a:r>
              <a:rPr lang="en-US" sz="4000" dirty="0" smtClean="0"/>
              <a:t>SWOT ANALYSIS</a:t>
            </a:r>
          </a:p>
        </p:txBody>
      </p:sp>
      <p:sp>
        <p:nvSpPr>
          <p:cNvPr id="3" name="TextBox 2"/>
          <p:cNvSpPr txBox="1"/>
          <p:nvPr/>
        </p:nvSpPr>
        <p:spPr>
          <a:xfrm>
            <a:off x="627063" y="3579813"/>
            <a:ext cx="2698175" cy="584776"/>
          </a:xfrm>
          <a:prstGeom prst="rect">
            <a:avLst/>
          </a:prstGeom>
          <a:noFill/>
        </p:spPr>
        <p:txBody>
          <a:bodyPr wrap="none" rtlCol="0">
            <a:spAutoFit/>
          </a:bodyPr>
          <a:lstStyle/>
          <a:p>
            <a:r>
              <a:rPr lang="en-US" sz="3200" dirty="0" smtClean="0">
                <a:solidFill>
                  <a:schemeClr val="bg1"/>
                </a:solidFill>
                <a:latin typeface="Arial"/>
                <a:cs typeface="Arial"/>
              </a:rPr>
              <a:t>Meeting Deck</a:t>
            </a:r>
            <a:endParaRPr lang="en-US" sz="3200" dirty="0">
              <a:solidFill>
                <a:schemeClr val="bg1"/>
              </a:solidFill>
              <a:latin typeface="Arial"/>
              <a:cs typeface="Arial"/>
            </a:endParaRPr>
          </a:p>
        </p:txBody>
      </p:sp>
    </p:spTree>
    <p:extLst>
      <p:ext uri="{BB962C8B-B14F-4D97-AF65-F5344CB8AC3E}">
        <p14:creationId xmlns:p14="http://schemas.microsoft.com/office/powerpoint/2010/main" val="207682640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896534" cy="2633133"/>
          </a:xfrm>
        </p:spPr>
        <p:txBody>
          <a:bodyPr/>
          <a:lstStyle/>
          <a:p>
            <a:r>
              <a:rPr lang="en-US" dirty="0"/>
              <a:t>Putting </a:t>
            </a:r>
            <a:r>
              <a:rPr lang="en-US" dirty="0" smtClean="0"/>
              <a:t/>
            </a:r>
            <a:br>
              <a:rPr lang="en-US" dirty="0" smtClean="0"/>
            </a:br>
            <a:r>
              <a:rPr lang="en-US" dirty="0" smtClean="0"/>
              <a:t>It </a:t>
            </a:r>
            <a:r>
              <a:rPr lang="en-US" dirty="0"/>
              <a:t>All Together</a:t>
            </a:r>
          </a:p>
        </p:txBody>
      </p:sp>
      <p:sp>
        <p:nvSpPr>
          <p:cNvPr id="3" name="Slide Number Placeholder 2"/>
          <p:cNvSpPr>
            <a:spLocks noGrp="1"/>
          </p:cNvSpPr>
          <p:nvPr>
            <p:ph type="sldNum" sz="quarter" idx="10"/>
          </p:nvPr>
        </p:nvSpPr>
        <p:spPr/>
        <p:txBody>
          <a:bodyPr/>
          <a:lstStyle/>
          <a:p>
            <a:fld id="{DD3FF57B-5F25-B54A-A918-FB50C2689073}" type="slidenum">
              <a:rPr lang="en-US" smtClean="0"/>
              <a:pPr/>
              <a:t>10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128312170"/>
              </p:ext>
            </p:extLst>
          </p:nvPr>
        </p:nvGraphicFramePr>
        <p:xfrm>
          <a:off x="2709333" y="702733"/>
          <a:ext cx="5909734" cy="5005494"/>
        </p:xfrm>
        <a:graphic>
          <a:graphicData uri="http://schemas.openxmlformats.org/drawingml/2006/table">
            <a:tbl>
              <a:tblPr firstRow="1" bandRow="1">
                <a:tableStyleId>{5C22544A-7EE6-4342-B048-85BDC9FD1C3A}</a:tableStyleId>
              </a:tblPr>
              <a:tblGrid>
                <a:gridCol w="372534"/>
                <a:gridCol w="2768600"/>
                <a:gridCol w="2768600"/>
              </a:tblGrid>
              <a:tr h="330200">
                <a:tc>
                  <a:txBody>
                    <a:bodyPr/>
                    <a:lstStyle/>
                    <a:p>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0E0"/>
                    </a:solidFill>
                  </a:tcPr>
                </a:tc>
                <a:tc>
                  <a:txBody>
                    <a:bodyPr/>
                    <a:lstStyle/>
                    <a:p>
                      <a:pPr algn="ctr"/>
                      <a:r>
                        <a:rPr lang="en-US" sz="1200" dirty="0" smtClean="0">
                          <a:solidFill>
                            <a:schemeClr val="tx2">
                              <a:lumMod val="60000"/>
                              <a:lumOff val="40000"/>
                            </a:schemeClr>
                          </a:solidFill>
                        </a:rPr>
                        <a:t>POSITIVE</a:t>
                      </a:r>
                      <a:endParaRPr lang="en-US" sz="1200" dirty="0">
                        <a:solidFill>
                          <a:schemeClr val="tx2">
                            <a:lumMod val="60000"/>
                            <a:lumOff val="40000"/>
                          </a:schemeClr>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2">
                              <a:lumMod val="60000"/>
                              <a:lumOff val="40000"/>
                            </a:schemeClr>
                          </a:solidFill>
                        </a:rPr>
                        <a:t>NEGATIVE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endParaRPr lang="en-US" sz="1200" dirty="0"/>
                    </a:p>
                  </a:txBody>
                  <a:tcPr anchor="ctr">
                    <a:lnL w="12700" cap="flat" cmpd="sng" algn="ctr">
                      <a:no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0E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bg1"/>
                          </a:solidFill>
                          <a:effectLst/>
                          <a:uLnTx/>
                          <a:uFillTx/>
                          <a:latin typeface="+mn-lt"/>
                          <a:ea typeface="+mn-ea"/>
                          <a:cs typeface="+mn-cs"/>
                        </a:rPr>
                        <a:t>STRENGTHS</a:t>
                      </a:r>
                    </a:p>
                  </a:txBody>
                  <a:tcPr anchor="ct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solidFill>
                      <a:schemeClr val="accent6"/>
                    </a:solidFill>
                  </a:tcPr>
                </a:tc>
                <a:tc>
                  <a:txBody>
                    <a:bodyPr/>
                    <a:lstStyle/>
                    <a:p>
                      <a:pPr algn="ctr"/>
                      <a:r>
                        <a:rPr kumimoji="0" lang="en-US" sz="1200" b="1" i="0" u="none" strike="noStrike" kern="1200" cap="none" spc="0" normalizeH="0" baseline="0" noProof="0" dirty="0" smtClean="0">
                          <a:ln>
                            <a:noFill/>
                          </a:ln>
                          <a:solidFill>
                            <a:schemeClr val="bg1"/>
                          </a:solidFill>
                          <a:effectLst/>
                          <a:uLnTx/>
                          <a:uFillTx/>
                          <a:latin typeface="+mn-lt"/>
                          <a:ea typeface="+mn-ea"/>
                          <a:cs typeface="+mn-cs"/>
                        </a:rPr>
                        <a:t>WEAKNESSES</a:t>
                      </a:r>
                      <a:endParaRPr lang="en-US" sz="1200" dirty="0">
                        <a:solidFill>
                          <a:schemeClr val="bg1"/>
                        </a:solidFill>
                      </a:endParaRPr>
                    </a:p>
                  </a:txBody>
                  <a:tcPr anchor="ct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solidFill>
                      <a:schemeClr val="accent5"/>
                    </a:solidFill>
                  </a:tcPr>
                </a:tc>
              </a:tr>
              <a:tr h="19083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2">
                              <a:lumMod val="60000"/>
                              <a:lumOff val="40000"/>
                            </a:schemeClr>
                          </a:solidFill>
                        </a:rPr>
                        <a:t>INTERNAL</a:t>
                      </a:r>
                      <a:endParaRPr lang="en-US" sz="1200" dirty="0" smtClean="0">
                        <a:solidFill>
                          <a:schemeClr val="tx2">
                            <a:lumMod val="60000"/>
                            <a:lumOff val="40000"/>
                          </a:schemeClr>
                        </a:solidFill>
                      </a:endParaRPr>
                    </a:p>
                  </a:txBody>
                  <a:tcPr vert="vert270" anchor="ctr">
                    <a:lnL w="12700" cap="flat" cmpd="sng" algn="ctr">
                      <a:no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0E0"/>
                    </a:solidFill>
                  </a:tcPr>
                </a:tc>
                <a:tc>
                  <a:txBody>
                    <a:bodyPr/>
                    <a:lstStyle/>
                    <a:p>
                      <a:pPr marL="0" indent="0">
                        <a:buFont typeface="Arial"/>
                        <a:buNone/>
                      </a:pPr>
                      <a:endParaRPr lang="en-US" sz="800" dirty="0">
                        <a:solidFill>
                          <a:schemeClr val="tx1"/>
                        </a:solidFill>
                      </a:endParaRPr>
                    </a:p>
                  </a:txBody>
                  <a:tcP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 typeface="Arial"/>
                        <a:buNone/>
                        <a:tabLst/>
                        <a:defRPr/>
                      </a:pPr>
                      <a:endParaRPr lang="en-US" sz="800" dirty="0"/>
                    </a:p>
                  </a:txBody>
                  <a:tcP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noFill/>
                  </a:tcPr>
                </a:tc>
              </a:tr>
              <a:tr h="370840">
                <a:tc>
                  <a:txBody>
                    <a:bodyPr/>
                    <a:lstStyle/>
                    <a:p>
                      <a:endParaRPr lang="en-US" sz="1200" dirty="0"/>
                    </a:p>
                  </a:txBody>
                  <a:tcPr anchor="ctr">
                    <a:lnL w="12700" cap="flat" cmpd="sng" algn="ctr">
                      <a:no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0E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bg1"/>
                          </a:solidFill>
                          <a:effectLst/>
                          <a:uLnTx/>
                          <a:uFillTx/>
                          <a:latin typeface="+mn-lt"/>
                          <a:ea typeface="+mn-ea"/>
                          <a:cs typeface="+mn-cs"/>
                        </a:rPr>
                        <a:t>OPPORTUNITIES</a:t>
                      </a:r>
                    </a:p>
                  </a:txBody>
                  <a:tcPr anchor="ct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solidFill>
                      <a:schemeClr val="accent4"/>
                    </a:solidFill>
                  </a:tcPr>
                </a:tc>
                <a:tc>
                  <a:txBody>
                    <a:bodyPr/>
                    <a:lstStyle/>
                    <a:p>
                      <a:pPr algn="ctr"/>
                      <a:r>
                        <a:rPr kumimoji="0" lang="en-US" sz="1200" b="1" i="0" u="none" strike="noStrike" kern="1200" cap="none" spc="0" normalizeH="0" baseline="0" noProof="0" dirty="0" smtClean="0">
                          <a:ln>
                            <a:noFill/>
                          </a:ln>
                          <a:solidFill>
                            <a:schemeClr val="bg1"/>
                          </a:solidFill>
                          <a:effectLst/>
                          <a:uLnTx/>
                          <a:uFillTx/>
                          <a:latin typeface="+mn-lt"/>
                          <a:ea typeface="+mn-ea"/>
                          <a:cs typeface="+mn-cs"/>
                        </a:rPr>
                        <a:t>THREATS</a:t>
                      </a:r>
                      <a:endParaRPr lang="en-US" sz="1200" dirty="0">
                        <a:solidFill>
                          <a:schemeClr val="bg1"/>
                        </a:solidFill>
                      </a:endParaRPr>
                    </a:p>
                  </a:txBody>
                  <a:tcPr anchor="ct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solidFill>
                      <a:srgbClr val="CC006A"/>
                    </a:solidFill>
                  </a:tcPr>
                </a:tc>
              </a:tr>
              <a:tr h="2025227">
                <a:tc>
                  <a:txBody>
                    <a:bodyPr/>
                    <a:lstStyle/>
                    <a:p>
                      <a:pPr algn="ctr"/>
                      <a:r>
                        <a:rPr lang="en-US" sz="1200" b="1" dirty="0" smtClean="0">
                          <a:solidFill>
                            <a:schemeClr val="tx2">
                              <a:lumMod val="60000"/>
                              <a:lumOff val="40000"/>
                            </a:schemeClr>
                          </a:solidFill>
                        </a:rPr>
                        <a:t>EXTERNAL</a:t>
                      </a:r>
                      <a:endParaRPr lang="en-US" sz="1200" dirty="0"/>
                    </a:p>
                  </a:txBody>
                  <a:tcPr vert="vert270" anchor="ctr">
                    <a:lnL w="12700" cap="flat" cmpd="sng" algn="ctr">
                      <a:no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0E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a:buNone/>
                        <a:tabLst/>
                        <a:defRPr/>
                      </a:pPr>
                      <a:endParaRPr lang="en-US" sz="800" dirty="0"/>
                    </a:p>
                  </a:txBody>
                  <a:tcP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 typeface="Arial"/>
                        <a:buNone/>
                        <a:tabLst/>
                        <a:defRPr/>
                      </a:pPr>
                      <a:endParaRPr lang="en-US" sz="800" dirty="0"/>
                    </a:p>
                  </a:txBody>
                  <a:tcP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10028166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EDCA"/>
        </a:soli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6863649" y="6342238"/>
            <a:ext cx="2133600" cy="365125"/>
          </a:xfrm>
        </p:spPr>
        <p:txBody>
          <a:bodyPr/>
          <a:lstStyle/>
          <a:p>
            <a:fld id="{DD3FF57B-5F25-B54A-A918-FB50C2689073}" type="slidenum">
              <a:rPr lang="en-US" smtClean="0"/>
              <a:pPr/>
              <a:t>2</a:t>
            </a:fld>
            <a:endParaRPr lang="en-US" dirty="0"/>
          </a:p>
        </p:txBody>
      </p:sp>
      <p:sp>
        <p:nvSpPr>
          <p:cNvPr id="7" name="Title 5"/>
          <p:cNvSpPr txBox="1">
            <a:spLocks/>
          </p:cNvSpPr>
          <p:nvPr/>
        </p:nvSpPr>
        <p:spPr>
          <a:xfrm>
            <a:off x="457199" y="626531"/>
            <a:ext cx="8229601" cy="790575"/>
          </a:xfrm>
          <a:prstGeom prst="rect">
            <a:avLst/>
          </a:prstGeom>
        </p:spPr>
        <p:txBody>
          <a:bodyPr/>
          <a:lstStyle>
            <a:lvl1pPr algn="l" defTabSz="914400" rtl="0" eaLnBrk="1" latinLnBrk="0" hangingPunct="1">
              <a:lnSpc>
                <a:spcPct val="100000"/>
              </a:lnSpc>
              <a:spcBef>
                <a:spcPct val="0"/>
              </a:spcBef>
              <a:buNone/>
              <a:defRPr sz="2800" b="0" i="0" kern="1200" spc="-150">
                <a:solidFill>
                  <a:schemeClr val="tx1"/>
                </a:solidFill>
                <a:latin typeface="Arial Black"/>
                <a:ea typeface="+mj-ea"/>
                <a:cs typeface="Arial Black"/>
              </a:defRPr>
            </a:lvl1pPr>
          </a:lstStyle>
          <a:p>
            <a:r>
              <a:rPr lang="en-US" dirty="0" smtClean="0"/>
              <a:t>How to Use </a:t>
            </a:r>
            <a:r>
              <a:rPr lang="en-US" dirty="0" smtClean="0"/>
              <a:t>This </a:t>
            </a:r>
            <a:r>
              <a:rPr lang="en-US" dirty="0" smtClean="0"/>
              <a:t>Deck</a:t>
            </a:r>
            <a:endParaRPr lang="en-US" dirty="0"/>
          </a:p>
        </p:txBody>
      </p:sp>
      <p:sp>
        <p:nvSpPr>
          <p:cNvPr id="8" name="Content Placeholder 6"/>
          <p:cNvSpPr txBox="1">
            <a:spLocks/>
          </p:cNvSpPr>
          <p:nvPr/>
        </p:nvSpPr>
        <p:spPr>
          <a:xfrm>
            <a:off x="457198" y="1557616"/>
            <a:ext cx="8102601" cy="4031840"/>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1500" b="1" i="0" kern="1200">
                <a:solidFill>
                  <a:srgbClr val="000000"/>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marL="285750" indent="-285750">
              <a:buFont typeface="Wingdings" charset="2"/>
              <a:buChar char="§"/>
            </a:pPr>
            <a:r>
              <a:rPr lang="en-US" sz="2000" b="0" dirty="0"/>
              <a:t>The following slides will help you lead your team through </a:t>
            </a:r>
            <a:r>
              <a:rPr lang="en-US" sz="2000" b="0" dirty="0" smtClean="0"/>
              <a:t/>
            </a:r>
            <a:br>
              <a:rPr lang="en-US" sz="2000" b="0" dirty="0" smtClean="0"/>
            </a:br>
            <a:r>
              <a:rPr lang="en-US" sz="2000" b="0" dirty="0" smtClean="0"/>
              <a:t>the SWOT analysis meeting</a:t>
            </a:r>
            <a:r>
              <a:rPr lang="en-US" sz="2000" b="0" dirty="0"/>
              <a:t>.</a:t>
            </a:r>
          </a:p>
          <a:p>
            <a:pPr marL="285750" indent="-285750">
              <a:buFont typeface="Wingdings" charset="2"/>
              <a:buChar char="§"/>
            </a:pPr>
            <a:r>
              <a:rPr lang="en-US" sz="2000" b="0" dirty="0"/>
              <a:t>Use this in conjunction with the SWOT Analysis Manual, which has more information on how to prepare and run your meeting.</a:t>
            </a:r>
          </a:p>
          <a:p>
            <a:pPr marL="285750" indent="-285750">
              <a:buFont typeface="Wingdings" charset="2"/>
              <a:buChar char="§"/>
            </a:pPr>
            <a:r>
              <a:rPr lang="en-US" sz="2000" b="0" dirty="0"/>
              <a:t>Each slide includes talking points in the notes field. Use these to prepare your presentation and guide your discussion.</a:t>
            </a:r>
          </a:p>
          <a:p>
            <a:pPr marL="285750" indent="-285750">
              <a:buFont typeface="Wingdings" charset="2"/>
              <a:buChar char="§"/>
            </a:pPr>
            <a:r>
              <a:rPr lang="en-US" sz="2000" b="0" dirty="0"/>
              <a:t>Customize the slides as needed. You may want to add your organization’s branding, insert new slides, adjust existing slides, and/or revise the talking </a:t>
            </a:r>
            <a:r>
              <a:rPr lang="en-US" sz="2000" b="0" dirty="0" smtClean="0"/>
              <a:t>points.</a:t>
            </a:r>
            <a:endParaRPr lang="en-US" sz="2000" b="0" dirty="0"/>
          </a:p>
        </p:txBody>
      </p:sp>
    </p:spTree>
    <p:extLst>
      <p:ext uri="{BB962C8B-B14F-4D97-AF65-F5344CB8AC3E}">
        <p14:creationId xmlns:p14="http://schemas.microsoft.com/office/powerpoint/2010/main" val="9618974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Agenda</a:t>
            </a:r>
            <a:endParaRPr lang="en-US" dirty="0"/>
          </a:p>
        </p:txBody>
      </p:sp>
      <p:sp>
        <p:nvSpPr>
          <p:cNvPr id="4" name="Slide Number Placeholder 3"/>
          <p:cNvSpPr>
            <a:spLocks noGrp="1"/>
          </p:cNvSpPr>
          <p:nvPr>
            <p:ph type="sldNum" sz="quarter" idx="10"/>
          </p:nvPr>
        </p:nvSpPr>
        <p:spPr/>
        <p:txBody>
          <a:bodyPr/>
          <a:lstStyle/>
          <a:p>
            <a:fld id="{DD3FF57B-5F25-B54A-A918-FB50C2689073}" type="slidenum">
              <a:rPr lang="en-US" smtClean="0"/>
              <a:pPr/>
              <a:t>3</a:t>
            </a:fld>
            <a:endParaRPr lang="en-US" dirty="0"/>
          </a:p>
        </p:txBody>
      </p:sp>
      <p:sp>
        <p:nvSpPr>
          <p:cNvPr id="7" name="Content Placeholder 6"/>
          <p:cNvSpPr>
            <a:spLocks noGrp="1"/>
          </p:cNvSpPr>
          <p:nvPr>
            <p:ph idx="1"/>
          </p:nvPr>
        </p:nvSpPr>
        <p:spPr/>
        <p:txBody>
          <a:bodyPr/>
          <a:lstStyle/>
          <a:p>
            <a:r>
              <a:rPr lang="en-US" dirty="0"/>
              <a:t>Discuss strengths (15 minutes).</a:t>
            </a:r>
          </a:p>
          <a:p>
            <a:r>
              <a:rPr lang="en-US" dirty="0"/>
              <a:t>Discuss weaknesses (15 minutes).</a:t>
            </a:r>
          </a:p>
          <a:p>
            <a:r>
              <a:rPr lang="en-US" dirty="0"/>
              <a:t>Discuss opportunities (15 minutes).</a:t>
            </a:r>
          </a:p>
          <a:p>
            <a:r>
              <a:rPr lang="en-US" dirty="0"/>
              <a:t>Discuss threats (15 minutes).</a:t>
            </a:r>
          </a:p>
          <a:p>
            <a:r>
              <a:rPr lang="en-US" dirty="0"/>
              <a:t>Put it all together and review completed analysis (15 minutes).</a:t>
            </a:r>
          </a:p>
          <a:p>
            <a:r>
              <a:rPr lang="en-US" dirty="0"/>
              <a:t>Determine next steps (</a:t>
            </a:r>
            <a:r>
              <a:rPr lang="en-US" dirty="0" smtClean="0"/>
              <a:t>15 </a:t>
            </a:r>
            <a:r>
              <a:rPr lang="en-US" dirty="0"/>
              <a:t>minutes).</a:t>
            </a:r>
          </a:p>
          <a:p>
            <a:endParaRPr lang="en-US" dirty="0"/>
          </a:p>
        </p:txBody>
      </p:sp>
    </p:spTree>
    <p:extLst>
      <p:ext uri="{BB962C8B-B14F-4D97-AF65-F5344CB8AC3E}">
        <p14:creationId xmlns:p14="http://schemas.microsoft.com/office/powerpoint/2010/main" val="39876953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85800"/>
            <a:ext cx="2624668" cy="2819400"/>
          </a:xfrm>
        </p:spPr>
        <p:txBody>
          <a:bodyPr/>
          <a:lstStyle/>
          <a:p>
            <a:r>
              <a:rPr lang="en-US" dirty="0"/>
              <a:t>The Four Categories </a:t>
            </a:r>
            <a:r>
              <a:rPr lang="en-US" dirty="0" smtClean="0"/>
              <a:t/>
            </a:r>
            <a:br>
              <a:rPr lang="en-US" dirty="0" smtClean="0"/>
            </a:br>
            <a:r>
              <a:rPr lang="en-US" dirty="0" smtClean="0"/>
              <a:t>of </a:t>
            </a:r>
            <a:r>
              <a:rPr lang="en-US" dirty="0"/>
              <a:t>SWOT </a:t>
            </a:r>
          </a:p>
        </p:txBody>
      </p:sp>
      <p:sp>
        <p:nvSpPr>
          <p:cNvPr id="4" name="Slide Number Placeholder 3"/>
          <p:cNvSpPr>
            <a:spLocks noGrp="1"/>
          </p:cNvSpPr>
          <p:nvPr>
            <p:ph type="sldNum" sz="quarter" idx="10"/>
          </p:nvPr>
        </p:nvSpPr>
        <p:spPr/>
        <p:txBody>
          <a:bodyPr/>
          <a:lstStyle/>
          <a:p>
            <a:fld id="{DD3FF57B-5F25-B54A-A918-FB50C2689073}" type="slidenum">
              <a:rPr lang="en-US" smtClean="0"/>
              <a:pPr/>
              <a:t>4</a:t>
            </a:fld>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1117312102"/>
              </p:ext>
            </p:extLst>
          </p:nvPr>
        </p:nvGraphicFramePr>
        <p:xfrm>
          <a:off x="2709333" y="702733"/>
          <a:ext cx="5909734" cy="5005494"/>
        </p:xfrm>
        <a:graphic>
          <a:graphicData uri="http://schemas.openxmlformats.org/drawingml/2006/table">
            <a:tbl>
              <a:tblPr firstRow="1" bandRow="1">
                <a:tableStyleId>{5C22544A-7EE6-4342-B048-85BDC9FD1C3A}</a:tableStyleId>
              </a:tblPr>
              <a:tblGrid>
                <a:gridCol w="372534"/>
                <a:gridCol w="2768600"/>
                <a:gridCol w="2768600"/>
              </a:tblGrid>
              <a:tr h="330200">
                <a:tc>
                  <a:txBody>
                    <a:bodyPr/>
                    <a:lstStyle/>
                    <a:p>
                      <a:endParaRPr lang="en-US"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0E0"/>
                    </a:solidFill>
                  </a:tcPr>
                </a:tc>
                <a:tc>
                  <a:txBody>
                    <a:bodyPr/>
                    <a:lstStyle/>
                    <a:p>
                      <a:pPr algn="ctr"/>
                      <a:r>
                        <a:rPr lang="en-US" sz="1200" dirty="0" smtClean="0">
                          <a:solidFill>
                            <a:schemeClr val="tx2">
                              <a:lumMod val="60000"/>
                              <a:lumOff val="40000"/>
                            </a:schemeClr>
                          </a:solidFill>
                        </a:rPr>
                        <a:t>POSITIVE</a:t>
                      </a:r>
                      <a:endParaRPr lang="en-US" sz="1200" dirty="0">
                        <a:solidFill>
                          <a:schemeClr val="tx2">
                            <a:lumMod val="60000"/>
                            <a:lumOff val="40000"/>
                          </a:schemeClr>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2">
                              <a:lumMod val="60000"/>
                              <a:lumOff val="40000"/>
                            </a:schemeClr>
                          </a:solidFill>
                        </a:rPr>
                        <a:t>NEGATIVE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endParaRPr lang="en-US" sz="1200" dirty="0"/>
                    </a:p>
                  </a:txBody>
                  <a:tcPr anchor="ctr">
                    <a:lnL w="12700" cap="flat" cmpd="sng" algn="ctr">
                      <a:no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0E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bg1"/>
                          </a:solidFill>
                          <a:effectLst/>
                          <a:uLnTx/>
                          <a:uFillTx/>
                          <a:latin typeface="+mn-lt"/>
                          <a:ea typeface="+mn-ea"/>
                          <a:cs typeface="+mn-cs"/>
                        </a:rPr>
                        <a:t>STRENGTHS</a:t>
                      </a:r>
                    </a:p>
                  </a:txBody>
                  <a:tcPr anchor="ct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solidFill>
                      <a:schemeClr val="accent6"/>
                    </a:solidFill>
                  </a:tcPr>
                </a:tc>
                <a:tc>
                  <a:txBody>
                    <a:bodyPr/>
                    <a:lstStyle/>
                    <a:p>
                      <a:pPr algn="ctr"/>
                      <a:r>
                        <a:rPr kumimoji="0" lang="en-US" sz="1200" b="1" i="0" u="none" strike="noStrike" kern="1200" cap="none" spc="0" normalizeH="0" baseline="0" noProof="0" dirty="0" smtClean="0">
                          <a:ln>
                            <a:noFill/>
                          </a:ln>
                          <a:solidFill>
                            <a:schemeClr val="bg1"/>
                          </a:solidFill>
                          <a:effectLst/>
                          <a:uLnTx/>
                          <a:uFillTx/>
                          <a:latin typeface="+mn-lt"/>
                          <a:ea typeface="+mn-ea"/>
                          <a:cs typeface="+mn-cs"/>
                        </a:rPr>
                        <a:t>WEAKNESSES</a:t>
                      </a:r>
                      <a:endParaRPr lang="en-US" sz="1200" dirty="0">
                        <a:solidFill>
                          <a:schemeClr val="bg1"/>
                        </a:solidFill>
                      </a:endParaRPr>
                    </a:p>
                  </a:txBody>
                  <a:tcPr anchor="ct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solidFill>
                      <a:schemeClr val="accent5"/>
                    </a:solidFill>
                  </a:tcPr>
                </a:tc>
              </a:tr>
              <a:tr h="190838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tx2">
                              <a:lumMod val="60000"/>
                              <a:lumOff val="40000"/>
                            </a:schemeClr>
                          </a:solidFill>
                        </a:rPr>
                        <a:t>INTERNAL</a:t>
                      </a:r>
                      <a:endParaRPr lang="en-US" sz="1200" dirty="0" smtClean="0">
                        <a:solidFill>
                          <a:schemeClr val="tx2">
                            <a:lumMod val="60000"/>
                            <a:lumOff val="40000"/>
                          </a:schemeClr>
                        </a:solidFill>
                      </a:endParaRPr>
                    </a:p>
                  </a:txBody>
                  <a:tcPr vert="vert270" anchor="ctr">
                    <a:lnL w="12700" cap="flat" cmpd="sng" algn="ctr">
                      <a:no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0E0"/>
                    </a:solidFill>
                  </a:tcPr>
                </a:tc>
                <a:tc>
                  <a:txBody>
                    <a:bodyPr/>
                    <a:lstStyle/>
                    <a:p>
                      <a:pPr marL="0" indent="0">
                        <a:buFont typeface="Arial"/>
                        <a:buNone/>
                      </a:pPr>
                      <a:endParaRPr lang="en-US" sz="800" dirty="0">
                        <a:solidFill>
                          <a:schemeClr val="tx1"/>
                        </a:solidFill>
                      </a:endParaRPr>
                    </a:p>
                  </a:txBody>
                  <a:tcP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 typeface="Arial"/>
                        <a:buNone/>
                        <a:tabLst/>
                        <a:defRPr/>
                      </a:pPr>
                      <a:endParaRPr lang="en-US" sz="800" dirty="0"/>
                    </a:p>
                  </a:txBody>
                  <a:tcP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noFill/>
                  </a:tcPr>
                </a:tc>
              </a:tr>
              <a:tr h="370840">
                <a:tc>
                  <a:txBody>
                    <a:bodyPr/>
                    <a:lstStyle/>
                    <a:p>
                      <a:endParaRPr lang="en-US" sz="1200" dirty="0"/>
                    </a:p>
                  </a:txBody>
                  <a:tcPr anchor="ctr">
                    <a:lnL w="12700" cap="flat" cmpd="sng" algn="ctr">
                      <a:no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0E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bg1"/>
                          </a:solidFill>
                          <a:effectLst/>
                          <a:uLnTx/>
                          <a:uFillTx/>
                          <a:latin typeface="+mn-lt"/>
                          <a:ea typeface="+mn-ea"/>
                          <a:cs typeface="+mn-cs"/>
                        </a:rPr>
                        <a:t>OPPORTUNITIES</a:t>
                      </a:r>
                    </a:p>
                  </a:txBody>
                  <a:tcPr anchor="ct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solidFill>
                      <a:schemeClr val="accent4"/>
                    </a:solidFill>
                  </a:tcPr>
                </a:tc>
                <a:tc>
                  <a:txBody>
                    <a:bodyPr/>
                    <a:lstStyle/>
                    <a:p>
                      <a:pPr algn="ctr"/>
                      <a:r>
                        <a:rPr kumimoji="0" lang="en-US" sz="1200" b="1" i="0" u="none" strike="noStrike" kern="1200" cap="none" spc="0" normalizeH="0" baseline="0" noProof="0" dirty="0" smtClean="0">
                          <a:ln>
                            <a:noFill/>
                          </a:ln>
                          <a:solidFill>
                            <a:schemeClr val="bg1"/>
                          </a:solidFill>
                          <a:effectLst/>
                          <a:uLnTx/>
                          <a:uFillTx/>
                          <a:latin typeface="+mn-lt"/>
                          <a:ea typeface="+mn-ea"/>
                          <a:cs typeface="+mn-cs"/>
                        </a:rPr>
                        <a:t>THREATS</a:t>
                      </a:r>
                      <a:endParaRPr lang="en-US" sz="1200" dirty="0">
                        <a:solidFill>
                          <a:schemeClr val="bg1"/>
                        </a:solidFill>
                      </a:endParaRPr>
                    </a:p>
                  </a:txBody>
                  <a:tcPr anchor="ct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solidFill>
                      <a:srgbClr val="CC006A"/>
                    </a:solidFill>
                  </a:tcPr>
                </a:tc>
              </a:tr>
              <a:tr h="2025227">
                <a:tc>
                  <a:txBody>
                    <a:bodyPr/>
                    <a:lstStyle/>
                    <a:p>
                      <a:pPr algn="ctr"/>
                      <a:r>
                        <a:rPr lang="en-US" sz="1200" b="1" dirty="0" smtClean="0">
                          <a:solidFill>
                            <a:schemeClr val="tx2">
                              <a:lumMod val="60000"/>
                              <a:lumOff val="40000"/>
                            </a:schemeClr>
                          </a:solidFill>
                        </a:rPr>
                        <a:t>EXTERNAL</a:t>
                      </a:r>
                      <a:endParaRPr lang="en-US" sz="1200" dirty="0"/>
                    </a:p>
                  </a:txBody>
                  <a:tcPr vert="vert270" anchor="ctr">
                    <a:lnL w="12700" cap="flat" cmpd="sng" algn="ctr">
                      <a:no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0E0E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a:buNone/>
                        <a:tabLst/>
                        <a:defRPr/>
                      </a:pPr>
                      <a:endParaRPr lang="en-US" sz="800" dirty="0"/>
                    </a:p>
                  </a:txBody>
                  <a:tcP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 typeface="Arial"/>
                        <a:buNone/>
                        <a:tabLst/>
                        <a:defRPr/>
                      </a:pPr>
                      <a:endParaRPr lang="en-US" sz="800" dirty="0"/>
                    </a:p>
                  </a:txBody>
                  <a:tcPr>
                    <a:lnL w="12700" cap="flat" cmpd="sng" algn="ctr">
                      <a:solidFill>
                        <a:prstClr val="white">
                          <a:lumMod val="65000"/>
                        </a:prstClr>
                      </a:solidFill>
                      <a:prstDash val="solid"/>
                      <a:round/>
                      <a:headEnd type="none" w="med" len="med"/>
                      <a:tailEnd type="none" w="med" len="med"/>
                    </a:lnL>
                    <a:lnR w="12700" cap="flat" cmpd="sng" algn="ctr">
                      <a:solidFill>
                        <a:prstClr val="white">
                          <a:lumMod val="65000"/>
                        </a:prstClr>
                      </a:solidFill>
                      <a:prstDash val="solid"/>
                      <a:round/>
                      <a:headEnd type="none" w="med" len="med"/>
                      <a:tailEnd type="none" w="med" len="med"/>
                    </a:lnR>
                    <a:lnT w="12700" cap="flat" cmpd="sng" algn="ctr">
                      <a:solidFill>
                        <a:prstClr val="white">
                          <a:lumMod val="65000"/>
                        </a:prstClr>
                      </a:solidFill>
                      <a:prstDash val="solid"/>
                      <a:round/>
                      <a:headEnd type="none" w="med" len="med"/>
                      <a:tailEnd type="none" w="med" len="med"/>
                    </a:lnT>
                    <a:lnB w="12700" cap="flat" cmpd="sng" algn="ctr">
                      <a:solidFill>
                        <a:prstClr val="white">
                          <a:lumMod val="65000"/>
                        </a:prstClr>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3658943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The SWOT Process</a:t>
            </a:r>
          </a:p>
        </p:txBody>
      </p:sp>
      <p:sp>
        <p:nvSpPr>
          <p:cNvPr id="4" name="Slide Number Placeholder 3"/>
          <p:cNvSpPr>
            <a:spLocks noGrp="1"/>
          </p:cNvSpPr>
          <p:nvPr>
            <p:ph type="sldNum" sz="quarter" idx="10"/>
          </p:nvPr>
        </p:nvSpPr>
        <p:spPr/>
        <p:txBody>
          <a:bodyPr/>
          <a:lstStyle/>
          <a:p>
            <a:fld id="{DD3FF57B-5F25-B54A-A918-FB50C2689073}" type="slidenum">
              <a:rPr lang="en-US" smtClean="0"/>
              <a:pPr/>
              <a:t>5</a:t>
            </a:fld>
            <a:endParaRPr lang="en-US" dirty="0"/>
          </a:p>
        </p:txBody>
      </p:sp>
      <p:sp>
        <p:nvSpPr>
          <p:cNvPr id="20" name="Content Placeholder 19"/>
          <p:cNvSpPr>
            <a:spLocks noGrp="1"/>
          </p:cNvSpPr>
          <p:nvPr>
            <p:ph idx="1"/>
          </p:nvPr>
        </p:nvSpPr>
        <p:spPr/>
        <p:txBody>
          <a:bodyPr/>
          <a:lstStyle/>
          <a:p>
            <a:pPr marL="0" indent="0">
              <a:buNone/>
            </a:pPr>
            <a:r>
              <a:rPr lang="en-US" sz="3200" kern="0" spc="-90" dirty="0" smtClean="0">
                <a:solidFill>
                  <a:srgbClr val="E16E22"/>
                </a:solidFill>
                <a:latin typeface="Arial Black"/>
                <a:cs typeface="Arial Black"/>
              </a:rPr>
              <a:t>1. Brainstorm</a:t>
            </a:r>
          </a:p>
          <a:p>
            <a:pPr marL="0" indent="0">
              <a:buNone/>
            </a:pPr>
            <a:r>
              <a:rPr lang="en-US" sz="3200" kern="0" spc="-90" dirty="0" smtClean="0">
                <a:solidFill>
                  <a:srgbClr val="E16E22"/>
                </a:solidFill>
                <a:latin typeface="Arial Black"/>
                <a:cs typeface="Arial Black"/>
              </a:rPr>
              <a:t>2. Consolidate</a:t>
            </a:r>
          </a:p>
          <a:p>
            <a:pPr marL="0" indent="0">
              <a:buNone/>
            </a:pPr>
            <a:r>
              <a:rPr lang="en-US" sz="3200" kern="0" spc="-90" dirty="0" smtClean="0">
                <a:solidFill>
                  <a:srgbClr val="E16E22"/>
                </a:solidFill>
                <a:latin typeface="Arial Black"/>
                <a:cs typeface="Arial Black"/>
              </a:rPr>
              <a:t>3. Clarify</a:t>
            </a:r>
          </a:p>
          <a:p>
            <a:pPr marL="0" indent="0">
              <a:buNone/>
            </a:pPr>
            <a:r>
              <a:rPr lang="en-US" sz="3200" kern="0" spc="-90" dirty="0" smtClean="0">
                <a:solidFill>
                  <a:srgbClr val="E16E22"/>
                </a:solidFill>
                <a:latin typeface="Arial Black"/>
                <a:cs typeface="Arial Black"/>
              </a:rPr>
              <a:t>4. Prioritize</a:t>
            </a:r>
            <a:endParaRPr lang="en-US" sz="3200" kern="0" spc="-90" dirty="0">
              <a:solidFill>
                <a:srgbClr val="E16E22"/>
              </a:solidFill>
              <a:latin typeface="Arial Black"/>
              <a:cs typeface="Arial Black"/>
            </a:endParaRPr>
          </a:p>
        </p:txBody>
      </p:sp>
    </p:spTree>
    <p:extLst>
      <p:ext uri="{BB962C8B-B14F-4D97-AF65-F5344CB8AC3E}">
        <p14:creationId xmlns:p14="http://schemas.microsoft.com/office/powerpoint/2010/main" val="12612083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Strengths</a:t>
            </a:r>
          </a:p>
        </p:txBody>
      </p:sp>
      <p:sp>
        <p:nvSpPr>
          <p:cNvPr id="3" name="Slide Number Placeholder 2"/>
          <p:cNvSpPr>
            <a:spLocks noGrp="1"/>
          </p:cNvSpPr>
          <p:nvPr>
            <p:ph type="sldNum" sz="quarter" idx="10"/>
          </p:nvPr>
        </p:nvSpPr>
        <p:spPr/>
        <p:txBody>
          <a:bodyPr/>
          <a:lstStyle/>
          <a:p>
            <a:fld id="{DD3FF57B-5F25-B54A-A918-FB50C2689073}" type="slidenum">
              <a:rPr lang="en-US" smtClean="0"/>
              <a:pPr/>
              <a:t>6</a:t>
            </a:fld>
            <a:endParaRPr lang="en-US" dirty="0"/>
          </a:p>
        </p:txBody>
      </p:sp>
      <p:sp>
        <p:nvSpPr>
          <p:cNvPr id="4" name="Content Placeholder 3"/>
          <p:cNvSpPr>
            <a:spLocks noGrp="1"/>
          </p:cNvSpPr>
          <p:nvPr>
            <p:ph idx="1"/>
          </p:nvPr>
        </p:nvSpPr>
        <p:spPr/>
        <p:txBody>
          <a:bodyPr numCol="2"/>
          <a:lstStyle/>
          <a:p>
            <a:pPr marL="0" indent="0">
              <a:buNone/>
            </a:pPr>
            <a:r>
              <a:rPr lang="en-US" b="1" dirty="0">
                <a:solidFill>
                  <a:srgbClr val="E16E22"/>
                </a:solidFill>
                <a:latin typeface="Arial Black"/>
                <a:cs typeface="Arial Black"/>
              </a:rPr>
              <a:t>Consider our:</a:t>
            </a:r>
          </a:p>
          <a:p>
            <a:r>
              <a:rPr lang="en-US" dirty="0"/>
              <a:t>Leadership abilities</a:t>
            </a:r>
          </a:p>
          <a:p>
            <a:r>
              <a:rPr lang="en-US" dirty="0"/>
              <a:t>Decision-making abilities </a:t>
            </a:r>
          </a:p>
          <a:p>
            <a:r>
              <a:rPr lang="en-US" dirty="0"/>
              <a:t>Quality</a:t>
            </a:r>
          </a:p>
          <a:p>
            <a:r>
              <a:rPr lang="en-US" dirty="0"/>
              <a:t>Customer service</a:t>
            </a:r>
          </a:p>
          <a:p>
            <a:r>
              <a:rPr lang="en-US" dirty="0"/>
              <a:t>Efficiency</a:t>
            </a:r>
          </a:p>
          <a:p>
            <a:r>
              <a:rPr lang="en-US" dirty="0" smtClean="0"/>
              <a:t>Technology</a:t>
            </a:r>
          </a:p>
          <a:p>
            <a:endParaRPr lang="en-US" dirty="0"/>
          </a:p>
          <a:p>
            <a:r>
              <a:rPr lang="en-US" dirty="0"/>
              <a:t>Alliances or partnerships</a:t>
            </a:r>
          </a:p>
          <a:p>
            <a:r>
              <a:rPr lang="en-US" dirty="0"/>
              <a:t>Intellectual property</a:t>
            </a:r>
          </a:p>
          <a:p>
            <a:r>
              <a:rPr lang="en-US" dirty="0"/>
              <a:t>Brand </a:t>
            </a:r>
          </a:p>
          <a:p>
            <a:r>
              <a:rPr lang="en-US" dirty="0"/>
              <a:t>Cost advantages</a:t>
            </a:r>
          </a:p>
          <a:p>
            <a:pPr marL="0" indent="0">
              <a:buNone/>
            </a:pPr>
            <a:endParaRPr lang="en-US" dirty="0"/>
          </a:p>
        </p:txBody>
      </p:sp>
    </p:spTree>
    <p:extLst>
      <p:ext uri="{BB962C8B-B14F-4D97-AF65-F5344CB8AC3E}">
        <p14:creationId xmlns:p14="http://schemas.microsoft.com/office/powerpoint/2010/main" val="348896279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Internal: Weaknesses</a:t>
            </a:r>
          </a:p>
        </p:txBody>
      </p:sp>
      <p:sp>
        <p:nvSpPr>
          <p:cNvPr id="4" name="Slide Number Placeholder 3"/>
          <p:cNvSpPr>
            <a:spLocks noGrp="1"/>
          </p:cNvSpPr>
          <p:nvPr>
            <p:ph type="sldNum" sz="quarter" idx="10"/>
          </p:nvPr>
        </p:nvSpPr>
        <p:spPr/>
        <p:txBody>
          <a:bodyPr/>
          <a:lstStyle/>
          <a:p>
            <a:fld id="{DD3FF57B-5F25-B54A-A918-FB50C2689073}" type="slidenum">
              <a:rPr lang="en-US" smtClean="0"/>
              <a:pPr/>
              <a:t>7</a:t>
            </a:fld>
            <a:endParaRPr lang="en-US" dirty="0"/>
          </a:p>
        </p:txBody>
      </p:sp>
      <p:sp>
        <p:nvSpPr>
          <p:cNvPr id="7" name="Content Placeholder 6"/>
          <p:cNvSpPr>
            <a:spLocks noGrp="1"/>
          </p:cNvSpPr>
          <p:nvPr>
            <p:ph idx="1"/>
          </p:nvPr>
        </p:nvSpPr>
        <p:spPr/>
        <p:txBody>
          <a:bodyPr numCol="2"/>
          <a:lstStyle/>
          <a:p>
            <a:pPr marL="0" indent="0">
              <a:buNone/>
            </a:pPr>
            <a:r>
              <a:rPr lang="en-US" dirty="0" smtClean="0">
                <a:solidFill>
                  <a:srgbClr val="E16E22"/>
                </a:solidFill>
                <a:latin typeface="Arial Black"/>
                <a:cs typeface="Arial Black"/>
              </a:rPr>
              <a:t>Examples may include:</a:t>
            </a:r>
            <a:endParaRPr lang="en-US" dirty="0">
              <a:solidFill>
                <a:srgbClr val="E16E22"/>
              </a:solidFill>
              <a:latin typeface="Arial Black"/>
              <a:cs typeface="Arial Black"/>
            </a:endParaRPr>
          </a:p>
          <a:p>
            <a:r>
              <a:rPr lang="en-US" dirty="0"/>
              <a:t>Low quality</a:t>
            </a:r>
          </a:p>
          <a:p>
            <a:r>
              <a:rPr lang="en-US" dirty="0"/>
              <a:t>Poor customer service</a:t>
            </a:r>
          </a:p>
          <a:p>
            <a:r>
              <a:rPr lang="en-US" dirty="0"/>
              <a:t>Inefficiency</a:t>
            </a:r>
          </a:p>
          <a:p>
            <a:r>
              <a:rPr lang="en-US" dirty="0"/>
              <a:t>Lack of technology</a:t>
            </a:r>
          </a:p>
          <a:p>
            <a:r>
              <a:rPr lang="en-US" dirty="0"/>
              <a:t>No alliances or partnerships</a:t>
            </a:r>
          </a:p>
          <a:p>
            <a:r>
              <a:rPr lang="en-US" dirty="0"/>
              <a:t>Lack of intellectual </a:t>
            </a:r>
            <a:r>
              <a:rPr lang="en-US" dirty="0" smtClean="0"/>
              <a:t>property</a:t>
            </a:r>
          </a:p>
          <a:p>
            <a:endParaRPr lang="en-US" dirty="0"/>
          </a:p>
          <a:p>
            <a:r>
              <a:rPr lang="en-US" dirty="0"/>
              <a:t>Weak brand</a:t>
            </a:r>
          </a:p>
          <a:p>
            <a:r>
              <a:rPr lang="en-US" dirty="0"/>
              <a:t>Poor reputation among customers</a:t>
            </a:r>
          </a:p>
          <a:p>
            <a:r>
              <a:rPr lang="en-US" dirty="0"/>
              <a:t>High cost structure</a:t>
            </a:r>
          </a:p>
          <a:p>
            <a:pPr marL="0" indent="0">
              <a:buNone/>
            </a:pPr>
            <a:endParaRPr lang="en-US" dirty="0"/>
          </a:p>
          <a:p>
            <a:endParaRPr lang="en-US" dirty="0"/>
          </a:p>
        </p:txBody>
      </p:sp>
    </p:spTree>
    <p:extLst>
      <p:ext uri="{BB962C8B-B14F-4D97-AF65-F5344CB8AC3E}">
        <p14:creationId xmlns:p14="http://schemas.microsoft.com/office/powerpoint/2010/main" val="16178359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Opportunities</a:t>
            </a:r>
          </a:p>
        </p:txBody>
      </p:sp>
      <p:sp>
        <p:nvSpPr>
          <p:cNvPr id="3" name="Slide Number Placeholder 2"/>
          <p:cNvSpPr>
            <a:spLocks noGrp="1"/>
          </p:cNvSpPr>
          <p:nvPr>
            <p:ph type="sldNum" sz="quarter" idx="10"/>
          </p:nvPr>
        </p:nvSpPr>
        <p:spPr/>
        <p:txBody>
          <a:bodyPr/>
          <a:lstStyle/>
          <a:p>
            <a:fld id="{DD3FF57B-5F25-B54A-A918-FB50C2689073}" type="slidenum">
              <a:rPr lang="en-US" smtClean="0"/>
              <a:pPr/>
              <a:t>8</a:t>
            </a:fld>
            <a:endParaRPr lang="en-US" dirty="0"/>
          </a:p>
        </p:txBody>
      </p:sp>
      <p:sp>
        <p:nvSpPr>
          <p:cNvPr id="5" name="Content Placeholder 6"/>
          <p:cNvSpPr>
            <a:spLocks noGrp="1"/>
          </p:cNvSpPr>
          <p:nvPr>
            <p:ph idx="1"/>
          </p:nvPr>
        </p:nvSpPr>
        <p:spPr/>
        <p:txBody>
          <a:bodyPr numCol="2"/>
          <a:lstStyle/>
          <a:p>
            <a:pPr marL="0" indent="0">
              <a:buNone/>
            </a:pPr>
            <a:r>
              <a:rPr lang="en-US" dirty="0" smtClean="0">
                <a:solidFill>
                  <a:srgbClr val="E16E22"/>
                </a:solidFill>
                <a:latin typeface="Arial Black"/>
                <a:cs typeface="Arial Black"/>
              </a:rPr>
              <a:t>Consider:</a:t>
            </a:r>
            <a:endParaRPr lang="en-US" dirty="0">
              <a:solidFill>
                <a:srgbClr val="E16E22"/>
              </a:solidFill>
              <a:latin typeface="Arial Black"/>
              <a:cs typeface="Arial Black"/>
            </a:endParaRPr>
          </a:p>
          <a:p>
            <a:r>
              <a:rPr lang="en-US" dirty="0"/>
              <a:t>Customers</a:t>
            </a:r>
          </a:p>
          <a:p>
            <a:r>
              <a:rPr lang="en-US" dirty="0"/>
              <a:t>Pricing constraints</a:t>
            </a:r>
          </a:p>
          <a:p>
            <a:r>
              <a:rPr lang="en-US" dirty="0"/>
              <a:t>Competitor behavior</a:t>
            </a:r>
          </a:p>
          <a:p>
            <a:r>
              <a:rPr lang="en-US" dirty="0"/>
              <a:t>Changes in technology</a:t>
            </a:r>
          </a:p>
          <a:p>
            <a:r>
              <a:rPr lang="en-US" dirty="0"/>
              <a:t>Macroeconomic trends</a:t>
            </a:r>
          </a:p>
          <a:p>
            <a:r>
              <a:rPr lang="en-US" dirty="0" smtClean="0"/>
              <a:t>Regulation</a:t>
            </a:r>
          </a:p>
          <a:p>
            <a:endParaRPr lang="en-US" dirty="0"/>
          </a:p>
          <a:p>
            <a:r>
              <a:rPr lang="en-US" dirty="0"/>
              <a:t>Suppliers</a:t>
            </a:r>
          </a:p>
          <a:p>
            <a:r>
              <a:rPr lang="en-US" dirty="0"/>
              <a:t>Opening of new markets</a:t>
            </a:r>
          </a:p>
          <a:p>
            <a:r>
              <a:rPr lang="en-US" dirty="0"/>
              <a:t>Related products or services</a:t>
            </a:r>
          </a:p>
          <a:p>
            <a:r>
              <a:rPr lang="en-US" dirty="0"/>
              <a:t>Potential partners </a:t>
            </a:r>
          </a:p>
          <a:p>
            <a:pPr marL="0" indent="0">
              <a:buNone/>
            </a:pPr>
            <a:endParaRPr lang="en-US" dirty="0"/>
          </a:p>
          <a:p>
            <a:endParaRPr lang="en-US" dirty="0"/>
          </a:p>
        </p:txBody>
      </p:sp>
    </p:spTree>
    <p:extLst>
      <p:ext uri="{BB962C8B-B14F-4D97-AF65-F5344CB8AC3E}">
        <p14:creationId xmlns:p14="http://schemas.microsoft.com/office/powerpoint/2010/main" val="52204070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Threats</a:t>
            </a:r>
          </a:p>
        </p:txBody>
      </p:sp>
      <p:sp>
        <p:nvSpPr>
          <p:cNvPr id="3" name="Slide Number Placeholder 2"/>
          <p:cNvSpPr>
            <a:spLocks noGrp="1"/>
          </p:cNvSpPr>
          <p:nvPr>
            <p:ph type="sldNum" sz="quarter" idx="10"/>
          </p:nvPr>
        </p:nvSpPr>
        <p:spPr/>
        <p:txBody>
          <a:bodyPr/>
          <a:lstStyle/>
          <a:p>
            <a:fld id="{DD3FF57B-5F25-B54A-A918-FB50C2689073}" type="slidenum">
              <a:rPr lang="en-US" smtClean="0"/>
              <a:pPr/>
              <a:t>9</a:t>
            </a:fld>
            <a:endParaRPr lang="en-US" dirty="0"/>
          </a:p>
        </p:txBody>
      </p:sp>
      <p:sp>
        <p:nvSpPr>
          <p:cNvPr id="4" name="Content Placeholder 3"/>
          <p:cNvSpPr>
            <a:spLocks noGrp="1"/>
          </p:cNvSpPr>
          <p:nvPr>
            <p:ph idx="1"/>
          </p:nvPr>
        </p:nvSpPr>
        <p:spPr/>
        <p:txBody>
          <a:bodyPr numCol="2"/>
          <a:lstStyle/>
          <a:p>
            <a:pPr marL="0" indent="0">
              <a:buNone/>
            </a:pPr>
            <a:r>
              <a:rPr lang="en-US" b="1" dirty="0">
                <a:solidFill>
                  <a:srgbClr val="E16E22"/>
                </a:solidFill>
                <a:latin typeface="Arial Black"/>
                <a:cs typeface="Arial Black"/>
              </a:rPr>
              <a:t>Examples may include:</a:t>
            </a:r>
          </a:p>
          <a:p>
            <a:r>
              <a:rPr lang="en-US" dirty="0"/>
              <a:t>A competitor lowering </a:t>
            </a:r>
            <a:r>
              <a:rPr lang="en-US" dirty="0" smtClean="0"/>
              <a:t/>
            </a:r>
            <a:br>
              <a:rPr lang="en-US" dirty="0" smtClean="0"/>
            </a:br>
            <a:r>
              <a:rPr lang="en-US" dirty="0" smtClean="0"/>
              <a:t>its </a:t>
            </a:r>
            <a:r>
              <a:rPr lang="en-US" dirty="0"/>
              <a:t>prices</a:t>
            </a:r>
          </a:p>
          <a:p>
            <a:r>
              <a:rPr lang="en-US" dirty="0"/>
              <a:t>Shifts in consumer tastes </a:t>
            </a:r>
          </a:p>
          <a:p>
            <a:r>
              <a:rPr lang="en-US" dirty="0"/>
              <a:t>Increased trade barriers</a:t>
            </a:r>
          </a:p>
          <a:p>
            <a:r>
              <a:rPr lang="en-US" dirty="0">
                <a:solidFill>
                  <a:srgbClr val="000000"/>
                </a:solidFill>
              </a:rPr>
              <a:t>Le</a:t>
            </a:r>
            <a:r>
              <a:rPr lang="en-US" dirty="0"/>
              <a:t>gislation or regulations that will increase costs or eliminate </a:t>
            </a:r>
            <a:r>
              <a:rPr lang="en-US" dirty="0" smtClean="0"/>
              <a:t/>
            </a:r>
            <a:br>
              <a:rPr lang="en-US" dirty="0" smtClean="0"/>
            </a:br>
            <a:r>
              <a:rPr lang="en-US" dirty="0" smtClean="0"/>
              <a:t>a product</a:t>
            </a:r>
          </a:p>
          <a:p>
            <a:endParaRPr lang="en-US" dirty="0" smtClean="0"/>
          </a:p>
          <a:p>
            <a:endParaRPr lang="en-US" dirty="0"/>
          </a:p>
          <a:p>
            <a:r>
              <a:rPr lang="en-US" dirty="0"/>
              <a:t>A declining product or </a:t>
            </a:r>
            <a:r>
              <a:rPr lang="en-US" dirty="0" smtClean="0"/>
              <a:t>market</a:t>
            </a:r>
          </a:p>
          <a:p>
            <a:r>
              <a:rPr lang="en-US" dirty="0" smtClean="0"/>
              <a:t>A </a:t>
            </a:r>
            <a:r>
              <a:rPr lang="en-US" dirty="0"/>
              <a:t>supplier who is exerting price pressure</a:t>
            </a:r>
          </a:p>
          <a:p>
            <a:r>
              <a:rPr lang="en-US" dirty="0"/>
              <a:t>A new product or service that could be a substitute for our product or service</a:t>
            </a:r>
          </a:p>
          <a:p>
            <a:endParaRPr lang="en-US" dirty="0"/>
          </a:p>
        </p:txBody>
      </p:sp>
    </p:spTree>
    <p:extLst>
      <p:ext uri="{BB962C8B-B14F-4D97-AF65-F5344CB8AC3E}">
        <p14:creationId xmlns:p14="http://schemas.microsoft.com/office/powerpoint/2010/main" val="201913366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Theme">
  <a:themeElements>
    <a:clrScheme name="Custom 1">
      <a:dk1>
        <a:sysClr val="windowText" lastClr="000000"/>
      </a:dk1>
      <a:lt1>
        <a:sysClr val="window" lastClr="FFFFFF"/>
      </a:lt1>
      <a:dk2>
        <a:srgbClr val="666666"/>
      </a:dk2>
      <a:lt2>
        <a:srgbClr val="999683"/>
      </a:lt2>
      <a:accent1>
        <a:srgbClr val="CC0000"/>
      </a:accent1>
      <a:accent2>
        <a:srgbClr val="006699"/>
      </a:accent2>
      <a:accent3>
        <a:srgbClr val="FFFF00"/>
      </a:accent3>
      <a:accent4>
        <a:srgbClr val="00C8FF"/>
      </a:accent4>
      <a:accent5>
        <a:srgbClr val="FF9600"/>
      </a:accent5>
      <a:accent6>
        <a:srgbClr val="009933"/>
      </a:accent6>
      <a:hlink>
        <a:srgbClr val="3C3D3E"/>
      </a:hlink>
      <a:folHlink>
        <a:srgbClr val="999683"/>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outerShdw dist="38100" dir="5400000" algn="t" rotWithShape="0">
            <a:schemeClr val="bg2">
              <a:alpha val="20000"/>
            </a:schemeClr>
          </a:outerShdw>
        </a:effectLst>
      </a:spPr>
      <a:bodyPr rtlCol="0" anchor="ctr"/>
      <a:lstStyle>
        <a:defPPr algn="ctr">
          <a:lnSpc>
            <a:spcPct val="95000"/>
          </a:lnSpc>
          <a:defRPr b="1" dirty="0" smtClean="0">
            <a:solidFill>
              <a:schemeClr val="tx2"/>
            </a:solidFill>
            <a:latin typeface="+mj-l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143</TotalTime>
  <Words>1122</Words>
  <Application>Microsoft Macintosh PowerPoint</Application>
  <PresentationFormat>On-screen Show (4:3)</PresentationFormat>
  <Paragraphs>187</Paragraphs>
  <Slides>10</Slides>
  <Notes>10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Default Theme</vt:lpstr>
      <vt:lpstr>Office Theme</vt:lpstr>
      <vt:lpstr>PowerPoint Presentation</vt:lpstr>
      <vt:lpstr>PowerPoint Presentation</vt:lpstr>
      <vt:lpstr>Agenda</vt:lpstr>
      <vt:lpstr>The Four Categories  of SWOT </vt:lpstr>
      <vt:lpstr>The SWOT Process</vt:lpstr>
      <vt:lpstr>Internal: Strengths</vt:lpstr>
      <vt:lpstr>Internal: Weaknesses</vt:lpstr>
      <vt:lpstr>External: Opportunities</vt:lpstr>
      <vt:lpstr>External: Threats</vt:lpstr>
      <vt:lpstr>Putting  It All Together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Petrillo, Kristin</dc:creator>
  <cp:lastModifiedBy>Petrillo, Kristin</cp:lastModifiedBy>
  <cp:revision>118</cp:revision>
  <cp:lastPrinted>2015-07-14T20:35:20Z</cp:lastPrinted>
  <dcterms:created xsi:type="dcterms:W3CDTF">2015-07-06T15:38:56Z</dcterms:created>
  <dcterms:modified xsi:type="dcterms:W3CDTF">2015-07-27T17:41:45Z</dcterms:modified>
</cp:coreProperties>
</file>